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 id="2147483725" r:id="rId2"/>
  </p:sldMasterIdLst>
  <p:notesMasterIdLst>
    <p:notesMasterId r:id="rId19"/>
  </p:notesMasterIdLst>
  <p:handoutMasterIdLst>
    <p:handoutMasterId r:id="rId20"/>
  </p:handoutMasterIdLst>
  <p:sldIdLst>
    <p:sldId id="256" r:id="rId3"/>
    <p:sldId id="290" r:id="rId4"/>
    <p:sldId id="334" r:id="rId5"/>
    <p:sldId id="335" r:id="rId6"/>
    <p:sldId id="336" r:id="rId7"/>
    <p:sldId id="337" r:id="rId8"/>
    <p:sldId id="338" r:id="rId9"/>
    <p:sldId id="339" r:id="rId10"/>
    <p:sldId id="340" r:id="rId11"/>
    <p:sldId id="341" r:id="rId12"/>
    <p:sldId id="342" r:id="rId13"/>
    <p:sldId id="343" r:id="rId14"/>
    <p:sldId id="344" r:id="rId15"/>
    <p:sldId id="345" r:id="rId16"/>
    <p:sldId id="346" r:id="rId17"/>
    <p:sldId id="34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lies Maybee" initials="AM"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D3BC"/>
    <a:srgbClr val="7570B3"/>
    <a:srgbClr val="466F82"/>
    <a:srgbClr val="C6ACD3"/>
    <a:srgbClr val="818A93"/>
    <a:srgbClr val="6E9BD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92" autoAdjust="0"/>
    <p:restoredTop sz="94290" autoAdjust="0"/>
  </p:normalViewPr>
  <p:slideViewPr>
    <p:cSldViewPr snapToGrid="0">
      <p:cViewPr varScale="1">
        <p:scale>
          <a:sx n="124" d="100"/>
          <a:sy n="124" d="100"/>
        </p:scale>
        <p:origin x="1248" y="90"/>
      </p:cViewPr>
      <p:guideLst>
        <p:guide orient="horz" pos="2160"/>
        <p:guide pos="2880"/>
      </p:guideLst>
    </p:cSldViewPr>
  </p:slideViewPr>
  <p:notesTextViewPr>
    <p:cViewPr>
      <p:scale>
        <a:sx n="1" d="1"/>
        <a:sy n="1" d="1"/>
      </p:scale>
      <p:origin x="0" y="0"/>
    </p:cViewPr>
  </p:notesTextViewPr>
  <p:notesViewPr>
    <p:cSldViewPr snapToGrid="0">
      <p:cViewPr varScale="1">
        <p:scale>
          <a:sx n="56" d="100"/>
          <a:sy n="56" d="100"/>
        </p:scale>
        <p:origin x="285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90A7A4-0CA2-42C9-A410-7FF08EC64E2C}" type="doc">
      <dgm:prSet loTypeId="urn:microsoft.com/office/officeart/2005/8/layout/matrix3" loCatId="matrix" qsTypeId="urn:microsoft.com/office/officeart/2005/8/quickstyle/simple3" qsCatId="simple" csTypeId="urn:microsoft.com/office/officeart/2005/8/colors/colorful4" csCatId="colorful" phldr="1"/>
      <dgm:spPr/>
      <dgm:t>
        <a:bodyPr/>
        <a:lstStyle/>
        <a:p>
          <a:endParaRPr lang="en-CA"/>
        </a:p>
      </dgm:t>
    </dgm:pt>
    <dgm:pt modelId="{33055DFE-C9FB-419E-8F8D-EBBAB4AF87DF}">
      <dgm:prSet/>
      <dgm:spPr/>
      <dgm:t>
        <a:bodyPr/>
        <a:lstStyle/>
        <a:p>
          <a:pPr rtl="0"/>
          <a:r>
            <a:rPr lang="en-US" b="1" cap="small" baseline="0" dirty="0" smtClean="0">
              <a:latin typeface="Calibri" pitchFamily="34" charset="0"/>
            </a:rPr>
            <a:t>Home visits</a:t>
          </a:r>
          <a:endParaRPr lang="en-CA" b="1" cap="small" baseline="0" dirty="0">
            <a:latin typeface="Calibri" pitchFamily="34" charset="0"/>
          </a:endParaRPr>
        </a:p>
      </dgm:t>
    </dgm:pt>
    <dgm:pt modelId="{0C7EA82E-BECE-4AA5-8E2B-A124CB8BFF05}" type="parTrans" cxnId="{AD2E9FFA-D9AC-4874-94DC-B8AF63CBD653}">
      <dgm:prSet/>
      <dgm:spPr/>
      <dgm:t>
        <a:bodyPr/>
        <a:lstStyle/>
        <a:p>
          <a:endParaRPr lang="en-CA"/>
        </a:p>
      </dgm:t>
    </dgm:pt>
    <dgm:pt modelId="{208413D8-6F07-4030-8435-089C9BB18AFB}" type="sibTrans" cxnId="{AD2E9FFA-D9AC-4874-94DC-B8AF63CBD653}">
      <dgm:prSet/>
      <dgm:spPr/>
      <dgm:t>
        <a:bodyPr/>
        <a:lstStyle/>
        <a:p>
          <a:endParaRPr lang="en-CA"/>
        </a:p>
      </dgm:t>
    </dgm:pt>
    <dgm:pt modelId="{71A94266-48D1-4720-8383-EDEF0E2A7A6B}">
      <dgm:prSet/>
      <dgm:spPr/>
      <dgm:t>
        <a:bodyPr/>
        <a:lstStyle/>
        <a:p>
          <a:pPr rtl="0"/>
          <a:r>
            <a:rPr lang="en-US" b="1" cap="small" baseline="0" dirty="0" smtClean="0">
              <a:latin typeface="Calibri" pitchFamily="34" charset="0"/>
            </a:rPr>
            <a:t>Monthly Group Sessions</a:t>
          </a:r>
          <a:endParaRPr lang="en-CA" b="1" cap="small" baseline="0" dirty="0">
            <a:latin typeface="Calibri" pitchFamily="34" charset="0"/>
          </a:endParaRPr>
        </a:p>
      </dgm:t>
    </dgm:pt>
    <dgm:pt modelId="{533364FA-B752-4D3B-B9E9-FA7EFBA426C7}" type="parTrans" cxnId="{DFDE189C-2E3A-4294-BD7F-F42EF92F174D}">
      <dgm:prSet/>
      <dgm:spPr/>
      <dgm:t>
        <a:bodyPr/>
        <a:lstStyle/>
        <a:p>
          <a:endParaRPr lang="en-CA"/>
        </a:p>
      </dgm:t>
    </dgm:pt>
    <dgm:pt modelId="{EFBF1A4D-CAC3-44AD-A44B-0DD948B33636}" type="sibTrans" cxnId="{DFDE189C-2E3A-4294-BD7F-F42EF92F174D}">
      <dgm:prSet/>
      <dgm:spPr/>
      <dgm:t>
        <a:bodyPr/>
        <a:lstStyle/>
        <a:p>
          <a:endParaRPr lang="en-CA"/>
        </a:p>
      </dgm:t>
    </dgm:pt>
    <dgm:pt modelId="{72B1525E-AB22-43EB-81DD-B61F6FD5B6A4}">
      <dgm:prSet/>
      <dgm:spPr/>
      <dgm:t>
        <a:bodyPr/>
        <a:lstStyle/>
        <a:p>
          <a:pPr rtl="0"/>
          <a:r>
            <a:rPr lang="en-US" b="1" cap="small" baseline="0" dirty="0" smtClean="0">
              <a:latin typeface="Calibri" pitchFamily="34" charset="0"/>
            </a:rPr>
            <a:t>Monthly Nurse-led Case Conferences</a:t>
          </a:r>
          <a:endParaRPr lang="en-CA" b="1" cap="small" baseline="0" dirty="0">
            <a:latin typeface="Calibri" pitchFamily="34" charset="0"/>
          </a:endParaRPr>
        </a:p>
      </dgm:t>
    </dgm:pt>
    <dgm:pt modelId="{1B03283C-2AB3-45F6-A63D-1AEE8DAB27DA}" type="parTrans" cxnId="{650A731D-50E0-4527-BDC0-9B535B16FCAA}">
      <dgm:prSet/>
      <dgm:spPr/>
      <dgm:t>
        <a:bodyPr/>
        <a:lstStyle/>
        <a:p>
          <a:endParaRPr lang="en-CA"/>
        </a:p>
      </dgm:t>
    </dgm:pt>
    <dgm:pt modelId="{A1D3687A-AF38-4FB1-A90A-255832DDC8DC}" type="sibTrans" cxnId="{650A731D-50E0-4527-BDC0-9B535B16FCAA}">
      <dgm:prSet/>
      <dgm:spPr/>
      <dgm:t>
        <a:bodyPr/>
        <a:lstStyle/>
        <a:p>
          <a:endParaRPr lang="en-CA"/>
        </a:p>
      </dgm:t>
    </dgm:pt>
    <dgm:pt modelId="{A06EBC7A-3C15-434C-B24B-E69627302634}">
      <dgm:prSet/>
      <dgm:spPr/>
      <dgm:t>
        <a:bodyPr/>
        <a:lstStyle/>
        <a:p>
          <a:pPr rtl="0"/>
          <a:r>
            <a:rPr lang="en-US" b="1" cap="small" baseline="0" dirty="0" smtClean="0">
              <a:latin typeface="Calibri" pitchFamily="34" charset="0"/>
            </a:rPr>
            <a:t>Nurse-led Care Coordination</a:t>
          </a:r>
          <a:endParaRPr lang="en-US" b="1" cap="small" baseline="0" dirty="0">
            <a:latin typeface="Calibri" pitchFamily="34" charset="0"/>
          </a:endParaRPr>
        </a:p>
      </dgm:t>
    </dgm:pt>
    <dgm:pt modelId="{7E94B8FB-FF19-4259-B633-E5BFBC2C8D14}" type="parTrans" cxnId="{31CA7AE8-8851-4E3F-9A27-FBE133BA2AB2}">
      <dgm:prSet/>
      <dgm:spPr/>
      <dgm:t>
        <a:bodyPr/>
        <a:lstStyle/>
        <a:p>
          <a:endParaRPr lang="en-CA"/>
        </a:p>
      </dgm:t>
    </dgm:pt>
    <dgm:pt modelId="{73E054D7-7300-4482-B980-E7A7F71B5505}" type="sibTrans" cxnId="{31CA7AE8-8851-4E3F-9A27-FBE133BA2AB2}">
      <dgm:prSet/>
      <dgm:spPr/>
      <dgm:t>
        <a:bodyPr/>
        <a:lstStyle/>
        <a:p>
          <a:endParaRPr lang="en-CA"/>
        </a:p>
      </dgm:t>
    </dgm:pt>
    <dgm:pt modelId="{39F9C35E-BA99-4C79-9C81-26175BC6839D}">
      <dgm:prSet/>
      <dgm:spPr/>
      <dgm:t>
        <a:bodyPr/>
        <a:lstStyle/>
        <a:p>
          <a:pPr rtl="0"/>
          <a:endParaRPr lang="en-US" dirty="0"/>
        </a:p>
      </dgm:t>
    </dgm:pt>
    <dgm:pt modelId="{A840E1FD-DD5A-49AA-9AF0-99D31F5D44C7}" type="parTrans" cxnId="{AED20C93-9970-496B-B4B8-CDD660BFACDC}">
      <dgm:prSet/>
      <dgm:spPr/>
      <dgm:t>
        <a:bodyPr/>
        <a:lstStyle/>
        <a:p>
          <a:endParaRPr lang="en-CA"/>
        </a:p>
      </dgm:t>
    </dgm:pt>
    <dgm:pt modelId="{4391162D-BDA6-4474-A12D-EE9056A5C00C}" type="sibTrans" cxnId="{AED20C93-9970-496B-B4B8-CDD660BFACDC}">
      <dgm:prSet/>
      <dgm:spPr/>
      <dgm:t>
        <a:bodyPr/>
        <a:lstStyle/>
        <a:p>
          <a:endParaRPr lang="en-CA"/>
        </a:p>
      </dgm:t>
    </dgm:pt>
    <dgm:pt modelId="{DC5CF527-4771-4501-A940-1C1C6F1F494E}" type="pres">
      <dgm:prSet presAssocID="{7890A7A4-0CA2-42C9-A410-7FF08EC64E2C}" presName="matrix" presStyleCnt="0">
        <dgm:presLayoutVars>
          <dgm:chMax val="1"/>
          <dgm:dir/>
          <dgm:resizeHandles val="exact"/>
        </dgm:presLayoutVars>
      </dgm:prSet>
      <dgm:spPr/>
      <dgm:t>
        <a:bodyPr/>
        <a:lstStyle/>
        <a:p>
          <a:endParaRPr lang="en-CA"/>
        </a:p>
      </dgm:t>
    </dgm:pt>
    <dgm:pt modelId="{7EBF214C-67F2-4DAD-A4AE-2002E6E6C657}" type="pres">
      <dgm:prSet presAssocID="{7890A7A4-0CA2-42C9-A410-7FF08EC64E2C}" presName="diamond" presStyleLbl="bgShp" presStyleIdx="0" presStyleCnt="1"/>
      <dgm:spPr/>
      <dgm:t>
        <a:bodyPr/>
        <a:lstStyle/>
        <a:p>
          <a:endParaRPr lang="en-CA"/>
        </a:p>
      </dgm:t>
    </dgm:pt>
    <dgm:pt modelId="{F74C1143-93EB-42CD-9516-B86FE5ECB102}" type="pres">
      <dgm:prSet presAssocID="{7890A7A4-0CA2-42C9-A410-7FF08EC64E2C}" presName="quad1" presStyleLbl="node1" presStyleIdx="0" presStyleCnt="4">
        <dgm:presLayoutVars>
          <dgm:chMax val="0"/>
          <dgm:chPref val="0"/>
          <dgm:bulletEnabled val="1"/>
        </dgm:presLayoutVars>
      </dgm:prSet>
      <dgm:spPr/>
      <dgm:t>
        <a:bodyPr/>
        <a:lstStyle/>
        <a:p>
          <a:endParaRPr lang="en-CA"/>
        </a:p>
      </dgm:t>
    </dgm:pt>
    <dgm:pt modelId="{35C475F0-7591-47F5-9E69-AEEB501F3161}" type="pres">
      <dgm:prSet presAssocID="{7890A7A4-0CA2-42C9-A410-7FF08EC64E2C}" presName="quad2" presStyleLbl="node1" presStyleIdx="1" presStyleCnt="4">
        <dgm:presLayoutVars>
          <dgm:chMax val="0"/>
          <dgm:chPref val="0"/>
          <dgm:bulletEnabled val="1"/>
        </dgm:presLayoutVars>
      </dgm:prSet>
      <dgm:spPr/>
      <dgm:t>
        <a:bodyPr/>
        <a:lstStyle/>
        <a:p>
          <a:endParaRPr lang="en-CA"/>
        </a:p>
      </dgm:t>
    </dgm:pt>
    <dgm:pt modelId="{D15494B7-028C-4CCB-9A27-B8A089121E29}" type="pres">
      <dgm:prSet presAssocID="{7890A7A4-0CA2-42C9-A410-7FF08EC64E2C}" presName="quad3" presStyleLbl="node1" presStyleIdx="2" presStyleCnt="4">
        <dgm:presLayoutVars>
          <dgm:chMax val="0"/>
          <dgm:chPref val="0"/>
          <dgm:bulletEnabled val="1"/>
        </dgm:presLayoutVars>
      </dgm:prSet>
      <dgm:spPr/>
      <dgm:t>
        <a:bodyPr/>
        <a:lstStyle/>
        <a:p>
          <a:endParaRPr lang="en-CA"/>
        </a:p>
      </dgm:t>
    </dgm:pt>
    <dgm:pt modelId="{82EF7BC2-0B8E-452C-B054-FAB266810834}" type="pres">
      <dgm:prSet presAssocID="{7890A7A4-0CA2-42C9-A410-7FF08EC64E2C}" presName="quad4" presStyleLbl="node1" presStyleIdx="3" presStyleCnt="4">
        <dgm:presLayoutVars>
          <dgm:chMax val="0"/>
          <dgm:chPref val="0"/>
          <dgm:bulletEnabled val="1"/>
        </dgm:presLayoutVars>
      </dgm:prSet>
      <dgm:spPr/>
      <dgm:t>
        <a:bodyPr/>
        <a:lstStyle/>
        <a:p>
          <a:endParaRPr lang="en-CA"/>
        </a:p>
      </dgm:t>
    </dgm:pt>
  </dgm:ptLst>
  <dgm:cxnLst>
    <dgm:cxn modelId="{AED20C93-9970-496B-B4B8-CDD660BFACDC}" srcId="{7890A7A4-0CA2-42C9-A410-7FF08EC64E2C}" destId="{39F9C35E-BA99-4C79-9C81-26175BC6839D}" srcOrd="4" destOrd="0" parTransId="{A840E1FD-DD5A-49AA-9AF0-99D31F5D44C7}" sibTransId="{4391162D-BDA6-4474-A12D-EE9056A5C00C}"/>
    <dgm:cxn modelId="{F1161689-69A8-49CD-8A32-539659190B28}" type="presOf" srcId="{71A94266-48D1-4720-8383-EDEF0E2A7A6B}" destId="{35C475F0-7591-47F5-9E69-AEEB501F3161}" srcOrd="0" destOrd="0" presId="urn:microsoft.com/office/officeart/2005/8/layout/matrix3"/>
    <dgm:cxn modelId="{8222E9D5-D6BA-428D-BFA2-CD17B511750A}" type="presOf" srcId="{72B1525E-AB22-43EB-81DD-B61F6FD5B6A4}" destId="{D15494B7-028C-4CCB-9A27-B8A089121E29}" srcOrd="0" destOrd="0" presId="urn:microsoft.com/office/officeart/2005/8/layout/matrix3"/>
    <dgm:cxn modelId="{AD2E9FFA-D9AC-4874-94DC-B8AF63CBD653}" srcId="{7890A7A4-0CA2-42C9-A410-7FF08EC64E2C}" destId="{33055DFE-C9FB-419E-8F8D-EBBAB4AF87DF}" srcOrd="0" destOrd="0" parTransId="{0C7EA82E-BECE-4AA5-8E2B-A124CB8BFF05}" sibTransId="{208413D8-6F07-4030-8435-089C9BB18AFB}"/>
    <dgm:cxn modelId="{5A299CFD-E191-4B8B-807D-3E3CB7518604}" type="presOf" srcId="{7890A7A4-0CA2-42C9-A410-7FF08EC64E2C}" destId="{DC5CF527-4771-4501-A940-1C1C6F1F494E}" srcOrd="0" destOrd="0" presId="urn:microsoft.com/office/officeart/2005/8/layout/matrix3"/>
    <dgm:cxn modelId="{5B5E2572-78B6-4AA8-9089-28C57254E32A}" type="presOf" srcId="{A06EBC7A-3C15-434C-B24B-E69627302634}" destId="{82EF7BC2-0B8E-452C-B054-FAB266810834}" srcOrd="0" destOrd="0" presId="urn:microsoft.com/office/officeart/2005/8/layout/matrix3"/>
    <dgm:cxn modelId="{DFDE189C-2E3A-4294-BD7F-F42EF92F174D}" srcId="{7890A7A4-0CA2-42C9-A410-7FF08EC64E2C}" destId="{71A94266-48D1-4720-8383-EDEF0E2A7A6B}" srcOrd="1" destOrd="0" parTransId="{533364FA-B752-4D3B-B9E9-FA7EFBA426C7}" sibTransId="{EFBF1A4D-CAC3-44AD-A44B-0DD948B33636}"/>
    <dgm:cxn modelId="{650A731D-50E0-4527-BDC0-9B535B16FCAA}" srcId="{7890A7A4-0CA2-42C9-A410-7FF08EC64E2C}" destId="{72B1525E-AB22-43EB-81DD-B61F6FD5B6A4}" srcOrd="2" destOrd="0" parTransId="{1B03283C-2AB3-45F6-A63D-1AEE8DAB27DA}" sibTransId="{A1D3687A-AF38-4FB1-A90A-255832DDC8DC}"/>
    <dgm:cxn modelId="{54D1FFDA-338C-4926-85DE-BCBA72A77A40}" type="presOf" srcId="{33055DFE-C9FB-419E-8F8D-EBBAB4AF87DF}" destId="{F74C1143-93EB-42CD-9516-B86FE5ECB102}" srcOrd="0" destOrd="0" presId="urn:microsoft.com/office/officeart/2005/8/layout/matrix3"/>
    <dgm:cxn modelId="{31CA7AE8-8851-4E3F-9A27-FBE133BA2AB2}" srcId="{7890A7A4-0CA2-42C9-A410-7FF08EC64E2C}" destId="{A06EBC7A-3C15-434C-B24B-E69627302634}" srcOrd="3" destOrd="0" parTransId="{7E94B8FB-FF19-4259-B633-E5BFBC2C8D14}" sibTransId="{73E054D7-7300-4482-B980-E7A7F71B5505}"/>
    <dgm:cxn modelId="{3222B8AF-E857-42A2-BEF3-A4B8768ED262}" type="presParOf" srcId="{DC5CF527-4771-4501-A940-1C1C6F1F494E}" destId="{7EBF214C-67F2-4DAD-A4AE-2002E6E6C657}" srcOrd="0" destOrd="0" presId="urn:microsoft.com/office/officeart/2005/8/layout/matrix3"/>
    <dgm:cxn modelId="{E5B81FDB-2F86-4C8E-A229-F76517C461F7}" type="presParOf" srcId="{DC5CF527-4771-4501-A940-1C1C6F1F494E}" destId="{F74C1143-93EB-42CD-9516-B86FE5ECB102}" srcOrd="1" destOrd="0" presId="urn:microsoft.com/office/officeart/2005/8/layout/matrix3"/>
    <dgm:cxn modelId="{422F015E-9F1E-426C-B021-16EE5E5C18AE}" type="presParOf" srcId="{DC5CF527-4771-4501-A940-1C1C6F1F494E}" destId="{35C475F0-7591-47F5-9E69-AEEB501F3161}" srcOrd="2" destOrd="0" presId="urn:microsoft.com/office/officeart/2005/8/layout/matrix3"/>
    <dgm:cxn modelId="{1B027B9E-E076-474E-B512-C7EA6645F21A}" type="presParOf" srcId="{DC5CF527-4771-4501-A940-1C1C6F1F494E}" destId="{D15494B7-028C-4CCB-9A27-B8A089121E29}" srcOrd="3" destOrd="0" presId="urn:microsoft.com/office/officeart/2005/8/layout/matrix3"/>
    <dgm:cxn modelId="{9BF67A23-D3A0-4C71-A5D5-1A9AB9F6E518}" type="presParOf" srcId="{DC5CF527-4771-4501-A940-1C1C6F1F494E}" destId="{82EF7BC2-0B8E-452C-B054-FAB266810834}"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69AEE19-D770-4438-9DD8-BBF47A96E4FC}" type="doc">
      <dgm:prSet loTypeId="urn:microsoft.com/office/officeart/2005/8/layout/gear1" loCatId="cycle" qsTypeId="urn:microsoft.com/office/officeart/2005/8/quickstyle/simple1" qsCatId="simple" csTypeId="urn:microsoft.com/office/officeart/2005/8/colors/colorful4" csCatId="colorful" phldr="1"/>
      <dgm:spPr/>
    </dgm:pt>
    <dgm:pt modelId="{BC26BB99-7DCE-4ED9-875A-961321C1F868}">
      <dgm:prSet phldrT="[Text]" custT="1"/>
      <dgm:spPr/>
      <dgm:t>
        <a:bodyPr/>
        <a:lstStyle/>
        <a:p>
          <a:r>
            <a:rPr lang="en-CA" sz="4000" b="1" cap="small" baseline="0" dirty="0" smtClean="0">
              <a:solidFill>
                <a:schemeClr val="tx1"/>
              </a:solidFill>
              <a:latin typeface="Calibri" pitchFamily="34" charset="0"/>
              <a:sym typeface="Wingdings 2"/>
            </a:rPr>
            <a:t></a:t>
          </a:r>
          <a:endParaRPr lang="en-CA" sz="4000" b="1" cap="small" baseline="0" dirty="0" smtClean="0">
            <a:solidFill>
              <a:schemeClr val="tx1"/>
            </a:solidFill>
            <a:latin typeface="Calibri" pitchFamily="34" charset="0"/>
          </a:endParaRPr>
        </a:p>
      </dgm:t>
    </dgm:pt>
    <dgm:pt modelId="{F798C0E4-5579-49A5-8639-7E001714202C}" type="parTrans" cxnId="{BD3863E6-BBBF-437C-A961-FF24D25F5368}">
      <dgm:prSet/>
      <dgm:spPr/>
      <dgm:t>
        <a:bodyPr/>
        <a:lstStyle/>
        <a:p>
          <a:endParaRPr lang="en-CA"/>
        </a:p>
      </dgm:t>
    </dgm:pt>
    <dgm:pt modelId="{D4BB56C2-0FED-4148-85BA-374B7DD2D0DF}" type="sibTrans" cxnId="{BD3863E6-BBBF-437C-A961-FF24D25F5368}">
      <dgm:prSet/>
      <dgm:spPr/>
      <dgm:t>
        <a:bodyPr/>
        <a:lstStyle/>
        <a:p>
          <a:endParaRPr lang="en-CA"/>
        </a:p>
      </dgm:t>
    </dgm:pt>
    <dgm:pt modelId="{1F1D7E3B-6008-4CB9-AE6B-7C1FAEE7510B}">
      <dgm:prSet phldrT="[Text]" custT="1"/>
      <dgm:spPr/>
      <dgm:t>
        <a:bodyPr/>
        <a:lstStyle/>
        <a:p>
          <a:r>
            <a:rPr lang="en-CA" sz="2400" dirty="0" smtClean="0">
              <a:sym typeface="Wingdings"/>
            </a:rPr>
            <a:t></a:t>
          </a:r>
          <a:endParaRPr lang="en-CA" sz="2400" dirty="0"/>
        </a:p>
      </dgm:t>
    </dgm:pt>
    <dgm:pt modelId="{E8205E0A-AC8C-4588-85F1-AABE79C5CBD0}" type="parTrans" cxnId="{3D48BADC-8E10-4E3C-BBE4-5F0FA61FEA61}">
      <dgm:prSet/>
      <dgm:spPr/>
      <dgm:t>
        <a:bodyPr/>
        <a:lstStyle/>
        <a:p>
          <a:endParaRPr lang="en-CA"/>
        </a:p>
      </dgm:t>
    </dgm:pt>
    <dgm:pt modelId="{0DFA71C4-F7D8-4406-AD68-DFCC744B09DB}" type="sibTrans" cxnId="{3D48BADC-8E10-4E3C-BBE4-5F0FA61FEA61}">
      <dgm:prSet/>
      <dgm:spPr/>
      <dgm:t>
        <a:bodyPr/>
        <a:lstStyle/>
        <a:p>
          <a:endParaRPr lang="en-CA"/>
        </a:p>
      </dgm:t>
    </dgm:pt>
    <dgm:pt modelId="{F094666F-8131-4657-85EE-4CB6517FC28A}">
      <dgm:prSet phldrT="[Text]" custT="1"/>
      <dgm:spPr/>
      <dgm:t>
        <a:bodyPr/>
        <a:lstStyle/>
        <a:p>
          <a:r>
            <a:rPr lang="en-CA" sz="2400" dirty="0" smtClean="0">
              <a:sym typeface="Wingdings"/>
            </a:rPr>
            <a:t></a:t>
          </a:r>
          <a:endParaRPr lang="en-CA" sz="2400" dirty="0"/>
        </a:p>
      </dgm:t>
    </dgm:pt>
    <dgm:pt modelId="{77EBABB4-7682-4213-9E4A-582AD8F47BD0}" type="parTrans" cxnId="{68ED28F7-CF60-4810-A346-65D1E3081400}">
      <dgm:prSet/>
      <dgm:spPr/>
      <dgm:t>
        <a:bodyPr/>
        <a:lstStyle/>
        <a:p>
          <a:endParaRPr lang="en-CA"/>
        </a:p>
      </dgm:t>
    </dgm:pt>
    <dgm:pt modelId="{2CE7E8C7-5C14-44BE-A2AB-A7E67214572B}" type="sibTrans" cxnId="{68ED28F7-CF60-4810-A346-65D1E3081400}">
      <dgm:prSet/>
      <dgm:spPr/>
      <dgm:t>
        <a:bodyPr/>
        <a:lstStyle/>
        <a:p>
          <a:endParaRPr lang="en-CA"/>
        </a:p>
      </dgm:t>
    </dgm:pt>
    <dgm:pt modelId="{48075D34-AD8D-4FF2-8F11-EC233BEE0852}" type="pres">
      <dgm:prSet presAssocID="{769AEE19-D770-4438-9DD8-BBF47A96E4FC}" presName="composite" presStyleCnt="0">
        <dgm:presLayoutVars>
          <dgm:chMax val="3"/>
          <dgm:animLvl val="lvl"/>
          <dgm:resizeHandles val="exact"/>
        </dgm:presLayoutVars>
      </dgm:prSet>
      <dgm:spPr/>
    </dgm:pt>
    <dgm:pt modelId="{BA3686D0-1B8A-4AD1-9421-88B3735FFDC9}" type="pres">
      <dgm:prSet presAssocID="{BC26BB99-7DCE-4ED9-875A-961321C1F868}" presName="gear1" presStyleLbl="node1" presStyleIdx="0" presStyleCnt="3" custLinFactNeighborX="-649" custLinFactNeighborY="-3896">
        <dgm:presLayoutVars>
          <dgm:chMax val="1"/>
          <dgm:bulletEnabled val="1"/>
        </dgm:presLayoutVars>
      </dgm:prSet>
      <dgm:spPr/>
      <dgm:t>
        <a:bodyPr/>
        <a:lstStyle/>
        <a:p>
          <a:endParaRPr lang="en-CA"/>
        </a:p>
      </dgm:t>
    </dgm:pt>
    <dgm:pt modelId="{90E94484-07D0-494D-97BF-DCF840386239}" type="pres">
      <dgm:prSet presAssocID="{BC26BB99-7DCE-4ED9-875A-961321C1F868}" presName="gear1srcNode" presStyleLbl="node1" presStyleIdx="0" presStyleCnt="3"/>
      <dgm:spPr/>
      <dgm:t>
        <a:bodyPr/>
        <a:lstStyle/>
        <a:p>
          <a:endParaRPr lang="en-CA"/>
        </a:p>
      </dgm:t>
    </dgm:pt>
    <dgm:pt modelId="{39C587FF-D185-4EC1-91B7-92522FF8EBBC}" type="pres">
      <dgm:prSet presAssocID="{BC26BB99-7DCE-4ED9-875A-961321C1F868}" presName="gear1dstNode" presStyleLbl="node1" presStyleIdx="0" presStyleCnt="3"/>
      <dgm:spPr/>
      <dgm:t>
        <a:bodyPr/>
        <a:lstStyle/>
        <a:p>
          <a:endParaRPr lang="en-CA"/>
        </a:p>
      </dgm:t>
    </dgm:pt>
    <dgm:pt modelId="{92CC936B-BCD3-49A4-9FED-FF60985D2FAA}" type="pres">
      <dgm:prSet presAssocID="{1F1D7E3B-6008-4CB9-AE6B-7C1FAEE7510B}" presName="gear2" presStyleLbl="node1" presStyleIdx="1" presStyleCnt="3">
        <dgm:presLayoutVars>
          <dgm:chMax val="1"/>
          <dgm:bulletEnabled val="1"/>
        </dgm:presLayoutVars>
      </dgm:prSet>
      <dgm:spPr/>
      <dgm:t>
        <a:bodyPr/>
        <a:lstStyle/>
        <a:p>
          <a:endParaRPr lang="en-CA"/>
        </a:p>
      </dgm:t>
    </dgm:pt>
    <dgm:pt modelId="{FB232DC7-0F75-4E17-A203-4FF95DCAD114}" type="pres">
      <dgm:prSet presAssocID="{1F1D7E3B-6008-4CB9-AE6B-7C1FAEE7510B}" presName="gear2srcNode" presStyleLbl="node1" presStyleIdx="1" presStyleCnt="3"/>
      <dgm:spPr/>
      <dgm:t>
        <a:bodyPr/>
        <a:lstStyle/>
        <a:p>
          <a:endParaRPr lang="en-CA"/>
        </a:p>
      </dgm:t>
    </dgm:pt>
    <dgm:pt modelId="{AB26B526-CA49-4705-A079-CE954F01AEF4}" type="pres">
      <dgm:prSet presAssocID="{1F1D7E3B-6008-4CB9-AE6B-7C1FAEE7510B}" presName="gear2dstNode" presStyleLbl="node1" presStyleIdx="1" presStyleCnt="3"/>
      <dgm:spPr/>
      <dgm:t>
        <a:bodyPr/>
        <a:lstStyle/>
        <a:p>
          <a:endParaRPr lang="en-CA"/>
        </a:p>
      </dgm:t>
    </dgm:pt>
    <dgm:pt modelId="{0C9ADFFF-56D6-41E7-BDF3-F2DD2B923062}" type="pres">
      <dgm:prSet presAssocID="{F094666F-8131-4657-85EE-4CB6517FC28A}" presName="gear3" presStyleLbl="node1" presStyleIdx="2" presStyleCnt="3"/>
      <dgm:spPr/>
      <dgm:t>
        <a:bodyPr/>
        <a:lstStyle/>
        <a:p>
          <a:endParaRPr lang="en-CA"/>
        </a:p>
      </dgm:t>
    </dgm:pt>
    <dgm:pt modelId="{2CD6817A-62A1-4D3D-A37A-3C8D886CBFB3}" type="pres">
      <dgm:prSet presAssocID="{F094666F-8131-4657-85EE-4CB6517FC28A}" presName="gear3tx" presStyleLbl="node1" presStyleIdx="2" presStyleCnt="3">
        <dgm:presLayoutVars>
          <dgm:chMax val="1"/>
          <dgm:bulletEnabled val="1"/>
        </dgm:presLayoutVars>
      </dgm:prSet>
      <dgm:spPr/>
      <dgm:t>
        <a:bodyPr/>
        <a:lstStyle/>
        <a:p>
          <a:endParaRPr lang="en-CA"/>
        </a:p>
      </dgm:t>
    </dgm:pt>
    <dgm:pt modelId="{3BC74177-BB94-42FD-BEB2-7CF9A9E9ECAC}" type="pres">
      <dgm:prSet presAssocID="{F094666F-8131-4657-85EE-4CB6517FC28A}" presName="gear3srcNode" presStyleLbl="node1" presStyleIdx="2" presStyleCnt="3"/>
      <dgm:spPr/>
      <dgm:t>
        <a:bodyPr/>
        <a:lstStyle/>
        <a:p>
          <a:endParaRPr lang="en-CA"/>
        </a:p>
      </dgm:t>
    </dgm:pt>
    <dgm:pt modelId="{DF20B6CB-8AE9-4479-9DF8-E85196D2458E}" type="pres">
      <dgm:prSet presAssocID="{F094666F-8131-4657-85EE-4CB6517FC28A}" presName="gear3dstNode" presStyleLbl="node1" presStyleIdx="2" presStyleCnt="3"/>
      <dgm:spPr/>
      <dgm:t>
        <a:bodyPr/>
        <a:lstStyle/>
        <a:p>
          <a:endParaRPr lang="en-CA"/>
        </a:p>
      </dgm:t>
    </dgm:pt>
    <dgm:pt modelId="{543B5F7F-A61E-43A6-A8FD-BD3DA897C799}" type="pres">
      <dgm:prSet presAssocID="{D4BB56C2-0FED-4148-85BA-374B7DD2D0DF}" presName="connector1" presStyleLbl="sibTrans2D1" presStyleIdx="0" presStyleCnt="3"/>
      <dgm:spPr/>
      <dgm:t>
        <a:bodyPr/>
        <a:lstStyle/>
        <a:p>
          <a:endParaRPr lang="en-CA"/>
        </a:p>
      </dgm:t>
    </dgm:pt>
    <dgm:pt modelId="{25F9BE39-A636-4994-9518-19E520F59D1A}" type="pres">
      <dgm:prSet presAssocID="{0DFA71C4-F7D8-4406-AD68-DFCC744B09DB}" presName="connector2" presStyleLbl="sibTrans2D1" presStyleIdx="1" presStyleCnt="3"/>
      <dgm:spPr/>
      <dgm:t>
        <a:bodyPr/>
        <a:lstStyle/>
        <a:p>
          <a:endParaRPr lang="en-CA"/>
        </a:p>
      </dgm:t>
    </dgm:pt>
    <dgm:pt modelId="{F65C70B2-32F6-4F59-9EC6-6054465BD51B}" type="pres">
      <dgm:prSet presAssocID="{2CE7E8C7-5C14-44BE-A2AB-A7E67214572B}" presName="connector3" presStyleLbl="sibTrans2D1" presStyleIdx="2" presStyleCnt="3"/>
      <dgm:spPr/>
      <dgm:t>
        <a:bodyPr/>
        <a:lstStyle/>
        <a:p>
          <a:endParaRPr lang="en-CA"/>
        </a:p>
      </dgm:t>
    </dgm:pt>
  </dgm:ptLst>
  <dgm:cxnLst>
    <dgm:cxn modelId="{2AB1446C-A590-486D-AE38-E09CF6D56F1F}" type="presOf" srcId="{0DFA71C4-F7D8-4406-AD68-DFCC744B09DB}" destId="{25F9BE39-A636-4994-9518-19E520F59D1A}" srcOrd="0" destOrd="0" presId="urn:microsoft.com/office/officeart/2005/8/layout/gear1"/>
    <dgm:cxn modelId="{70DF9CBC-4826-47B9-9055-F893ECA62023}" type="presOf" srcId="{F094666F-8131-4657-85EE-4CB6517FC28A}" destId="{3BC74177-BB94-42FD-BEB2-7CF9A9E9ECAC}" srcOrd="2" destOrd="0" presId="urn:microsoft.com/office/officeart/2005/8/layout/gear1"/>
    <dgm:cxn modelId="{FCCD042C-F6E3-40B6-86EA-1F29584FEE92}" type="presOf" srcId="{BC26BB99-7DCE-4ED9-875A-961321C1F868}" destId="{39C587FF-D185-4EC1-91B7-92522FF8EBBC}" srcOrd="2" destOrd="0" presId="urn:microsoft.com/office/officeart/2005/8/layout/gear1"/>
    <dgm:cxn modelId="{F085B1EF-DC38-4287-ACEC-078B14D94869}" type="presOf" srcId="{769AEE19-D770-4438-9DD8-BBF47A96E4FC}" destId="{48075D34-AD8D-4FF2-8F11-EC233BEE0852}" srcOrd="0" destOrd="0" presId="urn:microsoft.com/office/officeart/2005/8/layout/gear1"/>
    <dgm:cxn modelId="{38FCD2FF-CE54-4974-9707-B6BF2C2A66F6}" type="presOf" srcId="{2CE7E8C7-5C14-44BE-A2AB-A7E67214572B}" destId="{F65C70B2-32F6-4F59-9EC6-6054465BD51B}" srcOrd="0" destOrd="0" presId="urn:microsoft.com/office/officeart/2005/8/layout/gear1"/>
    <dgm:cxn modelId="{F2969CA0-A761-4DA9-91E7-2CB121000900}" type="presOf" srcId="{F094666F-8131-4657-85EE-4CB6517FC28A}" destId="{2CD6817A-62A1-4D3D-A37A-3C8D886CBFB3}" srcOrd="1" destOrd="0" presId="urn:microsoft.com/office/officeart/2005/8/layout/gear1"/>
    <dgm:cxn modelId="{68ED28F7-CF60-4810-A346-65D1E3081400}" srcId="{769AEE19-D770-4438-9DD8-BBF47A96E4FC}" destId="{F094666F-8131-4657-85EE-4CB6517FC28A}" srcOrd="2" destOrd="0" parTransId="{77EBABB4-7682-4213-9E4A-582AD8F47BD0}" sibTransId="{2CE7E8C7-5C14-44BE-A2AB-A7E67214572B}"/>
    <dgm:cxn modelId="{37E415C5-51B5-406E-8AAE-B279D2EBF354}" type="presOf" srcId="{F094666F-8131-4657-85EE-4CB6517FC28A}" destId="{0C9ADFFF-56D6-41E7-BDF3-F2DD2B923062}" srcOrd="0" destOrd="0" presId="urn:microsoft.com/office/officeart/2005/8/layout/gear1"/>
    <dgm:cxn modelId="{AE47BD08-E40B-43E0-8A0D-81A299C81C4D}" type="presOf" srcId="{1F1D7E3B-6008-4CB9-AE6B-7C1FAEE7510B}" destId="{AB26B526-CA49-4705-A079-CE954F01AEF4}" srcOrd="2" destOrd="0" presId="urn:microsoft.com/office/officeart/2005/8/layout/gear1"/>
    <dgm:cxn modelId="{FE4A19DF-5B00-45A7-894D-61B300ECE920}" type="presOf" srcId="{1F1D7E3B-6008-4CB9-AE6B-7C1FAEE7510B}" destId="{FB232DC7-0F75-4E17-A203-4FF95DCAD114}" srcOrd="1" destOrd="0" presId="urn:microsoft.com/office/officeart/2005/8/layout/gear1"/>
    <dgm:cxn modelId="{73120EDB-B8FF-4C16-BF6C-0C363E2DAA66}" type="presOf" srcId="{D4BB56C2-0FED-4148-85BA-374B7DD2D0DF}" destId="{543B5F7F-A61E-43A6-A8FD-BD3DA897C799}" srcOrd="0" destOrd="0" presId="urn:microsoft.com/office/officeart/2005/8/layout/gear1"/>
    <dgm:cxn modelId="{49407B86-A4C8-4EF1-A10D-637B6CFF2E1B}" type="presOf" srcId="{BC26BB99-7DCE-4ED9-875A-961321C1F868}" destId="{90E94484-07D0-494D-97BF-DCF840386239}" srcOrd="1" destOrd="0" presId="urn:microsoft.com/office/officeart/2005/8/layout/gear1"/>
    <dgm:cxn modelId="{BD3863E6-BBBF-437C-A961-FF24D25F5368}" srcId="{769AEE19-D770-4438-9DD8-BBF47A96E4FC}" destId="{BC26BB99-7DCE-4ED9-875A-961321C1F868}" srcOrd="0" destOrd="0" parTransId="{F798C0E4-5579-49A5-8639-7E001714202C}" sibTransId="{D4BB56C2-0FED-4148-85BA-374B7DD2D0DF}"/>
    <dgm:cxn modelId="{13942FCC-781E-4C1B-98B2-ED9CA8403A4B}" type="presOf" srcId="{BC26BB99-7DCE-4ED9-875A-961321C1F868}" destId="{BA3686D0-1B8A-4AD1-9421-88B3735FFDC9}" srcOrd="0" destOrd="0" presId="urn:microsoft.com/office/officeart/2005/8/layout/gear1"/>
    <dgm:cxn modelId="{3D48BADC-8E10-4E3C-BBE4-5F0FA61FEA61}" srcId="{769AEE19-D770-4438-9DD8-BBF47A96E4FC}" destId="{1F1D7E3B-6008-4CB9-AE6B-7C1FAEE7510B}" srcOrd="1" destOrd="0" parTransId="{E8205E0A-AC8C-4588-85F1-AABE79C5CBD0}" sibTransId="{0DFA71C4-F7D8-4406-AD68-DFCC744B09DB}"/>
    <dgm:cxn modelId="{D33DF654-577B-4278-B4D6-03B87C446C35}" type="presOf" srcId="{1F1D7E3B-6008-4CB9-AE6B-7C1FAEE7510B}" destId="{92CC936B-BCD3-49A4-9FED-FF60985D2FAA}" srcOrd="0" destOrd="0" presId="urn:microsoft.com/office/officeart/2005/8/layout/gear1"/>
    <dgm:cxn modelId="{7515DCAC-6810-4E6A-A384-5E3C20E71C0E}" type="presOf" srcId="{F094666F-8131-4657-85EE-4CB6517FC28A}" destId="{DF20B6CB-8AE9-4479-9DF8-E85196D2458E}" srcOrd="3" destOrd="0" presId="urn:microsoft.com/office/officeart/2005/8/layout/gear1"/>
    <dgm:cxn modelId="{B1A2883C-CCC3-4B60-BF83-2A5A25305F8F}" type="presParOf" srcId="{48075D34-AD8D-4FF2-8F11-EC233BEE0852}" destId="{BA3686D0-1B8A-4AD1-9421-88B3735FFDC9}" srcOrd="0" destOrd="0" presId="urn:microsoft.com/office/officeart/2005/8/layout/gear1"/>
    <dgm:cxn modelId="{89CA7F7A-AADB-462D-872E-2CBC5B4C2C96}" type="presParOf" srcId="{48075D34-AD8D-4FF2-8F11-EC233BEE0852}" destId="{90E94484-07D0-494D-97BF-DCF840386239}" srcOrd="1" destOrd="0" presId="urn:microsoft.com/office/officeart/2005/8/layout/gear1"/>
    <dgm:cxn modelId="{1415059B-144E-4B38-9908-0684D3DDA29C}" type="presParOf" srcId="{48075D34-AD8D-4FF2-8F11-EC233BEE0852}" destId="{39C587FF-D185-4EC1-91B7-92522FF8EBBC}" srcOrd="2" destOrd="0" presId="urn:microsoft.com/office/officeart/2005/8/layout/gear1"/>
    <dgm:cxn modelId="{A33654D6-5902-4EB1-8082-CA597BB0011D}" type="presParOf" srcId="{48075D34-AD8D-4FF2-8F11-EC233BEE0852}" destId="{92CC936B-BCD3-49A4-9FED-FF60985D2FAA}" srcOrd="3" destOrd="0" presId="urn:microsoft.com/office/officeart/2005/8/layout/gear1"/>
    <dgm:cxn modelId="{95187FAA-ACB1-4134-A450-64BE1D1C4282}" type="presParOf" srcId="{48075D34-AD8D-4FF2-8F11-EC233BEE0852}" destId="{FB232DC7-0F75-4E17-A203-4FF95DCAD114}" srcOrd="4" destOrd="0" presId="urn:microsoft.com/office/officeart/2005/8/layout/gear1"/>
    <dgm:cxn modelId="{BBAF02F3-FD7C-4E59-8723-788F0193D9E2}" type="presParOf" srcId="{48075D34-AD8D-4FF2-8F11-EC233BEE0852}" destId="{AB26B526-CA49-4705-A079-CE954F01AEF4}" srcOrd="5" destOrd="0" presId="urn:microsoft.com/office/officeart/2005/8/layout/gear1"/>
    <dgm:cxn modelId="{2189E1A3-FD67-4AA3-B400-161A7E5608EC}" type="presParOf" srcId="{48075D34-AD8D-4FF2-8F11-EC233BEE0852}" destId="{0C9ADFFF-56D6-41E7-BDF3-F2DD2B923062}" srcOrd="6" destOrd="0" presId="urn:microsoft.com/office/officeart/2005/8/layout/gear1"/>
    <dgm:cxn modelId="{4AD34880-E7DB-409B-95EC-29FDFA43EFAA}" type="presParOf" srcId="{48075D34-AD8D-4FF2-8F11-EC233BEE0852}" destId="{2CD6817A-62A1-4D3D-A37A-3C8D886CBFB3}" srcOrd="7" destOrd="0" presId="urn:microsoft.com/office/officeart/2005/8/layout/gear1"/>
    <dgm:cxn modelId="{842F0BEB-84FC-420D-96F6-85906264A7A9}" type="presParOf" srcId="{48075D34-AD8D-4FF2-8F11-EC233BEE0852}" destId="{3BC74177-BB94-42FD-BEB2-7CF9A9E9ECAC}" srcOrd="8" destOrd="0" presId="urn:microsoft.com/office/officeart/2005/8/layout/gear1"/>
    <dgm:cxn modelId="{2B4068C3-CF61-4882-A680-06995142356C}" type="presParOf" srcId="{48075D34-AD8D-4FF2-8F11-EC233BEE0852}" destId="{DF20B6CB-8AE9-4479-9DF8-E85196D2458E}" srcOrd="9" destOrd="0" presId="urn:microsoft.com/office/officeart/2005/8/layout/gear1"/>
    <dgm:cxn modelId="{8F2D94CA-80EF-4065-A53A-75303017E890}" type="presParOf" srcId="{48075D34-AD8D-4FF2-8F11-EC233BEE0852}" destId="{543B5F7F-A61E-43A6-A8FD-BD3DA897C799}" srcOrd="10" destOrd="0" presId="urn:microsoft.com/office/officeart/2005/8/layout/gear1"/>
    <dgm:cxn modelId="{645D1523-331B-4EE0-9D21-562936E9DC26}" type="presParOf" srcId="{48075D34-AD8D-4FF2-8F11-EC233BEE0852}" destId="{25F9BE39-A636-4994-9518-19E520F59D1A}" srcOrd="11" destOrd="0" presId="urn:microsoft.com/office/officeart/2005/8/layout/gear1"/>
    <dgm:cxn modelId="{ED13E299-439F-4D67-816C-6477C2F7E71F}" type="presParOf" srcId="{48075D34-AD8D-4FF2-8F11-EC233BEE0852}" destId="{F65C70B2-32F6-4F59-9EC6-6054465BD51B}" srcOrd="12" destOrd="0" presId="urn:microsoft.com/office/officeart/2005/8/layout/gear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BF214C-67F2-4DAD-A4AE-2002E6E6C657}">
      <dsp:nvSpPr>
        <dsp:cNvPr id="0" name=""/>
        <dsp:cNvSpPr/>
      </dsp:nvSpPr>
      <dsp:spPr>
        <a:xfrm>
          <a:off x="2206587" y="0"/>
          <a:ext cx="3816425" cy="3816425"/>
        </a:xfrm>
        <a:prstGeom prst="diamond">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F74C1143-93EB-42CD-9516-B86FE5ECB102}">
      <dsp:nvSpPr>
        <dsp:cNvPr id="0" name=""/>
        <dsp:cNvSpPr/>
      </dsp:nvSpPr>
      <dsp:spPr>
        <a:xfrm>
          <a:off x="2569147" y="362560"/>
          <a:ext cx="1488405" cy="1488405"/>
        </a:xfrm>
        <a:prstGeom prst="roundRect">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b="1" kern="1200" cap="small" baseline="0" dirty="0" smtClean="0">
              <a:latin typeface="Calibri" pitchFamily="34" charset="0"/>
            </a:rPr>
            <a:t>Home visits</a:t>
          </a:r>
          <a:endParaRPr lang="en-CA" sz="1700" b="1" kern="1200" cap="small" baseline="0" dirty="0">
            <a:latin typeface="Calibri" pitchFamily="34" charset="0"/>
          </a:endParaRPr>
        </a:p>
      </dsp:txBody>
      <dsp:txXfrm>
        <a:off x="2641805" y="435218"/>
        <a:ext cx="1343089" cy="1343089"/>
      </dsp:txXfrm>
    </dsp:sp>
    <dsp:sp modelId="{35C475F0-7591-47F5-9E69-AEEB501F3161}">
      <dsp:nvSpPr>
        <dsp:cNvPr id="0" name=""/>
        <dsp:cNvSpPr/>
      </dsp:nvSpPr>
      <dsp:spPr>
        <a:xfrm>
          <a:off x="4172046" y="362560"/>
          <a:ext cx="1488405" cy="1488405"/>
        </a:xfrm>
        <a:prstGeom prst="roundRect">
          <a:avLst/>
        </a:prstGeom>
        <a:gradFill rotWithShape="0">
          <a:gsLst>
            <a:gs pos="0">
              <a:schemeClr val="accent4">
                <a:hueOff val="3465231"/>
                <a:satOff val="-15989"/>
                <a:lumOff val="588"/>
                <a:alphaOff val="0"/>
                <a:lumMod val="110000"/>
                <a:satMod val="105000"/>
                <a:tint val="67000"/>
              </a:schemeClr>
            </a:gs>
            <a:gs pos="50000">
              <a:schemeClr val="accent4">
                <a:hueOff val="3465231"/>
                <a:satOff val="-15989"/>
                <a:lumOff val="588"/>
                <a:alphaOff val="0"/>
                <a:lumMod val="105000"/>
                <a:satMod val="103000"/>
                <a:tint val="73000"/>
              </a:schemeClr>
            </a:gs>
            <a:gs pos="100000">
              <a:schemeClr val="accent4">
                <a:hueOff val="3465231"/>
                <a:satOff val="-15989"/>
                <a:lumOff val="58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b="1" kern="1200" cap="small" baseline="0" dirty="0" smtClean="0">
              <a:latin typeface="Calibri" pitchFamily="34" charset="0"/>
            </a:rPr>
            <a:t>Monthly Group Sessions</a:t>
          </a:r>
          <a:endParaRPr lang="en-CA" sz="1700" b="1" kern="1200" cap="small" baseline="0" dirty="0">
            <a:latin typeface="Calibri" pitchFamily="34" charset="0"/>
          </a:endParaRPr>
        </a:p>
      </dsp:txBody>
      <dsp:txXfrm>
        <a:off x="4244704" y="435218"/>
        <a:ext cx="1343089" cy="1343089"/>
      </dsp:txXfrm>
    </dsp:sp>
    <dsp:sp modelId="{D15494B7-028C-4CCB-9A27-B8A089121E29}">
      <dsp:nvSpPr>
        <dsp:cNvPr id="0" name=""/>
        <dsp:cNvSpPr/>
      </dsp:nvSpPr>
      <dsp:spPr>
        <a:xfrm>
          <a:off x="2569147" y="1965458"/>
          <a:ext cx="1488405" cy="1488405"/>
        </a:xfrm>
        <a:prstGeom prst="roundRect">
          <a:avLst/>
        </a:prstGeom>
        <a:gradFill rotWithShape="0">
          <a:gsLst>
            <a:gs pos="0">
              <a:schemeClr val="accent4">
                <a:hueOff val="6930461"/>
                <a:satOff val="-31979"/>
                <a:lumOff val="1177"/>
                <a:alphaOff val="0"/>
                <a:lumMod val="110000"/>
                <a:satMod val="105000"/>
                <a:tint val="67000"/>
              </a:schemeClr>
            </a:gs>
            <a:gs pos="50000">
              <a:schemeClr val="accent4">
                <a:hueOff val="6930461"/>
                <a:satOff val="-31979"/>
                <a:lumOff val="1177"/>
                <a:alphaOff val="0"/>
                <a:lumMod val="105000"/>
                <a:satMod val="103000"/>
                <a:tint val="73000"/>
              </a:schemeClr>
            </a:gs>
            <a:gs pos="100000">
              <a:schemeClr val="accent4">
                <a:hueOff val="6930461"/>
                <a:satOff val="-31979"/>
                <a:lumOff val="1177"/>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b="1" kern="1200" cap="small" baseline="0" dirty="0" smtClean="0">
              <a:latin typeface="Calibri" pitchFamily="34" charset="0"/>
            </a:rPr>
            <a:t>Monthly Nurse-led Case Conferences</a:t>
          </a:r>
          <a:endParaRPr lang="en-CA" sz="1700" b="1" kern="1200" cap="small" baseline="0" dirty="0">
            <a:latin typeface="Calibri" pitchFamily="34" charset="0"/>
          </a:endParaRPr>
        </a:p>
      </dsp:txBody>
      <dsp:txXfrm>
        <a:off x="2641805" y="2038116"/>
        <a:ext cx="1343089" cy="1343089"/>
      </dsp:txXfrm>
    </dsp:sp>
    <dsp:sp modelId="{82EF7BC2-0B8E-452C-B054-FAB266810834}">
      <dsp:nvSpPr>
        <dsp:cNvPr id="0" name=""/>
        <dsp:cNvSpPr/>
      </dsp:nvSpPr>
      <dsp:spPr>
        <a:xfrm>
          <a:off x="4172046" y="1965458"/>
          <a:ext cx="1488405" cy="1488405"/>
        </a:xfrm>
        <a:prstGeom prst="roundRect">
          <a:avLst/>
        </a:prstGeom>
        <a:gradFill rotWithShape="0">
          <a:gsLst>
            <a:gs pos="0">
              <a:schemeClr val="accent4">
                <a:hueOff val="10395692"/>
                <a:satOff val="-47968"/>
                <a:lumOff val="1765"/>
                <a:alphaOff val="0"/>
                <a:lumMod val="110000"/>
                <a:satMod val="105000"/>
                <a:tint val="67000"/>
              </a:schemeClr>
            </a:gs>
            <a:gs pos="50000">
              <a:schemeClr val="accent4">
                <a:hueOff val="10395692"/>
                <a:satOff val="-47968"/>
                <a:lumOff val="1765"/>
                <a:alphaOff val="0"/>
                <a:lumMod val="105000"/>
                <a:satMod val="103000"/>
                <a:tint val="73000"/>
              </a:schemeClr>
            </a:gs>
            <a:gs pos="100000">
              <a:schemeClr val="accent4">
                <a:hueOff val="10395692"/>
                <a:satOff val="-47968"/>
                <a:lumOff val="176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b="1" kern="1200" cap="small" baseline="0" dirty="0" smtClean="0">
              <a:latin typeface="Calibri" pitchFamily="34" charset="0"/>
            </a:rPr>
            <a:t>Nurse-led Care Coordination</a:t>
          </a:r>
          <a:endParaRPr lang="en-US" sz="1700" b="1" kern="1200" cap="small" baseline="0" dirty="0">
            <a:latin typeface="Calibri" pitchFamily="34" charset="0"/>
          </a:endParaRPr>
        </a:p>
      </dsp:txBody>
      <dsp:txXfrm>
        <a:off x="4244704" y="2038116"/>
        <a:ext cx="1343089" cy="13430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3686D0-1B8A-4AD1-9421-88B3735FFDC9}">
      <dsp:nvSpPr>
        <dsp:cNvPr id="0" name=""/>
        <dsp:cNvSpPr/>
      </dsp:nvSpPr>
      <dsp:spPr>
        <a:xfrm>
          <a:off x="1063407" y="709794"/>
          <a:ext cx="910901" cy="910901"/>
        </a:xfrm>
        <a:prstGeom prst="gear9">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r>
            <a:rPr lang="en-CA" sz="4000" b="1" kern="1200" cap="small" baseline="0" dirty="0" smtClean="0">
              <a:solidFill>
                <a:schemeClr val="tx1"/>
              </a:solidFill>
              <a:latin typeface="Calibri" pitchFamily="34" charset="0"/>
              <a:sym typeface="Wingdings 2"/>
            </a:rPr>
            <a:t></a:t>
          </a:r>
          <a:endParaRPr lang="en-CA" sz="4000" b="1" kern="1200" cap="small" baseline="0" dirty="0" smtClean="0">
            <a:solidFill>
              <a:schemeClr val="tx1"/>
            </a:solidFill>
            <a:latin typeface="Calibri" pitchFamily="34" charset="0"/>
          </a:endParaRPr>
        </a:p>
      </dsp:txBody>
      <dsp:txXfrm>
        <a:off x="1246539" y="923168"/>
        <a:ext cx="544637" cy="468222"/>
      </dsp:txXfrm>
    </dsp:sp>
    <dsp:sp modelId="{92CC936B-BCD3-49A4-9FED-FF60985D2FAA}">
      <dsp:nvSpPr>
        <dsp:cNvPr id="0" name=""/>
        <dsp:cNvSpPr/>
      </dsp:nvSpPr>
      <dsp:spPr>
        <a:xfrm>
          <a:off x="539339" y="529978"/>
          <a:ext cx="662473" cy="662473"/>
        </a:xfrm>
        <a:prstGeom prst="gear6">
          <a:avLst/>
        </a:prstGeom>
        <a:solidFill>
          <a:schemeClr val="accent4">
            <a:hueOff val="5197846"/>
            <a:satOff val="-23984"/>
            <a:lumOff val="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CA" sz="2400" kern="1200" dirty="0" smtClean="0">
              <a:sym typeface="Wingdings"/>
            </a:rPr>
            <a:t></a:t>
          </a:r>
          <a:endParaRPr lang="en-CA" sz="2400" kern="1200" dirty="0"/>
        </a:p>
      </dsp:txBody>
      <dsp:txXfrm>
        <a:off x="706119" y="697766"/>
        <a:ext cx="328913" cy="326897"/>
      </dsp:txXfrm>
    </dsp:sp>
    <dsp:sp modelId="{0C9ADFFF-56D6-41E7-BDF3-F2DD2B923062}">
      <dsp:nvSpPr>
        <dsp:cNvPr id="0" name=""/>
        <dsp:cNvSpPr/>
      </dsp:nvSpPr>
      <dsp:spPr>
        <a:xfrm rot="20700000">
          <a:off x="910392" y="72939"/>
          <a:ext cx="649088" cy="649088"/>
        </a:xfrm>
        <a:prstGeom prst="gear6">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CA" sz="2400" kern="1200" dirty="0" smtClean="0">
              <a:sym typeface="Wingdings"/>
            </a:rPr>
            <a:t></a:t>
          </a:r>
          <a:endParaRPr lang="en-CA" sz="2400" kern="1200" dirty="0"/>
        </a:p>
      </dsp:txBody>
      <dsp:txXfrm rot="-20700000">
        <a:off x="1052756" y="215303"/>
        <a:ext cx="364360" cy="364360"/>
      </dsp:txXfrm>
    </dsp:sp>
    <dsp:sp modelId="{543B5F7F-A61E-43A6-A8FD-BD3DA897C799}">
      <dsp:nvSpPr>
        <dsp:cNvPr id="0" name=""/>
        <dsp:cNvSpPr/>
      </dsp:nvSpPr>
      <dsp:spPr>
        <a:xfrm>
          <a:off x="974560" y="621240"/>
          <a:ext cx="1165953" cy="1165953"/>
        </a:xfrm>
        <a:prstGeom prst="circularArrow">
          <a:avLst>
            <a:gd name="adj1" fmla="val 4688"/>
            <a:gd name="adj2" fmla="val 299029"/>
            <a:gd name="adj3" fmla="val 2389826"/>
            <a:gd name="adj4" fmla="val 16166860"/>
            <a:gd name="adj5" fmla="val 5469"/>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5F9BE39-A636-4994-9518-19E520F59D1A}">
      <dsp:nvSpPr>
        <dsp:cNvPr id="0" name=""/>
        <dsp:cNvSpPr/>
      </dsp:nvSpPr>
      <dsp:spPr>
        <a:xfrm>
          <a:off x="422017" y="394290"/>
          <a:ext cx="847138" cy="847138"/>
        </a:xfrm>
        <a:prstGeom prst="leftCircularArrow">
          <a:avLst>
            <a:gd name="adj1" fmla="val 6452"/>
            <a:gd name="adj2" fmla="val 429999"/>
            <a:gd name="adj3" fmla="val 10489124"/>
            <a:gd name="adj4" fmla="val 14837806"/>
            <a:gd name="adj5" fmla="val 7527"/>
          </a:avLst>
        </a:prstGeom>
        <a:solidFill>
          <a:schemeClr val="accent4">
            <a:hueOff val="5197846"/>
            <a:satOff val="-23984"/>
            <a:lumOff val="88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65C70B2-32F6-4F59-9EC6-6054465BD51B}">
      <dsp:nvSpPr>
        <dsp:cNvPr id="0" name=""/>
        <dsp:cNvSpPr/>
      </dsp:nvSpPr>
      <dsp:spPr>
        <a:xfrm>
          <a:off x="760251" y="-58342"/>
          <a:ext cx="913385" cy="913385"/>
        </a:xfrm>
        <a:prstGeom prst="circularArrow">
          <a:avLst>
            <a:gd name="adj1" fmla="val 5984"/>
            <a:gd name="adj2" fmla="val 394124"/>
            <a:gd name="adj3" fmla="val 13313824"/>
            <a:gd name="adj4" fmla="val 10508221"/>
            <a:gd name="adj5" fmla="val 6981"/>
          </a:avLst>
        </a:prstGeom>
        <a:solidFill>
          <a:schemeClr val="accent4">
            <a:hueOff val="10395692"/>
            <a:satOff val="-47968"/>
            <a:lumOff val="1765"/>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71195A4-FCF1-4624-897D-45BE9D34F0C3}" type="datetimeFigureOut">
              <a:rPr lang="en-US" smtClean="0"/>
              <a:t>2/21/2019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096984C-7FAB-4BE4-934D-9C753AE47073}" type="slidenum">
              <a:rPr lang="en-US" smtClean="0"/>
              <a:t>‹#›</a:t>
            </a:fld>
            <a:endParaRPr lang="en-US"/>
          </a:p>
        </p:txBody>
      </p:sp>
    </p:spTree>
    <p:extLst>
      <p:ext uri="{BB962C8B-B14F-4D97-AF65-F5344CB8AC3E}">
        <p14:creationId xmlns:p14="http://schemas.microsoft.com/office/powerpoint/2010/main" val="27429404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7DA408-5755-4748-86AC-28F3DDA1FA72}" type="datetimeFigureOut">
              <a:rPr lang="en-CA" smtClean="0"/>
              <a:t>21/02/2019</a:t>
            </a:fld>
            <a:endParaRPr lang="en-C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A1E162-61D4-4B3E-9DE4-2C56A0EA3B68}" type="slidenum">
              <a:rPr lang="en-CA" smtClean="0"/>
              <a:t>‹#›</a:t>
            </a:fld>
            <a:endParaRPr lang="en-CA"/>
          </a:p>
        </p:txBody>
      </p:sp>
    </p:spTree>
    <p:extLst>
      <p:ext uri="{BB962C8B-B14F-4D97-AF65-F5344CB8AC3E}">
        <p14:creationId xmlns:p14="http://schemas.microsoft.com/office/powerpoint/2010/main" val="21555319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BC20EC-63CC-4271-9FFF-E7EE1FCFE0CD}" type="slidenum">
              <a:rPr lang="en-US" smtClean="0"/>
              <a:t>11</a:t>
            </a:fld>
            <a:endParaRPr lang="en-US"/>
          </a:p>
        </p:txBody>
      </p:sp>
    </p:spTree>
    <p:extLst>
      <p:ext uri="{BB962C8B-B14F-4D97-AF65-F5344CB8AC3E}">
        <p14:creationId xmlns:p14="http://schemas.microsoft.com/office/powerpoint/2010/main" val="41208369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95600" y="525463"/>
            <a:ext cx="3505200" cy="2628900"/>
          </a:xfrm>
        </p:spPr>
      </p:sp>
      <p:sp>
        <p:nvSpPr>
          <p:cNvPr id="3" name="Notes Placeholder 2"/>
          <p:cNvSpPr>
            <a:spLocks noGrp="1"/>
          </p:cNvSpPr>
          <p:nvPr>
            <p:ph type="body" idx="1"/>
          </p:nvPr>
        </p:nvSpPr>
        <p:spPr/>
        <p:txBody>
          <a:bodyPr>
            <a:normAutofit lnSpcReduction="10000"/>
          </a:bodyPr>
          <a:lstStyle/>
          <a:p>
            <a:r>
              <a:rPr lang="en-CA" dirty="0" smtClean="0"/>
              <a:t>A complex intervention with several interacting components</a:t>
            </a:r>
          </a:p>
          <a:p>
            <a:r>
              <a:rPr lang="en-CA" dirty="0" smtClean="0"/>
              <a:t>Participants were</a:t>
            </a:r>
          </a:p>
          <a:p>
            <a:pPr>
              <a:buFont typeface="Arial" pitchFamily="34" charset="0"/>
              <a:buChar char="•"/>
            </a:pPr>
            <a:r>
              <a:rPr lang="en-CA" dirty="0" smtClean="0"/>
              <a:t> offered 4 in-home</a:t>
            </a:r>
            <a:r>
              <a:rPr lang="en-CA" baseline="0" dirty="0" smtClean="0"/>
              <a:t> visits</a:t>
            </a:r>
          </a:p>
          <a:p>
            <a:pPr>
              <a:buFont typeface="Arial" pitchFamily="34" charset="0"/>
              <a:buNone/>
            </a:pPr>
            <a:r>
              <a:rPr lang="en-CA" baseline="0" dirty="0" smtClean="0"/>
              <a:t>   - delivered by RN and RD</a:t>
            </a:r>
          </a:p>
          <a:p>
            <a:pPr>
              <a:buFont typeface="Arial" pitchFamily="34" charset="0"/>
              <a:buChar char="•"/>
            </a:pPr>
            <a:r>
              <a:rPr lang="en-CA" baseline="0" dirty="0" smtClean="0"/>
              <a:t> invited to take part in 6 monthly group sessions</a:t>
            </a:r>
          </a:p>
          <a:p>
            <a:pPr>
              <a:buFont typeface="Arial" pitchFamily="34" charset="0"/>
              <a:buNone/>
            </a:pPr>
            <a:r>
              <a:rPr lang="en-CA" baseline="0" dirty="0" smtClean="0"/>
              <a:t>  - light meal</a:t>
            </a:r>
          </a:p>
          <a:p>
            <a:pPr>
              <a:buFont typeface="Arial" pitchFamily="34" charset="0"/>
              <a:buNone/>
            </a:pPr>
            <a:r>
              <a:rPr lang="en-CA" baseline="0" dirty="0" smtClean="0"/>
              <a:t>  - socializing time</a:t>
            </a:r>
          </a:p>
          <a:p>
            <a:pPr>
              <a:buFont typeface="Arial" pitchFamily="34" charset="0"/>
              <a:buNone/>
            </a:pPr>
            <a:r>
              <a:rPr lang="en-CA" baseline="0" dirty="0" smtClean="0"/>
              <a:t>  - gentle exercise (* first assessed by a registered kinesiologist)</a:t>
            </a:r>
          </a:p>
          <a:p>
            <a:pPr>
              <a:buFont typeface="Arial" pitchFamily="34" charset="0"/>
              <a:buNone/>
            </a:pPr>
            <a:r>
              <a:rPr lang="en-CA" baseline="0" dirty="0" smtClean="0"/>
              <a:t>  - interactive and flexible diabetes education and discussion</a:t>
            </a:r>
          </a:p>
          <a:p>
            <a:pPr>
              <a:buFont typeface="Arial" pitchFamily="34" charset="0"/>
              <a:buChar char="•"/>
            </a:pPr>
            <a:r>
              <a:rPr lang="en-CA" baseline="0" dirty="0" smtClean="0"/>
              <a:t> montly case-conferences</a:t>
            </a:r>
          </a:p>
          <a:p>
            <a:pPr>
              <a:buFont typeface="Arial" pitchFamily="34" charset="0"/>
              <a:buNone/>
            </a:pPr>
            <a:r>
              <a:rPr lang="en-CA" baseline="0" dirty="0" smtClean="0"/>
              <a:t>  - client-centred</a:t>
            </a:r>
          </a:p>
          <a:p>
            <a:pPr>
              <a:buFont typeface="Arial" pitchFamily="34" charset="0"/>
              <a:buNone/>
            </a:pPr>
            <a:r>
              <a:rPr lang="en-CA" baseline="0" dirty="0" smtClean="0"/>
              <a:t>  - evidence-based</a:t>
            </a:r>
          </a:p>
          <a:p>
            <a:pPr>
              <a:buFont typeface="Arial" pitchFamily="34" charset="0"/>
              <a:buChar char="•"/>
            </a:pPr>
            <a:r>
              <a:rPr lang="en-CA" baseline="0" dirty="0" smtClean="0"/>
              <a:t> nurse-led care coordination</a:t>
            </a:r>
          </a:p>
          <a:p>
            <a:pPr>
              <a:buFont typeface="Arial" pitchFamily="34" charset="0"/>
              <a:buNone/>
            </a:pPr>
            <a:r>
              <a:rPr lang="en-CA" baseline="0" dirty="0" smtClean="0"/>
              <a:t>  - coordinate</a:t>
            </a:r>
          </a:p>
          <a:p>
            <a:pPr>
              <a:buFont typeface="Arial" pitchFamily="34" charset="0"/>
              <a:buNone/>
            </a:pPr>
            <a:r>
              <a:rPr lang="en-CA" baseline="0" dirty="0" smtClean="0"/>
              <a:t>  - access services</a:t>
            </a:r>
          </a:p>
          <a:p>
            <a:pPr>
              <a:buFont typeface="Arial" pitchFamily="34" charset="0"/>
              <a:buNone/>
            </a:pPr>
            <a:r>
              <a:rPr lang="en-CA" baseline="0" dirty="0" smtClean="0"/>
              <a:t>  - communication (pt, cg, team &amp; primary care)</a:t>
            </a:r>
          </a:p>
          <a:p>
            <a:pPr>
              <a:buNone/>
            </a:pPr>
            <a:r>
              <a:rPr lang="en-CA" sz="1600" dirty="0"/>
              <a:t>Group sessions &amp; home visits:</a:t>
            </a:r>
          </a:p>
          <a:p>
            <a:pPr>
              <a:buNone/>
            </a:pPr>
            <a:r>
              <a:rPr lang="en-CA" dirty="0" smtClean="0"/>
              <a:t>   Promote self-efficacy</a:t>
            </a:r>
          </a:p>
          <a:p>
            <a:pPr>
              <a:buNone/>
            </a:pPr>
            <a:r>
              <a:rPr lang="en-CA" dirty="0" smtClean="0"/>
              <a:t>   Be comprehensive</a:t>
            </a:r>
          </a:p>
          <a:p>
            <a:pPr>
              <a:buNone/>
            </a:pPr>
            <a:r>
              <a:rPr lang="en-CA" dirty="0" smtClean="0"/>
              <a:t>   Be flexible</a:t>
            </a:r>
          </a:p>
          <a:p>
            <a:pPr>
              <a:buFont typeface="Arial" pitchFamily="34" charset="0"/>
              <a:buNone/>
            </a:pPr>
            <a:endParaRPr lang="en-CA" dirty="0"/>
          </a:p>
        </p:txBody>
      </p:sp>
      <p:sp>
        <p:nvSpPr>
          <p:cNvPr id="4" name="Slide Number Placeholder 3"/>
          <p:cNvSpPr>
            <a:spLocks noGrp="1"/>
          </p:cNvSpPr>
          <p:nvPr>
            <p:ph type="sldNum" sz="quarter" idx="10"/>
          </p:nvPr>
        </p:nvSpPr>
        <p:spPr/>
        <p:txBody>
          <a:bodyPr/>
          <a:lstStyle/>
          <a:p>
            <a:fld id="{1CC45BBD-D634-418C-88C6-9ADFD5F6F6BB}" type="slidenum">
              <a:rPr lang="en-CA" smtClean="0">
                <a:solidFill>
                  <a:prstClr val="black"/>
                </a:solidFill>
              </a:rPr>
              <a:pPr/>
              <a:t>12</a:t>
            </a:fld>
            <a:endParaRPr lang="en-CA" dirty="0">
              <a:solidFill>
                <a:prstClr val="black"/>
              </a:solidFill>
            </a:endParaRPr>
          </a:p>
        </p:txBody>
      </p:sp>
    </p:spTree>
    <p:extLst>
      <p:ext uri="{BB962C8B-B14F-4D97-AF65-F5344CB8AC3E}">
        <p14:creationId xmlns:p14="http://schemas.microsoft.com/office/powerpoint/2010/main" val="39653107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E06F226-8CDB-4535-B449-70CA761F76E1}" type="datetimeFigureOut">
              <a:rPr lang="en-CA" smtClean="0"/>
              <a:pPr/>
              <a:t>21/02/2019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912E4F56-794D-4DFC-8576-B1A348A06731}" type="slidenum">
              <a:rPr lang="en-CA" smtClean="0"/>
              <a:pPr/>
              <a:t>‹#›</a:t>
            </a:fld>
            <a:endParaRPr lang="en-CA" dirty="0"/>
          </a:p>
        </p:txBody>
      </p:sp>
    </p:spTree>
    <p:extLst>
      <p:ext uri="{BB962C8B-B14F-4D97-AF65-F5344CB8AC3E}">
        <p14:creationId xmlns:p14="http://schemas.microsoft.com/office/powerpoint/2010/main" val="2671472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06F226-8CDB-4535-B449-70CA761F76E1}" type="datetimeFigureOut">
              <a:rPr lang="en-CA" smtClean="0"/>
              <a:pPr/>
              <a:t>21/02/2019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912E4F56-794D-4DFC-8576-B1A348A06731}" type="slidenum">
              <a:rPr lang="en-CA" smtClean="0"/>
              <a:pPr/>
              <a:t>‹#›</a:t>
            </a:fld>
            <a:endParaRPr lang="en-CA" dirty="0"/>
          </a:p>
        </p:txBody>
      </p:sp>
    </p:spTree>
    <p:extLst>
      <p:ext uri="{BB962C8B-B14F-4D97-AF65-F5344CB8AC3E}">
        <p14:creationId xmlns:p14="http://schemas.microsoft.com/office/powerpoint/2010/main" val="3440407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06F226-8CDB-4535-B449-70CA761F76E1}" type="datetimeFigureOut">
              <a:rPr lang="en-CA" smtClean="0"/>
              <a:pPr/>
              <a:t>21/02/2019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912E4F56-794D-4DFC-8576-B1A348A06731}" type="slidenum">
              <a:rPr lang="en-CA" smtClean="0"/>
              <a:pPr/>
              <a:t>‹#›</a:t>
            </a:fld>
            <a:endParaRPr lang="en-CA" dirty="0"/>
          </a:p>
        </p:txBody>
      </p:sp>
    </p:spTree>
    <p:extLst>
      <p:ext uri="{BB962C8B-B14F-4D97-AF65-F5344CB8AC3E}">
        <p14:creationId xmlns:p14="http://schemas.microsoft.com/office/powerpoint/2010/main" val="17268610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E06F226-8CDB-4535-B449-70CA761F76E1}" type="datetimeFigureOut">
              <a:rPr lang="en-CA" smtClean="0"/>
              <a:pPr/>
              <a:t>21/02/2019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912E4F56-794D-4DFC-8576-B1A348A06731}" type="slidenum">
              <a:rPr lang="en-CA" smtClean="0"/>
              <a:pPr/>
              <a:t>‹#›</a:t>
            </a:fld>
            <a:endParaRPr lang="en-CA" dirty="0"/>
          </a:p>
        </p:txBody>
      </p:sp>
    </p:spTree>
    <p:extLst>
      <p:ext uri="{BB962C8B-B14F-4D97-AF65-F5344CB8AC3E}">
        <p14:creationId xmlns:p14="http://schemas.microsoft.com/office/powerpoint/2010/main" val="1737251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12E4F56-794D-4DFC-8576-B1A348A06731}" type="slidenum">
              <a:rPr lang="en-CA" smtClean="0"/>
              <a:pPr/>
              <a:t>‹#›</a:t>
            </a:fld>
            <a:endParaRPr lang="en-CA" dirty="0" smtClean="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F5927C24-8C09-410D-8923-454200AAAE75}" type="slidenum">
              <a:rPr lang="en-US" smtClean="0"/>
              <a:t>‹#›</a:t>
            </a:fld>
            <a:endParaRPr lang="en-US"/>
          </a:p>
        </p:txBody>
      </p:sp>
      <p:sp>
        <p:nvSpPr>
          <p:cNvPr id="7" name="Rectangle 6">
            <a:extLst>
              <a:ext uri="{FF2B5EF4-FFF2-40B4-BE49-F238E27FC236}">
                <a16:creationId xmlns:a16="http://schemas.microsoft.com/office/drawing/2014/main" id="{1823C63D-2AB4-4840-AFCD-F809BDFB43A6}"/>
              </a:ext>
            </a:extLst>
          </p:cNvPr>
          <p:cNvSpPr/>
          <p:nvPr userDrawn="1"/>
        </p:nvSpPr>
        <p:spPr>
          <a:xfrm>
            <a:off x="99060" y="233680"/>
            <a:ext cx="152400" cy="6479356"/>
          </a:xfrm>
          <a:prstGeom prst="rect">
            <a:avLst/>
          </a:prstGeom>
          <a:solidFill>
            <a:srgbClr val="6E9B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1"/>
          </a:p>
        </p:txBody>
      </p:sp>
    </p:spTree>
    <p:extLst>
      <p:ext uri="{BB962C8B-B14F-4D97-AF65-F5344CB8AC3E}">
        <p14:creationId xmlns:p14="http://schemas.microsoft.com/office/powerpoint/2010/main" val="14218196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E06F226-8CDB-4535-B449-70CA761F76E1}" type="datetimeFigureOut">
              <a:rPr lang="en-CA" smtClean="0"/>
              <a:pPr/>
              <a:t>21/02/2019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912E4F56-794D-4DFC-8576-B1A348A06731}" type="slidenum">
              <a:rPr lang="en-CA" smtClean="0"/>
              <a:pPr/>
              <a:t>‹#›</a:t>
            </a:fld>
            <a:endParaRPr lang="en-CA" dirty="0"/>
          </a:p>
        </p:txBody>
      </p:sp>
    </p:spTree>
    <p:extLst>
      <p:ext uri="{BB962C8B-B14F-4D97-AF65-F5344CB8AC3E}">
        <p14:creationId xmlns:p14="http://schemas.microsoft.com/office/powerpoint/2010/main" val="7426587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E06F226-8CDB-4535-B449-70CA761F76E1}" type="datetimeFigureOut">
              <a:rPr lang="en-CA" smtClean="0"/>
              <a:pPr/>
              <a:t>21/02/2019</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912E4F56-794D-4DFC-8576-B1A348A06731}" type="slidenum">
              <a:rPr lang="en-CA" smtClean="0"/>
              <a:pPr/>
              <a:t>‹#›</a:t>
            </a:fld>
            <a:endParaRPr lang="en-CA" dirty="0"/>
          </a:p>
        </p:txBody>
      </p:sp>
    </p:spTree>
    <p:extLst>
      <p:ext uri="{BB962C8B-B14F-4D97-AF65-F5344CB8AC3E}">
        <p14:creationId xmlns:p14="http://schemas.microsoft.com/office/powerpoint/2010/main" val="3817728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12E4F56-794D-4DFC-8576-B1A348A06731}" type="slidenum">
              <a:rPr lang="en-CA" smtClean="0"/>
              <a:pPr/>
              <a:t>‹#›</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endParaRPr lang="en-CA" dirty="0"/>
          </a:p>
        </p:txBody>
      </p:sp>
    </p:spTree>
    <p:extLst>
      <p:ext uri="{BB962C8B-B14F-4D97-AF65-F5344CB8AC3E}">
        <p14:creationId xmlns:p14="http://schemas.microsoft.com/office/powerpoint/2010/main" val="39923384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12E4F56-794D-4DFC-8576-B1A348A06731}" type="slidenum">
              <a:rPr lang="en-CA" smtClean="0"/>
              <a:pPr/>
              <a:t>‹#›</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F5927C24-8C09-410D-8923-454200AAAE75}" type="slidenum">
              <a:rPr lang="en-US" smtClean="0"/>
              <a:t>‹#›</a:t>
            </a:fld>
            <a:endParaRPr lang="en-US"/>
          </a:p>
        </p:txBody>
      </p:sp>
      <p:pic>
        <p:nvPicPr>
          <p:cNvPr id="6" name="Picture 5">
            <a:extLst>
              <a:ext uri="{FF2B5EF4-FFF2-40B4-BE49-F238E27FC236}">
                <a16:creationId xmlns:a16="http://schemas.microsoft.com/office/drawing/2014/main" id="{BDCAAC45-4926-4BD4-8DC4-133E4DDF4DAD}"/>
              </a:ext>
            </a:extLst>
          </p:cNvPr>
          <p:cNvPicPr>
            <a:picLocks noChangeAspect="1"/>
          </p:cNvPicPr>
          <p:nvPr userDrawn="1"/>
        </p:nvPicPr>
        <p:blipFill>
          <a:blip r:embed="rId2"/>
          <a:stretch>
            <a:fillRect/>
          </a:stretch>
        </p:blipFill>
        <p:spPr>
          <a:xfrm>
            <a:off x="7835404" y="5274845"/>
            <a:ext cx="1093851" cy="1305965"/>
          </a:xfrm>
          <a:prstGeom prst="rect">
            <a:avLst/>
          </a:prstGeom>
        </p:spPr>
      </p:pic>
    </p:spTree>
    <p:extLst>
      <p:ext uri="{BB962C8B-B14F-4D97-AF65-F5344CB8AC3E}">
        <p14:creationId xmlns:p14="http://schemas.microsoft.com/office/powerpoint/2010/main" val="35895363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06F226-8CDB-4535-B449-70CA761F76E1}" type="datetimeFigureOut">
              <a:rPr lang="en-CA" smtClean="0"/>
              <a:pPr/>
              <a:t>21/02/2019</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912E4F56-794D-4DFC-8576-B1A348A06731}" type="slidenum">
              <a:rPr lang="en-CA" smtClean="0"/>
              <a:pPr/>
              <a:t>‹#›</a:t>
            </a:fld>
            <a:endParaRPr lang="en-CA" dirty="0"/>
          </a:p>
        </p:txBody>
      </p:sp>
    </p:spTree>
    <p:extLst>
      <p:ext uri="{BB962C8B-B14F-4D97-AF65-F5344CB8AC3E}">
        <p14:creationId xmlns:p14="http://schemas.microsoft.com/office/powerpoint/2010/main" val="14695245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E06F226-8CDB-4535-B449-70CA761F76E1}" type="datetimeFigureOut">
              <a:rPr lang="en-CA" smtClean="0"/>
              <a:pPr/>
              <a:t>21/02/2019</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912E4F56-794D-4DFC-8576-B1A348A06731}" type="slidenum">
              <a:rPr lang="en-CA" smtClean="0"/>
              <a:pPr/>
              <a:t>‹#›</a:t>
            </a:fld>
            <a:endParaRPr lang="en-CA" dirty="0"/>
          </a:p>
        </p:txBody>
      </p:sp>
    </p:spTree>
    <p:extLst>
      <p:ext uri="{BB962C8B-B14F-4D97-AF65-F5344CB8AC3E}">
        <p14:creationId xmlns:p14="http://schemas.microsoft.com/office/powerpoint/2010/main" val="597613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12E4F56-794D-4DFC-8576-B1A348A06731}" type="slidenum">
              <a:rPr lang="en-CA" smtClean="0"/>
              <a:pPr/>
              <a:t>‹#›</a:t>
            </a:fld>
            <a:endParaRPr lang="en-CA" dirty="0" smtClean="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F5927C24-8C09-410D-8923-454200AAAE75}" type="slidenum">
              <a:rPr lang="en-US" smtClean="0"/>
              <a:t>‹#›</a:t>
            </a:fld>
            <a:endParaRPr lang="en-US"/>
          </a:p>
        </p:txBody>
      </p:sp>
      <p:sp>
        <p:nvSpPr>
          <p:cNvPr id="7" name="Rectangle 6">
            <a:extLst>
              <a:ext uri="{FF2B5EF4-FFF2-40B4-BE49-F238E27FC236}">
                <a16:creationId xmlns:a16="http://schemas.microsoft.com/office/drawing/2014/main" id="{1823C63D-2AB4-4840-AFCD-F809BDFB43A6}"/>
              </a:ext>
            </a:extLst>
          </p:cNvPr>
          <p:cNvSpPr/>
          <p:nvPr userDrawn="1"/>
        </p:nvSpPr>
        <p:spPr>
          <a:xfrm>
            <a:off x="99060" y="233680"/>
            <a:ext cx="152400" cy="6479356"/>
          </a:xfrm>
          <a:prstGeom prst="rect">
            <a:avLst/>
          </a:prstGeom>
          <a:solidFill>
            <a:srgbClr val="6E9B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p>
        </p:txBody>
      </p:sp>
    </p:spTree>
    <p:extLst>
      <p:ext uri="{BB962C8B-B14F-4D97-AF65-F5344CB8AC3E}">
        <p14:creationId xmlns:p14="http://schemas.microsoft.com/office/powerpoint/2010/main" val="26237075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E06F226-8CDB-4535-B449-70CA761F76E1}" type="datetimeFigureOut">
              <a:rPr lang="en-CA" smtClean="0"/>
              <a:pPr/>
              <a:t>21/02/2019</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912E4F56-794D-4DFC-8576-B1A348A06731}" type="slidenum">
              <a:rPr lang="en-CA" smtClean="0"/>
              <a:pPr/>
              <a:t>‹#›</a:t>
            </a:fld>
            <a:endParaRPr lang="en-CA" dirty="0"/>
          </a:p>
        </p:txBody>
      </p:sp>
    </p:spTree>
    <p:extLst>
      <p:ext uri="{BB962C8B-B14F-4D97-AF65-F5344CB8AC3E}">
        <p14:creationId xmlns:p14="http://schemas.microsoft.com/office/powerpoint/2010/main" val="2392357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06F226-8CDB-4535-B449-70CA761F76E1}" type="datetimeFigureOut">
              <a:rPr lang="en-CA" smtClean="0"/>
              <a:pPr/>
              <a:t>21/02/2019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912E4F56-794D-4DFC-8576-B1A348A06731}" type="slidenum">
              <a:rPr lang="en-CA" smtClean="0"/>
              <a:pPr/>
              <a:t>‹#›</a:t>
            </a:fld>
            <a:endParaRPr lang="en-CA" dirty="0"/>
          </a:p>
        </p:txBody>
      </p:sp>
    </p:spTree>
    <p:extLst>
      <p:ext uri="{BB962C8B-B14F-4D97-AF65-F5344CB8AC3E}">
        <p14:creationId xmlns:p14="http://schemas.microsoft.com/office/powerpoint/2010/main" val="21724833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06F226-8CDB-4535-B449-70CA761F76E1}" type="datetimeFigureOut">
              <a:rPr lang="en-CA" smtClean="0"/>
              <a:pPr/>
              <a:t>21/02/2019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912E4F56-794D-4DFC-8576-B1A348A06731}" type="slidenum">
              <a:rPr lang="en-CA" smtClean="0"/>
              <a:pPr/>
              <a:t>‹#›</a:t>
            </a:fld>
            <a:endParaRPr lang="en-CA" dirty="0"/>
          </a:p>
        </p:txBody>
      </p:sp>
    </p:spTree>
    <p:extLst>
      <p:ext uri="{BB962C8B-B14F-4D97-AF65-F5344CB8AC3E}">
        <p14:creationId xmlns:p14="http://schemas.microsoft.com/office/powerpoint/2010/main" val="3753650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obj">
  <p:cSld name="1_Title Slide">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39" y="3338665"/>
            <a:ext cx="9143999" cy="2420246"/>
          </a:xfrm>
          <a:prstGeom prst="rect">
            <a:avLst/>
          </a:prstGeom>
          <a:blipFill>
            <a:blip r:embed="rId2" cstate="print"/>
            <a:stretch>
              <a:fillRect/>
            </a:stretch>
          </a:blipFill>
        </p:spPr>
        <p:txBody>
          <a:bodyPr wrap="square" lIns="0" tIns="0" rIns="0" bIns="0" rtlCol="0">
            <a:noAutofit/>
          </a:bodyPr>
          <a:lstStyle/>
          <a:p>
            <a:endParaRPr>
              <a:solidFill>
                <a:prstClr val="black"/>
              </a:solidFill>
            </a:endParaRPr>
          </a:p>
        </p:txBody>
      </p:sp>
      <p:sp>
        <p:nvSpPr>
          <p:cNvPr id="2" name="Holder 2"/>
          <p:cNvSpPr>
            <a:spLocks noGrp="1"/>
          </p:cNvSpPr>
          <p:nvPr>
            <p:ph type="ctrTitle"/>
          </p:nvPr>
        </p:nvSpPr>
        <p:spPr>
          <a:xfrm>
            <a:off x="1301291" y="2394438"/>
            <a:ext cx="6541416" cy="963578"/>
          </a:xfrm>
          <a:prstGeom prst="rect">
            <a:avLst/>
          </a:prstGeom>
        </p:spPr>
        <p:txBody>
          <a:bodyPr wrap="square" lIns="0" tIns="0" rIns="0" bIns="0">
            <a:noAutofit/>
          </a:bodyPr>
          <a:lstStyle/>
          <a:p>
            <a:endParaRPr/>
          </a:p>
        </p:txBody>
      </p:sp>
      <p:sp>
        <p:nvSpPr>
          <p:cNvPr id="3" name="Holder 3"/>
          <p:cNvSpPr>
            <a:spLocks noGrp="1"/>
          </p:cNvSpPr>
          <p:nvPr>
            <p:ph type="subTitle" idx="4"/>
          </p:nvPr>
        </p:nvSpPr>
        <p:spPr>
          <a:xfrm>
            <a:off x="1371639" y="3840480"/>
            <a:ext cx="6400799" cy="1714500"/>
          </a:xfrm>
          <a:prstGeom prst="rect">
            <a:avLst/>
          </a:prstGeom>
        </p:spPr>
        <p:txBody>
          <a:bodyPr wrap="square" lIns="0" tIns="0" rIns="0" bIns="0">
            <a:noAutofit/>
          </a:body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solidFill>
                  <a:prstClr val="black">
                    <a:tint val="75000"/>
                  </a:prstClr>
                </a:solidFill>
              </a:rPr>
              <a:pPr/>
              <a:t>2/21/2019</a:t>
            </a:fld>
            <a:endParaRPr lang="en-US" smtClean="0">
              <a:solidFill>
                <a:prstClr val="black">
                  <a:tint val="75000"/>
                </a:prstClr>
              </a:solidFill>
            </a:endParaRP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3462065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E06F226-8CDB-4535-B449-70CA761F76E1}" type="datetimeFigureOut">
              <a:rPr lang="en-CA" smtClean="0"/>
              <a:pPr/>
              <a:t>21/02/2019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912E4F56-794D-4DFC-8576-B1A348A06731}" type="slidenum">
              <a:rPr lang="en-CA" smtClean="0"/>
              <a:pPr/>
              <a:t>‹#›</a:t>
            </a:fld>
            <a:endParaRPr lang="en-CA" dirty="0"/>
          </a:p>
        </p:txBody>
      </p:sp>
    </p:spTree>
    <p:extLst>
      <p:ext uri="{BB962C8B-B14F-4D97-AF65-F5344CB8AC3E}">
        <p14:creationId xmlns:p14="http://schemas.microsoft.com/office/powerpoint/2010/main" val="195883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E06F226-8CDB-4535-B449-70CA761F76E1}" type="datetimeFigureOut">
              <a:rPr lang="en-CA" smtClean="0"/>
              <a:pPr/>
              <a:t>21/02/2019</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912E4F56-794D-4DFC-8576-B1A348A06731}" type="slidenum">
              <a:rPr lang="en-CA" smtClean="0"/>
              <a:pPr/>
              <a:t>‹#›</a:t>
            </a:fld>
            <a:endParaRPr lang="en-CA" dirty="0"/>
          </a:p>
        </p:txBody>
      </p:sp>
    </p:spTree>
    <p:extLst>
      <p:ext uri="{BB962C8B-B14F-4D97-AF65-F5344CB8AC3E}">
        <p14:creationId xmlns:p14="http://schemas.microsoft.com/office/powerpoint/2010/main" val="3294991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12E4F56-794D-4DFC-8576-B1A348A06731}" type="slidenum">
              <a:rPr lang="en-CA" smtClean="0"/>
              <a:pPr/>
              <a:t>‹#›</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endParaRPr lang="en-CA" dirty="0"/>
          </a:p>
        </p:txBody>
      </p:sp>
    </p:spTree>
    <p:extLst>
      <p:ext uri="{BB962C8B-B14F-4D97-AF65-F5344CB8AC3E}">
        <p14:creationId xmlns:p14="http://schemas.microsoft.com/office/powerpoint/2010/main" val="2135486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12E4F56-794D-4DFC-8576-B1A348A06731}" type="slidenum">
              <a:rPr lang="en-CA" smtClean="0"/>
              <a:pPr/>
              <a:t>‹#›</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F5927C24-8C09-410D-8923-454200AAAE75}" type="slidenum">
              <a:rPr lang="en-US" smtClean="0"/>
              <a:t>‹#›</a:t>
            </a:fld>
            <a:endParaRPr lang="en-US"/>
          </a:p>
        </p:txBody>
      </p:sp>
      <p:pic>
        <p:nvPicPr>
          <p:cNvPr id="6" name="Picture 5">
            <a:extLst>
              <a:ext uri="{FF2B5EF4-FFF2-40B4-BE49-F238E27FC236}">
                <a16:creationId xmlns:a16="http://schemas.microsoft.com/office/drawing/2014/main" id="{BDCAAC45-4926-4BD4-8DC4-133E4DDF4DAD}"/>
              </a:ext>
            </a:extLst>
          </p:cNvPr>
          <p:cNvPicPr>
            <a:picLocks noChangeAspect="1"/>
          </p:cNvPicPr>
          <p:nvPr userDrawn="1"/>
        </p:nvPicPr>
        <p:blipFill>
          <a:blip r:embed="rId2"/>
          <a:stretch>
            <a:fillRect/>
          </a:stretch>
        </p:blipFill>
        <p:spPr>
          <a:xfrm>
            <a:off x="7835404" y="5274843"/>
            <a:ext cx="1093851" cy="1305965"/>
          </a:xfrm>
          <a:prstGeom prst="rect">
            <a:avLst/>
          </a:prstGeom>
        </p:spPr>
      </p:pic>
    </p:spTree>
    <p:extLst>
      <p:ext uri="{BB962C8B-B14F-4D97-AF65-F5344CB8AC3E}">
        <p14:creationId xmlns:p14="http://schemas.microsoft.com/office/powerpoint/2010/main" val="183503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06F226-8CDB-4535-B449-70CA761F76E1}" type="datetimeFigureOut">
              <a:rPr lang="en-CA" smtClean="0"/>
              <a:pPr/>
              <a:t>21/02/2019</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912E4F56-794D-4DFC-8576-B1A348A06731}" type="slidenum">
              <a:rPr lang="en-CA" smtClean="0"/>
              <a:pPr/>
              <a:t>‹#›</a:t>
            </a:fld>
            <a:endParaRPr lang="en-CA" dirty="0"/>
          </a:p>
        </p:txBody>
      </p:sp>
    </p:spTree>
    <p:extLst>
      <p:ext uri="{BB962C8B-B14F-4D97-AF65-F5344CB8AC3E}">
        <p14:creationId xmlns:p14="http://schemas.microsoft.com/office/powerpoint/2010/main" val="3130846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E06F226-8CDB-4535-B449-70CA761F76E1}" type="datetimeFigureOut">
              <a:rPr lang="en-CA" smtClean="0"/>
              <a:pPr/>
              <a:t>21/02/2019</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912E4F56-794D-4DFC-8576-B1A348A06731}" type="slidenum">
              <a:rPr lang="en-CA" smtClean="0"/>
              <a:pPr/>
              <a:t>‹#›</a:t>
            </a:fld>
            <a:endParaRPr lang="en-CA" dirty="0"/>
          </a:p>
        </p:txBody>
      </p:sp>
    </p:spTree>
    <p:extLst>
      <p:ext uri="{BB962C8B-B14F-4D97-AF65-F5344CB8AC3E}">
        <p14:creationId xmlns:p14="http://schemas.microsoft.com/office/powerpoint/2010/main" val="4246403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E06F226-8CDB-4535-B449-70CA761F76E1}" type="datetimeFigureOut">
              <a:rPr lang="en-CA" smtClean="0"/>
              <a:pPr/>
              <a:t>21/02/2019</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912E4F56-794D-4DFC-8576-B1A348A06731}" type="slidenum">
              <a:rPr lang="en-CA" smtClean="0"/>
              <a:pPr/>
              <a:t>‹#›</a:t>
            </a:fld>
            <a:endParaRPr lang="en-CA" dirty="0"/>
          </a:p>
        </p:txBody>
      </p:sp>
    </p:spTree>
    <p:extLst>
      <p:ext uri="{BB962C8B-B14F-4D97-AF65-F5344CB8AC3E}">
        <p14:creationId xmlns:p14="http://schemas.microsoft.com/office/powerpoint/2010/main" val="4123611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06F226-8CDB-4535-B449-70CA761F76E1}" type="datetimeFigureOut">
              <a:rPr lang="en-CA" smtClean="0"/>
              <a:pPr/>
              <a:t>21/02/2019</a:t>
            </a:fld>
            <a:endParaRPr lang="en-CA"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2E4F56-794D-4DFC-8576-B1A348A06731}" type="slidenum">
              <a:rPr lang="en-CA" smtClean="0"/>
              <a:pPr/>
              <a:t>‹#›</a:t>
            </a:fld>
            <a:endParaRPr lang="en-CA" dirty="0"/>
          </a:p>
        </p:txBody>
      </p:sp>
    </p:spTree>
    <p:extLst>
      <p:ext uri="{BB962C8B-B14F-4D97-AF65-F5344CB8AC3E}">
        <p14:creationId xmlns:p14="http://schemas.microsoft.com/office/powerpoint/2010/main" val="2782137861"/>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06F226-8CDB-4535-B449-70CA761F76E1}" type="datetimeFigureOut">
              <a:rPr lang="en-CA" smtClean="0"/>
              <a:pPr/>
              <a:t>21/02/2019</a:t>
            </a:fld>
            <a:endParaRPr lang="en-CA"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2E4F56-794D-4DFC-8576-B1A348A06731}" type="slidenum">
              <a:rPr lang="en-CA" smtClean="0"/>
              <a:pPr/>
              <a:t>‹#›</a:t>
            </a:fld>
            <a:endParaRPr lang="en-CA" dirty="0"/>
          </a:p>
        </p:txBody>
      </p:sp>
    </p:spTree>
    <p:extLst>
      <p:ext uri="{BB962C8B-B14F-4D97-AF65-F5344CB8AC3E}">
        <p14:creationId xmlns:p14="http://schemas.microsoft.com/office/powerpoint/2010/main" val="3992110396"/>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image" Target="../media/image7.jpeg"/><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2.xml"/><Relationship Id="rId16" Type="http://schemas.openxmlformats.org/officeDocument/2006/relationships/image" Target="../media/image10.png"/><Relationship Id="rId1" Type="http://schemas.openxmlformats.org/officeDocument/2006/relationships/slideLayout" Target="../slideLayouts/slideLayout13.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image" Target="../media/image9.png"/><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image" Target="../media/image8.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CE107-F2B3-40A0-8213-5053936E0DE1}"/>
              </a:ext>
            </a:extLst>
          </p:cNvPr>
          <p:cNvSpPr>
            <a:spLocks noGrp="1"/>
          </p:cNvSpPr>
          <p:nvPr>
            <p:ph type="ctrTitle"/>
          </p:nvPr>
        </p:nvSpPr>
        <p:spPr/>
        <p:txBody>
          <a:bodyPr anchor="ctr">
            <a:normAutofit/>
          </a:bodyPr>
          <a:lstStyle/>
          <a:p>
            <a:r>
              <a:rPr lang="en-US" sz="3200" b="1" dirty="0"/>
              <a:t>Understanding the Collective Impact of</a:t>
            </a:r>
            <a:br>
              <a:rPr lang="en-US" sz="3200" b="1" dirty="0"/>
            </a:br>
            <a:r>
              <a:rPr lang="en-US" sz="3200" b="1" dirty="0"/>
              <a:t>SPOR in Ontario</a:t>
            </a:r>
            <a:endParaRPr lang="en-CA" sz="3200" b="1" dirty="0"/>
          </a:p>
        </p:txBody>
      </p:sp>
      <p:sp>
        <p:nvSpPr>
          <p:cNvPr id="3" name="Subtitle 2">
            <a:extLst>
              <a:ext uri="{FF2B5EF4-FFF2-40B4-BE49-F238E27FC236}">
                <a16:creationId xmlns:a16="http://schemas.microsoft.com/office/drawing/2014/main" id="{005FD5DD-386F-4D90-B03A-BC75F4123EC7}"/>
              </a:ext>
            </a:extLst>
          </p:cNvPr>
          <p:cNvSpPr>
            <a:spLocks noGrp="1"/>
          </p:cNvSpPr>
          <p:nvPr>
            <p:ph type="subTitle" idx="1"/>
          </p:nvPr>
        </p:nvSpPr>
        <p:spPr/>
        <p:txBody>
          <a:bodyPr anchor="t">
            <a:normAutofit/>
          </a:bodyPr>
          <a:lstStyle/>
          <a:p>
            <a:pPr algn="l"/>
            <a:endParaRPr lang="en-CA" sz="2000" dirty="0">
              <a:solidFill>
                <a:schemeClr val="tx2"/>
              </a:solidFill>
            </a:endParaRPr>
          </a:p>
          <a:p>
            <a:pPr algn="l"/>
            <a:r>
              <a:rPr lang="en-CA" sz="2000" dirty="0">
                <a:solidFill>
                  <a:schemeClr val="tx2"/>
                </a:solidFill>
              </a:rPr>
              <a:t>Workshop</a:t>
            </a:r>
          </a:p>
          <a:p>
            <a:pPr algn="l"/>
            <a:r>
              <a:rPr lang="en-CA" sz="2000" dirty="0">
                <a:solidFill>
                  <a:schemeClr val="tx2"/>
                </a:solidFill>
              </a:rPr>
              <a:t>Women’s College Hospital</a:t>
            </a:r>
          </a:p>
          <a:p>
            <a:pPr algn="l"/>
            <a:r>
              <a:rPr lang="en-US" sz="2000" dirty="0">
                <a:solidFill>
                  <a:schemeClr val="tx2"/>
                </a:solidFill>
              </a:rPr>
              <a:t>January 21, 2019</a:t>
            </a:r>
            <a:endParaRPr lang="en-CA" sz="2000" dirty="0">
              <a:solidFill>
                <a:schemeClr val="tx2"/>
              </a:solidFill>
            </a:endParaRPr>
          </a:p>
        </p:txBody>
      </p:sp>
      <p:pic>
        <p:nvPicPr>
          <p:cNvPr id="4" name="Picture 3"/>
          <p:cNvPicPr>
            <a:picLocks noChangeAspect="1"/>
          </p:cNvPicPr>
          <p:nvPr/>
        </p:nvPicPr>
        <p:blipFill>
          <a:blip r:embed="rId2"/>
          <a:stretch>
            <a:fillRect/>
          </a:stretch>
        </p:blipFill>
        <p:spPr>
          <a:xfrm>
            <a:off x="7180330" y="5923555"/>
            <a:ext cx="1878763" cy="776695"/>
          </a:xfrm>
          <a:prstGeom prst="rect">
            <a:avLst/>
          </a:prstGeom>
        </p:spPr>
      </p:pic>
    </p:spTree>
    <p:extLst>
      <p:ext uri="{BB962C8B-B14F-4D97-AF65-F5344CB8AC3E}">
        <p14:creationId xmlns:p14="http://schemas.microsoft.com/office/powerpoint/2010/main" val="10454335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64909" y="681424"/>
            <a:ext cx="7498081" cy="646331"/>
          </a:xfrm>
          <a:prstGeom prst="rect">
            <a:avLst/>
          </a:prstGeom>
          <a:solidFill>
            <a:schemeClr val="bg1"/>
          </a:solidFill>
          <a:ln>
            <a:noFill/>
          </a:ln>
        </p:spPr>
        <p:txBody>
          <a:bodyPr wrap="square" rtlCol="0">
            <a:spAutoFit/>
          </a:bodyPr>
          <a:lstStyle/>
          <a:p>
            <a:r>
              <a:rPr lang="en-US" sz="3600" b="1" dirty="0" smtClean="0">
                <a:solidFill>
                  <a:srgbClr val="FF0000"/>
                </a:solidFill>
              </a:rPr>
              <a:t>SPOR - Operational Framework</a:t>
            </a:r>
          </a:p>
        </p:txBody>
      </p:sp>
      <p:sp>
        <p:nvSpPr>
          <p:cNvPr id="5" name="TextBox 4"/>
          <p:cNvSpPr txBox="1"/>
          <p:nvPr/>
        </p:nvSpPr>
        <p:spPr>
          <a:xfrm>
            <a:off x="727724" y="1714500"/>
            <a:ext cx="7715250" cy="4370427"/>
          </a:xfrm>
          <a:prstGeom prst="rect">
            <a:avLst/>
          </a:prstGeom>
          <a:solidFill>
            <a:schemeClr val="bg1"/>
          </a:solidFill>
        </p:spPr>
        <p:txBody>
          <a:bodyPr wrap="square" rtlCol="0">
            <a:spAutoFit/>
          </a:bodyPr>
          <a:lstStyle/>
          <a:p>
            <a:r>
              <a:rPr lang="en-US" sz="2400" b="1" u="sng" dirty="0" smtClean="0"/>
              <a:t>POR Phase 2 </a:t>
            </a:r>
            <a:r>
              <a:rPr lang="mr-IN" sz="2400" b="1" dirty="0" smtClean="0"/>
              <a:t>–</a:t>
            </a:r>
            <a:r>
              <a:rPr lang="en-US" sz="2400" b="1" dirty="0" smtClean="0"/>
              <a:t> identify gaps and potential solutions</a:t>
            </a:r>
            <a:endParaRPr lang="en-US" sz="2400" b="1" u="sng" dirty="0" smtClean="0"/>
          </a:p>
          <a:p>
            <a:endParaRPr lang="en-US" dirty="0"/>
          </a:p>
          <a:p>
            <a:pPr marL="342900" indent="-342900">
              <a:buFont typeface="Arial" charset="0"/>
              <a:buChar char="•"/>
            </a:pPr>
            <a:r>
              <a:rPr lang="en-US" sz="2000" b="1" dirty="0" smtClean="0"/>
              <a:t>Persons (at high risk) identify gaps in health care and support services</a:t>
            </a:r>
          </a:p>
          <a:p>
            <a:pPr marL="342900" indent="-342900">
              <a:buFont typeface="Arial" charset="0"/>
              <a:buChar char="•"/>
            </a:pPr>
            <a:r>
              <a:rPr lang="en-US" sz="2000" b="1" dirty="0" smtClean="0"/>
              <a:t>Health professionals and support service providers identify their needs to fill these gaps</a:t>
            </a:r>
          </a:p>
          <a:p>
            <a:pPr marL="342900" indent="-342900">
              <a:buFont typeface="Arial" charset="0"/>
              <a:buChar char="•"/>
            </a:pPr>
            <a:r>
              <a:rPr lang="en-US" sz="2000" b="1" dirty="0" smtClean="0"/>
              <a:t>Researchers search for evidence-based best practice solutions</a:t>
            </a:r>
          </a:p>
          <a:p>
            <a:endParaRPr lang="en-US" dirty="0" smtClean="0"/>
          </a:p>
          <a:p>
            <a:endParaRPr lang="en-US" dirty="0"/>
          </a:p>
          <a:p>
            <a:r>
              <a:rPr lang="en-US" sz="2000" dirty="0" smtClean="0"/>
              <a:t>e.g., Seniors living with diabetes and multiple chronic conditions require ongoing needs assessments in their homes to identify customized support services and interventions to improve self-management, prevent complications the need for acute care </a:t>
            </a:r>
          </a:p>
          <a:p>
            <a:pPr algn="ctr"/>
            <a:r>
              <a:rPr lang="en-US" sz="2000" i="1" dirty="0" smtClean="0"/>
              <a:t>Aging Community Health Research Unit </a:t>
            </a:r>
            <a:r>
              <a:rPr lang="mr-IN" sz="2000" i="1" dirty="0" smtClean="0"/>
              <a:t>–</a:t>
            </a:r>
            <a:r>
              <a:rPr lang="en-US" sz="2000" i="1" dirty="0" smtClean="0"/>
              <a:t> McMaster University </a:t>
            </a:r>
            <a:endParaRPr lang="en-US" sz="2000" i="1" dirty="0"/>
          </a:p>
        </p:txBody>
      </p:sp>
    </p:spTree>
    <p:extLst>
      <p:ext uri="{BB962C8B-B14F-4D97-AF65-F5344CB8AC3E}">
        <p14:creationId xmlns:p14="http://schemas.microsoft.com/office/powerpoint/2010/main" val="18322436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64909" y="681424"/>
            <a:ext cx="7498081" cy="646331"/>
          </a:xfrm>
          <a:prstGeom prst="rect">
            <a:avLst/>
          </a:prstGeom>
          <a:solidFill>
            <a:schemeClr val="bg1"/>
          </a:solidFill>
          <a:ln>
            <a:noFill/>
          </a:ln>
        </p:spPr>
        <p:txBody>
          <a:bodyPr wrap="square" rtlCol="0">
            <a:spAutoFit/>
          </a:bodyPr>
          <a:lstStyle/>
          <a:p>
            <a:r>
              <a:rPr lang="en-US" sz="3600" b="1" dirty="0" smtClean="0">
                <a:solidFill>
                  <a:srgbClr val="FF0000"/>
                </a:solidFill>
              </a:rPr>
              <a:t>SPOR - Operational Framework</a:t>
            </a:r>
          </a:p>
        </p:txBody>
      </p:sp>
      <p:sp>
        <p:nvSpPr>
          <p:cNvPr id="5" name="TextBox 4"/>
          <p:cNvSpPr txBox="1"/>
          <p:nvPr/>
        </p:nvSpPr>
        <p:spPr>
          <a:xfrm>
            <a:off x="684862" y="1914525"/>
            <a:ext cx="7715250" cy="3847207"/>
          </a:xfrm>
          <a:prstGeom prst="rect">
            <a:avLst/>
          </a:prstGeom>
          <a:solidFill>
            <a:schemeClr val="bg1"/>
          </a:solidFill>
        </p:spPr>
        <p:txBody>
          <a:bodyPr wrap="square" rtlCol="0">
            <a:spAutoFit/>
          </a:bodyPr>
          <a:lstStyle/>
          <a:p>
            <a:r>
              <a:rPr lang="en-US" sz="2400" b="1" u="sng" dirty="0" smtClean="0"/>
              <a:t>POR Phase 3</a:t>
            </a:r>
            <a:r>
              <a:rPr lang="en-US" sz="2400" b="1" dirty="0" smtClean="0"/>
              <a:t> </a:t>
            </a:r>
            <a:r>
              <a:rPr lang="mr-IN" sz="2400" b="1" dirty="0" smtClean="0"/>
              <a:t>–</a:t>
            </a:r>
            <a:r>
              <a:rPr lang="en-US" sz="2400" b="1" dirty="0" smtClean="0"/>
              <a:t> design and conduct intervention</a:t>
            </a:r>
            <a:endParaRPr lang="en-US" sz="2400" b="1" u="sng" dirty="0"/>
          </a:p>
          <a:p>
            <a:endParaRPr lang="en-US" sz="2400" b="1" u="sng" dirty="0" smtClean="0"/>
          </a:p>
          <a:p>
            <a:r>
              <a:rPr lang="en-US" sz="2000" b="1" dirty="0" smtClean="0"/>
              <a:t>Patient Partners, researchers, health care professionals, community organizations and institutions work together to co-design real-world interventions and iterative evaluation to provide evidence for solutions</a:t>
            </a:r>
            <a:endParaRPr lang="en-US" sz="2000" b="1" dirty="0"/>
          </a:p>
          <a:p>
            <a:endParaRPr lang="en-US" dirty="0" smtClean="0"/>
          </a:p>
          <a:p>
            <a:endParaRPr lang="en-US" dirty="0"/>
          </a:p>
          <a:p>
            <a:r>
              <a:rPr lang="en-US" sz="2000" dirty="0" smtClean="0"/>
              <a:t>e.g., A Client-Driven Intervention to Support Self-Management among Community-Living Older Adults with T2D and Multiple Chronic Conditions </a:t>
            </a:r>
          </a:p>
          <a:p>
            <a:endParaRPr lang="en-US" sz="2000" dirty="0"/>
          </a:p>
          <a:p>
            <a:pPr algn="ctr"/>
            <a:r>
              <a:rPr lang="en-US" sz="2000" b="1" i="1" dirty="0" smtClean="0">
                <a:solidFill>
                  <a:srgbClr val="FF0000"/>
                </a:solidFill>
              </a:rPr>
              <a:t>ACHRU </a:t>
            </a:r>
            <a:r>
              <a:rPr lang="mr-IN" sz="2000" b="1" i="1" dirty="0" smtClean="0">
                <a:solidFill>
                  <a:srgbClr val="FF0000"/>
                </a:solidFill>
              </a:rPr>
              <a:t>–</a:t>
            </a:r>
            <a:r>
              <a:rPr lang="en-US" sz="2000" b="1" i="1" dirty="0" smtClean="0">
                <a:solidFill>
                  <a:srgbClr val="FF0000"/>
                </a:solidFill>
              </a:rPr>
              <a:t> MOHLTC and CIHR pilot and feasibility study (RCT)</a:t>
            </a:r>
            <a:endParaRPr lang="en-US" sz="2000" b="1" i="1" dirty="0">
              <a:solidFill>
                <a:srgbClr val="FF0000"/>
              </a:solidFill>
            </a:endParaRPr>
          </a:p>
        </p:txBody>
      </p:sp>
    </p:spTree>
    <p:extLst>
      <p:ext uri="{BB962C8B-B14F-4D97-AF65-F5344CB8AC3E}">
        <p14:creationId xmlns:p14="http://schemas.microsoft.com/office/powerpoint/2010/main" val="24599839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457200" y="1628799"/>
          <a:ext cx="8229600" cy="38164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9" name="Content Placeholder 3"/>
          <p:cNvGraphicFramePr>
            <a:graphicFrameLocks/>
          </p:cNvGraphicFramePr>
          <p:nvPr/>
        </p:nvGraphicFramePr>
        <p:xfrm>
          <a:off x="6084168" y="3933056"/>
          <a:ext cx="2304256" cy="165618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8194" name="Title 1"/>
          <p:cNvSpPr>
            <a:spLocks noGrp="1"/>
          </p:cNvSpPr>
          <p:nvPr>
            <p:ph type="title"/>
          </p:nvPr>
        </p:nvSpPr>
        <p:spPr>
          <a:xfrm>
            <a:off x="1865175" y="518104"/>
            <a:ext cx="5818337" cy="447261"/>
          </a:xfrm>
        </p:spPr>
        <p:txBody>
          <a:bodyPr>
            <a:normAutofit fontScale="90000"/>
          </a:bodyPr>
          <a:lstStyle/>
          <a:p>
            <a:pPr algn="ctr" eaLnBrk="1" hangingPunct="1"/>
            <a:r>
              <a:rPr lang="en-US" sz="3200" b="1" dirty="0" smtClean="0">
                <a:solidFill>
                  <a:srgbClr val="FF0000"/>
                </a:solidFill>
                <a:latin typeface="Calibri" pitchFamily="34" charset="0"/>
              </a:rPr>
              <a:t>Community </a:t>
            </a:r>
            <a:r>
              <a:rPr lang="en-US" sz="3200" b="1" dirty="0">
                <a:solidFill>
                  <a:srgbClr val="FF0000"/>
                </a:solidFill>
                <a:latin typeface="Calibri" pitchFamily="34" charset="0"/>
              </a:rPr>
              <a:t>Partnership Program</a:t>
            </a:r>
            <a:br>
              <a:rPr lang="en-US" sz="3200" b="1" dirty="0">
                <a:solidFill>
                  <a:srgbClr val="FF0000"/>
                </a:solidFill>
                <a:latin typeface="Calibri" pitchFamily="34" charset="0"/>
              </a:rPr>
            </a:br>
            <a:r>
              <a:rPr lang="en-US" sz="2000" b="1" dirty="0">
                <a:solidFill>
                  <a:srgbClr val="FF0000"/>
                </a:solidFill>
                <a:latin typeface="Calibri" pitchFamily="34" charset="0"/>
              </a:rPr>
              <a:t>T2D ≥ 65 </a:t>
            </a:r>
            <a:r>
              <a:rPr lang="en-US" sz="2000" b="1" dirty="0" err="1">
                <a:solidFill>
                  <a:srgbClr val="FF0000"/>
                </a:solidFill>
                <a:latin typeface="Calibri" pitchFamily="34" charset="0"/>
              </a:rPr>
              <a:t>yr</a:t>
            </a:r>
            <a:r>
              <a:rPr lang="en-US" sz="2000" b="1" dirty="0">
                <a:solidFill>
                  <a:srgbClr val="FF0000"/>
                </a:solidFill>
                <a:latin typeface="Calibri" pitchFamily="34" charset="0"/>
              </a:rPr>
              <a:t> with </a:t>
            </a:r>
            <a:r>
              <a:rPr lang="en-US" sz="2000" b="1" dirty="0" smtClean="0">
                <a:solidFill>
                  <a:srgbClr val="FF0000"/>
                </a:solidFill>
                <a:latin typeface="Calibri" pitchFamily="34" charset="0"/>
              </a:rPr>
              <a:t>more than 2 chronic conditions</a:t>
            </a:r>
          </a:p>
        </p:txBody>
      </p:sp>
      <p:pic>
        <p:nvPicPr>
          <p:cNvPr id="35852" name="Picture 12" descr="PHIL Image 13735"/>
          <p:cNvPicPr>
            <a:picLocks noChangeAspect="1" noChangeArrowheads="1"/>
          </p:cNvPicPr>
          <p:nvPr/>
        </p:nvPicPr>
        <p:blipFill>
          <a:blip r:embed="rId13" cstate="print">
            <a:extLst>
              <a:ext uri="{28A0092B-C50C-407E-A947-70E740481C1C}">
                <a14:useLocalDpi xmlns:a14="http://schemas.microsoft.com/office/drawing/2010/main"/>
              </a:ext>
            </a:extLst>
          </a:blip>
          <a:srcRect b="-1140"/>
          <a:stretch>
            <a:fillRect/>
          </a:stretch>
        </p:blipFill>
        <p:spPr bwMode="auto">
          <a:xfrm>
            <a:off x="302614" y="4198694"/>
            <a:ext cx="2325170" cy="1909964"/>
          </a:xfrm>
          <a:prstGeom prst="rect">
            <a:avLst/>
          </a:prstGeom>
          <a:noFill/>
          <a:ln w="28575">
            <a:solidFill>
              <a:schemeClr val="tx1"/>
            </a:solidFill>
          </a:ln>
        </p:spPr>
      </p:pic>
      <p:sp>
        <p:nvSpPr>
          <p:cNvPr id="11" name="TextBox 10"/>
          <p:cNvSpPr txBox="1"/>
          <p:nvPr/>
        </p:nvSpPr>
        <p:spPr>
          <a:xfrm>
            <a:off x="6372200" y="2997532"/>
            <a:ext cx="1944216" cy="215444"/>
          </a:xfrm>
          <a:prstGeom prst="rect">
            <a:avLst/>
          </a:prstGeom>
          <a:noFill/>
        </p:spPr>
        <p:txBody>
          <a:bodyPr wrap="square" rtlCol="0">
            <a:spAutoFit/>
          </a:bodyPr>
          <a:lstStyle/>
          <a:p>
            <a:pPr algn="r"/>
            <a:r>
              <a:rPr lang="en-CA" sz="800" dirty="0" smtClean="0">
                <a:solidFill>
                  <a:srgbClr val="333333"/>
                </a:solidFill>
              </a:rPr>
              <a:t>Source:  CDC #14167</a:t>
            </a:r>
            <a:endParaRPr lang="en-CA" sz="800" dirty="0">
              <a:solidFill>
                <a:srgbClr val="333333"/>
              </a:solidFill>
            </a:endParaRPr>
          </a:p>
        </p:txBody>
      </p:sp>
      <p:sp>
        <p:nvSpPr>
          <p:cNvPr id="12" name="TextBox 11"/>
          <p:cNvSpPr txBox="1"/>
          <p:nvPr/>
        </p:nvSpPr>
        <p:spPr>
          <a:xfrm>
            <a:off x="683568" y="5445224"/>
            <a:ext cx="1944216" cy="215444"/>
          </a:xfrm>
          <a:prstGeom prst="rect">
            <a:avLst/>
          </a:prstGeom>
          <a:noFill/>
        </p:spPr>
        <p:txBody>
          <a:bodyPr wrap="square" rtlCol="0">
            <a:spAutoFit/>
          </a:bodyPr>
          <a:lstStyle/>
          <a:p>
            <a:pPr algn="r"/>
            <a:r>
              <a:rPr lang="en-CA" sz="800" dirty="0" smtClean="0">
                <a:solidFill>
                  <a:srgbClr val="333333"/>
                </a:solidFill>
              </a:rPr>
              <a:t>Source:  CDC #13735</a:t>
            </a:r>
            <a:endParaRPr lang="en-CA" sz="800" dirty="0">
              <a:solidFill>
                <a:srgbClr val="333333"/>
              </a:solidFill>
            </a:endParaRPr>
          </a:p>
        </p:txBody>
      </p:sp>
      <p:pic>
        <p:nvPicPr>
          <p:cNvPr id="35854" name="Picture 14" descr="PHIL Image 14167"/>
          <p:cNvPicPr>
            <a:picLocks noChangeAspect="1" noChangeArrowheads="1"/>
          </p:cNvPicPr>
          <p:nvPr/>
        </p:nvPicPr>
        <p:blipFill>
          <a:blip r:embed="rId14" cstate="print">
            <a:extLst>
              <a:ext uri="{28A0092B-C50C-407E-A947-70E740481C1C}">
                <a14:useLocalDpi xmlns:a14="http://schemas.microsoft.com/office/drawing/2010/main"/>
              </a:ext>
            </a:extLst>
          </a:blip>
          <a:srcRect/>
          <a:stretch>
            <a:fillRect/>
          </a:stretch>
        </p:blipFill>
        <p:spPr bwMode="auto">
          <a:xfrm>
            <a:off x="6761138" y="1628966"/>
            <a:ext cx="1934008" cy="1785747"/>
          </a:xfrm>
          <a:prstGeom prst="rect">
            <a:avLst/>
          </a:prstGeom>
          <a:noFill/>
          <a:ln w="28575">
            <a:solidFill>
              <a:schemeClr val="tx1"/>
            </a:solidFill>
          </a:ln>
        </p:spPr>
      </p:pic>
      <p:pic>
        <p:nvPicPr>
          <p:cNvPr id="8" name="Picture 2" descr="C:\Users\Holly Reimer\AppData\Local\Microsoft\Windows\Temporary Internet Files\Content.IE5\ZGP85CO2\MC900441738[1].png"/>
          <p:cNvPicPr>
            <a:picLocks noChangeAspect="1" noChangeArrowheads="1"/>
          </p:cNvPicPr>
          <p:nvPr/>
        </p:nvPicPr>
        <p:blipFill>
          <a:blip r:embed="rId15" cstate="print"/>
          <a:srcRect/>
          <a:stretch>
            <a:fillRect/>
          </a:stretch>
        </p:blipFill>
        <p:spPr bwMode="auto">
          <a:xfrm>
            <a:off x="975008" y="1484784"/>
            <a:ext cx="1508760" cy="1508760"/>
          </a:xfrm>
          <a:prstGeom prst="rect">
            <a:avLst/>
          </a:prstGeom>
          <a:noFill/>
        </p:spPr>
      </p:pic>
      <p:pic>
        <p:nvPicPr>
          <p:cNvPr id="10" name="Picture 9" descr="mactransparent.png"/>
          <p:cNvPicPr>
            <a:picLocks noChangeAspect="1"/>
          </p:cNvPicPr>
          <p:nvPr/>
        </p:nvPicPr>
        <p:blipFill>
          <a:blip r:embed="rId16" cstate="print">
            <a:extLst>
              <a:ext uri="{28A0092B-C50C-407E-A947-70E740481C1C}">
                <a14:useLocalDpi xmlns:a14="http://schemas.microsoft.com/office/drawing/2010/main"/>
              </a:ext>
            </a:extLst>
          </a:blip>
          <a:stretch>
            <a:fillRect/>
          </a:stretch>
        </p:blipFill>
        <p:spPr>
          <a:xfrm>
            <a:off x="6934283" y="5791366"/>
            <a:ext cx="1619065" cy="894825"/>
          </a:xfrm>
          <a:prstGeom prst="rect">
            <a:avLst/>
          </a:prstGeom>
        </p:spPr>
      </p:pic>
    </p:spTree>
    <p:extLst>
      <p:ext uri="{BB962C8B-B14F-4D97-AF65-F5344CB8AC3E}">
        <p14:creationId xmlns:p14="http://schemas.microsoft.com/office/powerpoint/2010/main" val="4961353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24340" y="1048975"/>
            <a:ext cx="7576698" cy="2980100"/>
          </a:xfrm>
        </p:spPr>
        <p:txBody>
          <a:bodyPr>
            <a:normAutofit fontScale="92500"/>
          </a:bodyPr>
          <a:lstStyle/>
          <a:p>
            <a:pPr algn="ctr"/>
            <a:r>
              <a:rPr lang="en-US" sz="2400" b="1" dirty="0" smtClean="0">
                <a:solidFill>
                  <a:srgbClr val="FF0000"/>
                </a:solidFill>
              </a:rPr>
              <a:t>2017 ACHRU Publication</a:t>
            </a:r>
          </a:p>
          <a:p>
            <a:pPr algn="ctr"/>
            <a:endParaRPr lang="en-US" dirty="0"/>
          </a:p>
          <a:p>
            <a:pPr algn="ctr"/>
            <a:r>
              <a:rPr lang="en-US" sz="2000" b="1" dirty="0" smtClean="0"/>
              <a:t>Community Program Improves Quality of Life and Self- Management in Older Adults with Diabetes Mellitus</a:t>
            </a:r>
          </a:p>
          <a:p>
            <a:pPr algn="ctr"/>
            <a:r>
              <a:rPr lang="en-US" sz="2000" b="1" dirty="0" smtClean="0"/>
              <a:t> and Comorbidity</a:t>
            </a:r>
          </a:p>
          <a:p>
            <a:endParaRPr lang="en-US" dirty="0" smtClean="0"/>
          </a:p>
          <a:p>
            <a:pPr algn="ctr"/>
            <a:r>
              <a:rPr lang="en-US" b="1" dirty="0" err="1" smtClean="0"/>
              <a:t>Markle</a:t>
            </a:r>
            <a:r>
              <a:rPr lang="en-US" b="1" dirty="0" smtClean="0"/>
              <a:t>-Reid M</a:t>
            </a:r>
            <a:r>
              <a:rPr lang="en-US" dirty="0" smtClean="0"/>
              <a:t>, et al. </a:t>
            </a:r>
            <a:r>
              <a:rPr lang="en-US" i="1" dirty="0" smtClean="0"/>
              <a:t>J of American Geriatrics Society</a:t>
            </a:r>
            <a:endParaRPr lang="en-US" sz="2000" i="1" dirty="0"/>
          </a:p>
          <a:p>
            <a:pPr algn="l"/>
            <a:endParaRPr lang="en-US" sz="2000" dirty="0" smtClean="0"/>
          </a:p>
          <a:p>
            <a:pPr algn="l"/>
            <a:endParaRPr lang="en-US" sz="2000" i="1" dirty="0"/>
          </a:p>
          <a:p>
            <a:pPr algn="l"/>
            <a:endParaRPr lang="en-US" sz="2000" i="1" dirty="0"/>
          </a:p>
        </p:txBody>
      </p:sp>
      <p:sp>
        <p:nvSpPr>
          <p:cNvPr id="4" name="TextBox 3"/>
          <p:cNvSpPr txBox="1"/>
          <p:nvPr/>
        </p:nvSpPr>
        <p:spPr>
          <a:xfrm>
            <a:off x="1419445" y="4029075"/>
            <a:ext cx="6186488" cy="1631216"/>
          </a:xfrm>
          <a:prstGeom prst="rect">
            <a:avLst/>
          </a:prstGeom>
          <a:noFill/>
        </p:spPr>
        <p:txBody>
          <a:bodyPr wrap="square" rtlCol="0">
            <a:spAutoFit/>
          </a:bodyPr>
          <a:lstStyle/>
          <a:p>
            <a:r>
              <a:rPr lang="en-US" sz="2000" b="1" u="sng" dirty="0" smtClean="0"/>
              <a:t>Sponsor’s (CIHR (IHSPR) + MOHLTC)  Role:</a:t>
            </a:r>
          </a:p>
          <a:p>
            <a:r>
              <a:rPr lang="en-US" sz="2000" dirty="0" smtClean="0"/>
              <a:t>The study design used an integrated KT approach which resulted in regular KT events with funding agencies to engage them in the research results and identification of policy implications. </a:t>
            </a:r>
            <a:endParaRPr lang="en-US" sz="2000" dirty="0"/>
          </a:p>
        </p:txBody>
      </p:sp>
    </p:spTree>
    <p:extLst>
      <p:ext uri="{BB962C8B-B14F-4D97-AF65-F5344CB8AC3E}">
        <p14:creationId xmlns:p14="http://schemas.microsoft.com/office/powerpoint/2010/main" val="37137835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64909" y="381386"/>
            <a:ext cx="7498081" cy="646331"/>
          </a:xfrm>
          <a:prstGeom prst="rect">
            <a:avLst/>
          </a:prstGeom>
          <a:solidFill>
            <a:schemeClr val="bg1"/>
          </a:solidFill>
          <a:ln>
            <a:noFill/>
          </a:ln>
        </p:spPr>
        <p:txBody>
          <a:bodyPr wrap="square" rtlCol="0">
            <a:spAutoFit/>
          </a:bodyPr>
          <a:lstStyle/>
          <a:p>
            <a:r>
              <a:rPr lang="en-US" sz="3600" b="1" dirty="0" smtClean="0">
                <a:solidFill>
                  <a:srgbClr val="FF0000"/>
                </a:solidFill>
              </a:rPr>
              <a:t>SPOR - Operational Framework</a:t>
            </a:r>
          </a:p>
        </p:txBody>
      </p:sp>
      <p:sp>
        <p:nvSpPr>
          <p:cNvPr id="5" name="TextBox 4"/>
          <p:cNvSpPr txBox="1"/>
          <p:nvPr/>
        </p:nvSpPr>
        <p:spPr>
          <a:xfrm>
            <a:off x="489615" y="1204327"/>
            <a:ext cx="8073375" cy="5109091"/>
          </a:xfrm>
          <a:prstGeom prst="rect">
            <a:avLst/>
          </a:prstGeom>
          <a:solidFill>
            <a:schemeClr val="bg1"/>
          </a:solidFill>
        </p:spPr>
        <p:txBody>
          <a:bodyPr wrap="square" rtlCol="0">
            <a:spAutoFit/>
          </a:bodyPr>
          <a:lstStyle/>
          <a:p>
            <a:r>
              <a:rPr lang="en-US" sz="2400" b="1" u="sng" dirty="0" smtClean="0"/>
              <a:t>POR Phase 4 </a:t>
            </a:r>
            <a:r>
              <a:rPr lang="en-US" sz="2400" b="1" dirty="0" smtClean="0"/>
              <a:t>  - design and evaluate scale-up and spread</a:t>
            </a:r>
            <a:r>
              <a:rPr lang="en-US" sz="2400" b="1" u="sng" dirty="0" smtClean="0"/>
              <a:t> </a:t>
            </a:r>
          </a:p>
          <a:p>
            <a:endParaRPr lang="en-US" sz="2400" b="1" u="sng" dirty="0"/>
          </a:p>
          <a:p>
            <a:r>
              <a:rPr lang="en-US" sz="2000" b="1" dirty="0" smtClean="0"/>
              <a:t>Patient Partners, researchers (implementation science), health care professionals (multiple disciplines), health system and policy decision-makers work together to design feasible, timely, cost-effective, scale-up and spread evaluation</a:t>
            </a:r>
          </a:p>
          <a:p>
            <a:pPr marL="342900" indent="-342900">
              <a:buFont typeface="Arial" charset="0"/>
              <a:buChar char="•"/>
            </a:pPr>
            <a:endParaRPr lang="en-US" dirty="0"/>
          </a:p>
          <a:p>
            <a:pPr algn="ctr"/>
            <a:r>
              <a:rPr lang="en-US" sz="2000" b="1" dirty="0" smtClean="0"/>
              <a:t>e.g., </a:t>
            </a:r>
            <a:r>
              <a:rPr lang="en-US" sz="2000" b="1" i="1" dirty="0" smtClean="0"/>
              <a:t>ACHRU Community Partnership Program for Diabetes Self-Management for Older Adults in Canada</a:t>
            </a:r>
          </a:p>
          <a:p>
            <a:endParaRPr lang="en-US" sz="2000" dirty="0"/>
          </a:p>
          <a:p>
            <a:pPr algn="ctr"/>
            <a:r>
              <a:rPr lang="en-US" sz="2000" b="1" dirty="0" smtClean="0">
                <a:solidFill>
                  <a:srgbClr val="FF0000"/>
                </a:solidFill>
              </a:rPr>
              <a:t>SPOR supported:</a:t>
            </a:r>
          </a:p>
          <a:p>
            <a:pPr algn="ctr"/>
            <a:r>
              <a:rPr lang="en-US" sz="2000" b="1" dirty="0" smtClean="0">
                <a:solidFill>
                  <a:srgbClr val="FF0000"/>
                </a:solidFill>
              </a:rPr>
              <a:t>BeACCoN -&gt; PIHCIN programmatic grant (Diabetes Action Canada match)</a:t>
            </a:r>
          </a:p>
          <a:p>
            <a:pPr algn="ctr"/>
            <a:endParaRPr lang="en-US" sz="2000" b="1" dirty="0" smtClean="0">
              <a:solidFill>
                <a:srgbClr val="FF0000"/>
              </a:solidFill>
            </a:endParaRPr>
          </a:p>
          <a:p>
            <a:pPr algn="ctr"/>
            <a:r>
              <a:rPr lang="en-US" sz="2000" dirty="0" smtClean="0"/>
              <a:t>Ontario (Toronto), Quebec, Alberta, PEI (many SPOR Collaborators)</a:t>
            </a:r>
          </a:p>
          <a:p>
            <a:pPr algn="ctr"/>
            <a:endParaRPr lang="en-US" sz="2000" dirty="0"/>
          </a:p>
          <a:p>
            <a:pPr algn="ctr"/>
            <a:r>
              <a:rPr lang="en-US" sz="2000" u="sng" dirty="0" smtClean="0"/>
              <a:t>Ontario Knowledge Users:  </a:t>
            </a:r>
            <a:r>
              <a:rPr lang="en-US" sz="2000" dirty="0" smtClean="0"/>
              <a:t>Patrick </a:t>
            </a:r>
            <a:r>
              <a:rPr lang="en-US" sz="2000" dirty="0" err="1" smtClean="0"/>
              <a:t>Dicerni</a:t>
            </a:r>
            <a:r>
              <a:rPr lang="en-US" sz="2000" dirty="0" smtClean="0"/>
              <a:t>, Phil Graham</a:t>
            </a:r>
          </a:p>
        </p:txBody>
      </p:sp>
    </p:spTree>
    <p:extLst>
      <p:ext uri="{BB962C8B-B14F-4D97-AF65-F5344CB8AC3E}">
        <p14:creationId xmlns:p14="http://schemas.microsoft.com/office/powerpoint/2010/main" val="21323319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64909" y="381386"/>
            <a:ext cx="7498081" cy="646331"/>
          </a:xfrm>
          <a:prstGeom prst="rect">
            <a:avLst/>
          </a:prstGeom>
          <a:solidFill>
            <a:schemeClr val="bg1"/>
          </a:solidFill>
          <a:ln>
            <a:noFill/>
          </a:ln>
        </p:spPr>
        <p:txBody>
          <a:bodyPr wrap="square" rtlCol="0">
            <a:spAutoFit/>
          </a:bodyPr>
          <a:lstStyle/>
          <a:p>
            <a:r>
              <a:rPr lang="en-US" sz="3600" b="1" dirty="0" smtClean="0">
                <a:solidFill>
                  <a:srgbClr val="FF0000"/>
                </a:solidFill>
              </a:rPr>
              <a:t>SPOR </a:t>
            </a:r>
            <a:r>
              <a:rPr lang="mr-IN" sz="3600" b="1" dirty="0" smtClean="0">
                <a:solidFill>
                  <a:srgbClr val="FF0000"/>
                </a:solidFill>
              </a:rPr>
              <a:t>–</a:t>
            </a:r>
            <a:r>
              <a:rPr lang="en-US" sz="3600" b="1" dirty="0" smtClean="0">
                <a:solidFill>
                  <a:srgbClr val="FF0000"/>
                </a:solidFill>
              </a:rPr>
              <a:t> </a:t>
            </a:r>
            <a:r>
              <a:rPr lang="en-US" sz="3200" b="1" dirty="0" smtClean="0">
                <a:solidFill>
                  <a:srgbClr val="FF0000"/>
                </a:solidFill>
              </a:rPr>
              <a:t>Success Factors and Challenges</a:t>
            </a:r>
          </a:p>
        </p:txBody>
      </p:sp>
      <p:sp>
        <p:nvSpPr>
          <p:cNvPr id="5" name="TextBox 4"/>
          <p:cNvSpPr txBox="1"/>
          <p:nvPr/>
        </p:nvSpPr>
        <p:spPr>
          <a:xfrm>
            <a:off x="1064909" y="1657350"/>
            <a:ext cx="8073375" cy="3046988"/>
          </a:xfrm>
          <a:prstGeom prst="rect">
            <a:avLst/>
          </a:prstGeom>
          <a:solidFill>
            <a:schemeClr val="bg1"/>
          </a:solidFill>
        </p:spPr>
        <p:txBody>
          <a:bodyPr wrap="square" rtlCol="0">
            <a:spAutoFit/>
          </a:bodyPr>
          <a:lstStyle/>
          <a:p>
            <a:r>
              <a:rPr lang="en-US" sz="2800" b="1" dirty="0" smtClean="0">
                <a:solidFill>
                  <a:srgbClr val="FF0000"/>
                </a:solidFill>
              </a:rPr>
              <a:t>Collaborative and Consistent Engagement of:</a:t>
            </a:r>
          </a:p>
          <a:p>
            <a:endParaRPr lang="en-US" sz="2000" dirty="0"/>
          </a:p>
          <a:p>
            <a:pPr marL="800100" lvl="1" indent="-342900">
              <a:lnSpc>
                <a:spcPct val="150000"/>
              </a:lnSpc>
              <a:buFont typeface="Arial" charset="0"/>
              <a:buChar char="•"/>
            </a:pPr>
            <a:r>
              <a:rPr lang="en-US" sz="2400" b="1" dirty="0" smtClean="0"/>
              <a:t>Patient Partners (including caregivers)</a:t>
            </a:r>
          </a:p>
          <a:p>
            <a:pPr marL="800100" lvl="1" indent="-342900">
              <a:lnSpc>
                <a:spcPct val="150000"/>
              </a:lnSpc>
              <a:buFont typeface="Arial" charset="0"/>
              <a:buChar char="•"/>
            </a:pPr>
            <a:r>
              <a:rPr lang="en-US" sz="2400" b="1" dirty="0" smtClean="0"/>
              <a:t>Health professionals and communities of practice</a:t>
            </a:r>
          </a:p>
          <a:p>
            <a:pPr marL="800100" lvl="1" indent="-342900">
              <a:lnSpc>
                <a:spcPct val="150000"/>
              </a:lnSpc>
              <a:buFont typeface="Arial" charset="0"/>
              <a:buChar char="•"/>
            </a:pPr>
            <a:r>
              <a:rPr lang="en-US" sz="2400" b="1" dirty="0" smtClean="0"/>
              <a:t>Health system and policy decision-makers</a:t>
            </a:r>
          </a:p>
          <a:p>
            <a:pPr marL="800100" lvl="1" indent="-342900">
              <a:lnSpc>
                <a:spcPct val="150000"/>
              </a:lnSpc>
              <a:buFont typeface="Arial" charset="0"/>
              <a:buChar char="•"/>
            </a:pPr>
            <a:r>
              <a:rPr lang="en-US" sz="2400" b="1" dirty="0" smtClean="0"/>
              <a:t>Sustained funding from multiple stakeholders</a:t>
            </a:r>
          </a:p>
        </p:txBody>
      </p:sp>
      <p:sp>
        <p:nvSpPr>
          <p:cNvPr id="2" name="TextBox 1"/>
          <p:cNvSpPr txBox="1"/>
          <p:nvPr/>
        </p:nvSpPr>
        <p:spPr>
          <a:xfrm>
            <a:off x="2414587" y="5103138"/>
            <a:ext cx="4243388" cy="461665"/>
          </a:xfrm>
          <a:prstGeom prst="rect">
            <a:avLst/>
          </a:prstGeom>
          <a:solidFill>
            <a:schemeClr val="bg1"/>
          </a:solidFill>
        </p:spPr>
        <p:txBody>
          <a:bodyPr wrap="square" rtlCol="0">
            <a:spAutoFit/>
          </a:bodyPr>
          <a:lstStyle/>
          <a:p>
            <a:r>
              <a:rPr lang="mr-IN" sz="2400" b="1" dirty="0" smtClean="0">
                <a:solidFill>
                  <a:srgbClr val="FF0000"/>
                </a:solidFill>
              </a:rPr>
              <a:t>……</a:t>
            </a:r>
            <a:r>
              <a:rPr lang="en-US" sz="2400" b="1" dirty="0" smtClean="0">
                <a:solidFill>
                  <a:srgbClr val="FF0000"/>
                </a:solidFill>
              </a:rPr>
              <a:t>. with SPOR investigators </a:t>
            </a:r>
            <a:endParaRPr lang="en-US" sz="2400" b="1" dirty="0">
              <a:solidFill>
                <a:srgbClr val="FF0000"/>
              </a:solidFill>
            </a:endParaRPr>
          </a:p>
        </p:txBody>
      </p:sp>
    </p:spTree>
    <p:extLst>
      <p:ext uri="{BB962C8B-B14F-4D97-AF65-F5344CB8AC3E}">
        <p14:creationId xmlns:p14="http://schemas.microsoft.com/office/powerpoint/2010/main" val="19135958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64846" y="515806"/>
            <a:ext cx="7498081" cy="584775"/>
          </a:xfrm>
          <a:prstGeom prst="rect">
            <a:avLst/>
          </a:prstGeom>
          <a:solidFill>
            <a:schemeClr val="bg1"/>
          </a:solidFill>
          <a:ln>
            <a:noFill/>
          </a:ln>
        </p:spPr>
        <p:txBody>
          <a:bodyPr wrap="square" rtlCol="0">
            <a:spAutoFit/>
          </a:bodyPr>
          <a:lstStyle/>
          <a:p>
            <a:pPr algn="ctr"/>
            <a:r>
              <a:rPr lang="en-US" sz="3200" b="1" dirty="0">
                <a:solidFill>
                  <a:srgbClr val="FF0000"/>
                </a:solidFill>
              </a:rPr>
              <a:t>The SPOR </a:t>
            </a:r>
            <a:r>
              <a:rPr lang="en-US" sz="3200" b="1" dirty="0" smtClean="0">
                <a:solidFill>
                  <a:srgbClr val="FF0000"/>
                </a:solidFill>
              </a:rPr>
              <a:t>Opportunity in Ontario</a:t>
            </a:r>
            <a:endParaRPr lang="en-US" sz="3200" b="1" dirty="0">
              <a:solidFill>
                <a:srgbClr val="FF0000"/>
              </a:solidFill>
            </a:endParaRPr>
          </a:p>
        </p:txBody>
      </p:sp>
      <p:sp>
        <p:nvSpPr>
          <p:cNvPr id="5" name="TextBox 4"/>
          <p:cNvSpPr txBox="1"/>
          <p:nvPr/>
        </p:nvSpPr>
        <p:spPr>
          <a:xfrm>
            <a:off x="550559" y="1429226"/>
            <a:ext cx="7936217" cy="3543727"/>
          </a:xfrm>
          <a:prstGeom prst="rect">
            <a:avLst/>
          </a:prstGeom>
          <a:solidFill>
            <a:schemeClr val="bg1"/>
          </a:solidFill>
        </p:spPr>
        <p:txBody>
          <a:bodyPr wrap="square" rtlCol="0">
            <a:spAutoFit/>
          </a:bodyPr>
          <a:lstStyle/>
          <a:p>
            <a:pPr algn="ctr"/>
            <a:r>
              <a:rPr lang="en-US" sz="2400" b="1" dirty="0" smtClean="0">
                <a:solidFill>
                  <a:srgbClr val="FF0000"/>
                </a:solidFill>
              </a:rPr>
              <a:t>All the SPOR elements and stakeholders </a:t>
            </a:r>
          </a:p>
          <a:p>
            <a:pPr algn="ctr"/>
            <a:r>
              <a:rPr lang="en-US" sz="2400" b="1" dirty="0" smtClean="0">
                <a:solidFill>
                  <a:srgbClr val="FF0000"/>
                </a:solidFill>
              </a:rPr>
              <a:t>working together:</a:t>
            </a:r>
          </a:p>
          <a:p>
            <a:pPr marL="800100" lvl="1" indent="-342900">
              <a:lnSpc>
                <a:spcPct val="150000"/>
              </a:lnSpc>
              <a:buFont typeface="Arial" charset="0"/>
              <a:buChar char="•"/>
            </a:pPr>
            <a:r>
              <a:rPr lang="en-US" sz="2400" b="1" dirty="0" smtClean="0"/>
              <a:t>SPOR SUPPORT Unit - Infrastructure and support</a:t>
            </a:r>
          </a:p>
          <a:p>
            <a:pPr marL="800100" lvl="1" indent="-342900">
              <a:lnSpc>
                <a:spcPct val="150000"/>
              </a:lnSpc>
              <a:buFont typeface="Arial" charset="0"/>
              <a:buChar char="•"/>
            </a:pPr>
            <a:r>
              <a:rPr lang="en-US" sz="2400" b="1" dirty="0" smtClean="0"/>
              <a:t>SPOR Networks, </a:t>
            </a:r>
            <a:r>
              <a:rPr lang="en-US" sz="2400" b="1" dirty="0" err="1" smtClean="0"/>
              <a:t>iCTs</a:t>
            </a:r>
            <a:r>
              <a:rPr lang="en-US" sz="2400" b="1" dirty="0" smtClean="0"/>
              <a:t>, Evidence Alliance, Data Platform</a:t>
            </a:r>
          </a:p>
          <a:p>
            <a:pPr marL="800100" lvl="1" indent="-342900">
              <a:lnSpc>
                <a:spcPct val="150000"/>
              </a:lnSpc>
              <a:buFont typeface="Arial" charset="0"/>
              <a:buChar char="•"/>
            </a:pPr>
            <a:r>
              <a:rPr lang="en-US" sz="2400" b="1" dirty="0" smtClean="0"/>
              <a:t>Health system and policy decision-makers</a:t>
            </a:r>
          </a:p>
          <a:p>
            <a:pPr marL="800100" lvl="1" indent="-342900">
              <a:lnSpc>
                <a:spcPct val="150000"/>
              </a:lnSpc>
              <a:buFont typeface="Arial" charset="0"/>
              <a:buChar char="•"/>
            </a:pPr>
            <a:r>
              <a:rPr lang="en-US" sz="2400" b="1" dirty="0"/>
              <a:t>G</a:t>
            </a:r>
            <a:r>
              <a:rPr lang="en-US" sz="2400" b="1" dirty="0" smtClean="0"/>
              <a:t>overnment, agencies and health care institutions</a:t>
            </a:r>
          </a:p>
          <a:p>
            <a:pPr marL="800100" lvl="1" indent="-342900">
              <a:lnSpc>
                <a:spcPct val="150000"/>
              </a:lnSpc>
              <a:buFont typeface="Arial" charset="0"/>
              <a:buChar char="•"/>
            </a:pPr>
            <a:r>
              <a:rPr lang="en-US" sz="2400" b="1" dirty="0" smtClean="0"/>
              <a:t>Sponsoring stakeholders (CIHR, NGOs, private sector)</a:t>
            </a:r>
          </a:p>
        </p:txBody>
      </p:sp>
      <p:sp>
        <p:nvSpPr>
          <p:cNvPr id="2" name="TextBox 1"/>
          <p:cNvSpPr txBox="1"/>
          <p:nvPr/>
        </p:nvSpPr>
        <p:spPr>
          <a:xfrm>
            <a:off x="1743076" y="5481967"/>
            <a:ext cx="6129337" cy="523220"/>
          </a:xfrm>
          <a:prstGeom prst="rect">
            <a:avLst/>
          </a:prstGeom>
          <a:solidFill>
            <a:schemeClr val="bg1"/>
          </a:solidFill>
        </p:spPr>
        <p:txBody>
          <a:bodyPr wrap="square" rtlCol="0">
            <a:spAutoFit/>
          </a:bodyPr>
          <a:lstStyle/>
          <a:p>
            <a:r>
              <a:rPr lang="mr-IN" sz="2800" b="1" dirty="0" smtClean="0">
                <a:solidFill>
                  <a:srgbClr val="FF0000"/>
                </a:solidFill>
              </a:rPr>
              <a:t>……</a:t>
            </a:r>
            <a:r>
              <a:rPr lang="en-US" sz="2800" b="1" dirty="0" smtClean="0">
                <a:solidFill>
                  <a:srgbClr val="FF0000"/>
                </a:solidFill>
              </a:rPr>
              <a:t>.to achieve  COLLECTIVE IMPACT</a:t>
            </a:r>
            <a:endParaRPr lang="en-US" sz="2800" b="1" dirty="0">
              <a:solidFill>
                <a:srgbClr val="FF0000"/>
              </a:solidFill>
            </a:endParaRPr>
          </a:p>
        </p:txBody>
      </p:sp>
    </p:spTree>
    <p:extLst>
      <p:ext uri="{BB962C8B-B14F-4D97-AF65-F5344CB8AC3E}">
        <p14:creationId xmlns:p14="http://schemas.microsoft.com/office/powerpoint/2010/main" val="2158138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EB961-0924-4E4D-9209-4B116A58C1FF}"/>
              </a:ext>
            </a:extLst>
          </p:cNvPr>
          <p:cNvSpPr>
            <a:spLocks noGrp="1"/>
          </p:cNvSpPr>
          <p:nvPr>
            <p:ph type="title"/>
          </p:nvPr>
        </p:nvSpPr>
        <p:spPr>
          <a:xfrm>
            <a:off x="541683" y="142490"/>
            <a:ext cx="7886700" cy="1325563"/>
          </a:xfrm>
        </p:spPr>
        <p:txBody>
          <a:bodyPr/>
          <a:lstStyle/>
          <a:p>
            <a:r>
              <a:rPr lang="en-US" dirty="0" smtClean="0"/>
              <a:t>Agenda</a:t>
            </a:r>
            <a:endParaRPr lang="en-CA" dirty="0"/>
          </a:p>
        </p:txBody>
      </p:sp>
      <p:sp>
        <p:nvSpPr>
          <p:cNvPr id="3" name="Content Placeholder 2">
            <a:extLst>
              <a:ext uri="{FF2B5EF4-FFF2-40B4-BE49-F238E27FC236}">
                <a16:creationId xmlns:a16="http://schemas.microsoft.com/office/drawing/2014/main" id="{031A688B-D696-4BCE-B245-541C875C05B6}"/>
              </a:ext>
            </a:extLst>
          </p:cNvPr>
          <p:cNvSpPr>
            <a:spLocks noGrp="1"/>
          </p:cNvSpPr>
          <p:nvPr>
            <p:ph idx="1"/>
          </p:nvPr>
        </p:nvSpPr>
        <p:spPr>
          <a:xfrm>
            <a:off x="-685799" y="1825626"/>
            <a:ext cx="10730345" cy="4351339"/>
          </a:xfrm>
        </p:spPr>
        <p:txBody>
          <a:bodyPr>
            <a:normAutofit/>
          </a:bodyPr>
          <a:lstStyle/>
          <a:p>
            <a:pPr marL="0" indent="0">
              <a:buNone/>
            </a:pPr>
            <a:endParaRPr lang="en-US" dirty="0" smtClean="0"/>
          </a:p>
          <a:p>
            <a:pPr marL="0" indent="0">
              <a:buNone/>
            </a:pPr>
            <a:endParaRPr lang="en-CA" dirty="0"/>
          </a:p>
        </p:txBody>
      </p:sp>
      <p:graphicFrame>
        <p:nvGraphicFramePr>
          <p:cNvPr id="5" name="Table 4"/>
          <p:cNvGraphicFramePr>
            <a:graphicFrameLocks noGrp="1"/>
          </p:cNvGraphicFramePr>
          <p:nvPr>
            <p:extLst>
              <p:ext uri="{D42A27DB-BD31-4B8C-83A1-F6EECF244321}">
                <p14:modId xmlns:p14="http://schemas.microsoft.com/office/powerpoint/2010/main" val="825043128"/>
              </p:ext>
            </p:extLst>
          </p:nvPr>
        </p:nvGraphicFramePr>
        <p:xfrm>
          <a:off x="467003" y="1280389"/>
          <a:ext cx="8036059" cy="5486539"/>
        </p:xfrm>
        <a:graphic>
          <a:graphicData uri="http://schemas.openxmlformats.org/drawingml/2006/table">
            <a:tbl>
              <a:tblPr firstRow="1" firstCol="1" bandRow="1">
                <a:tableStyleId>{5C22544A-7EE6-4342-B048-85BDC9FD1C3A}</a:tableStyleId>
              </a:tblPr>
              <a:tblGrid>
                <a:gridCol w="1750417">
                  <a:extLst>
                    <a:ext uri="{9D8B030D-6E8A-4147-A177-3AD203B41FA5}">
                      <a16:colId xmlns:a16="http://schemas.microsoft.com/office/drawing/2014/main" val="1656569933"/>
                    </a:ext>
                  </a:extLst>
                </a:gridCol>
                <a:gridCol w="6285642">
                  <a:extLst>
                    <a:ext uri="{9D8B030D-6E8A-4147-A177-3AD203B41FA5}">
                      <a16:colId xmlns:a16="http://schemas.microsoft.com/office/drawing/2014/main" val="2017220071"/>
                    </a:ext>
                  </a:extLst>
                </a:gridCol>
              </a:tblGrid>
              <a:tr h="300032">
                <a:tc>
                  <a:txBody>
                    <a:bodyPr/>
                    <a:lstStyle/>
                    <a:p>
                      <a:pPr marL="0" marR="0">
                        <a:lnSpc>
                          <a:spcPct val="107000"/>
                        </a:lnSpc>
                        <a:spcBef>
                          <a:spcPts val="0"/>
                        </a:spcBef>
                        <a:spcAft>
                          <a:spcPts val="0"/>
                        </a:spcAft>
                      </a:pPr>
                      <a:r>
                        <a:rPr lang="en-US" sz="1900" dirty="0">
                          <a:effectLst/>
                        </a:rPr>
                        <a:t>Time</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900">
                          <a:effectLst/>
                        </a:rPr>
                        <a:t>Topic</a:t>
                      </a:r>
                      <a:endParaRPr lang="en-US"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09279245"/>
                  </a:ext>
                </a:extLst>
              </a:tr>
              <a:tr h="398614">
                <a:tc>
                  <a:txBody>
                    <a:bodyPr/>
                    <a:lstStyle/>
                    <a:p>
                      <a:pPr marL="0" marR="0">
                        <a:lnSpc>
                          <a:spcPct val="107000"/>
                        </a:lnSpc>
                        <a:spcBef>
                          <a:spcPts val="0"/>
                        </a:spcBef>
                        <a:spcAft>
                          <a:spcPts val="0"/>
                        </a:spcAft>
                      </a:pPr>
                      <a:r>
                        <a:rPr lang="en-US" sz="1900" dirty="0" smtClean="0">
                          <a:effectLst/>
                          <a:latin typeface="Calibri" panose="020F0502020204030204" pitchFamily="34" charset="0"/>
                          <a:ea typeface="Calibri" panose="020F0502020204030204" pitchFamily="34" charset="0"/>
                          <a:cs typeface="Times New Roman" panose="02020603050405020304" pitchFamily="18" charset="0"/>
                        </a:rPr>
                        <a:t>9:00 – 9:05</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900" dirty="0" smtClean="0">
                          <a:effectLst/>
                          <a:latin typeface="Calibri" panose="020F0502020204030204" pitchFamily="34" charset="0"/>
                          <a:ea typeface="Calibri" panose="020F0502020204030204" pitchFamily="34" charset="0"/>
                          <a:cs typeface="Times New Roman" panose="02020603050405020304" pitchFamily="18" charset="0"/>
                        </a:rPr>
                        <a:t>Welcome – Marilyn Emery</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40104229"/>
                  </a:ext>
                </a:extLst>
              </a:tr>
              <a:tr h="472922">
                <a:tc>
                  <a:txBody>
                    <a:bodyPr/>
                    <a:lstStyle/>
                    <a:p>
                      <a:pPr marL="0" marR="0">
                        <a:lnSpc>
                          <a:spcPct val="107000"/>
                        </a:lnSpc>
                        <a:spcBef>
                          <a:spcPts val="0"/>
                        </a:spcBef>
                        <a:spcAft>
                          <a:spcPts val="0"/>
                        </a:spcAft>
                      </a:pPr>
                      <a:r>
                        <a:rPr lang="en-US" sz="1900" dirty="0">
                          <a:effectLst/>
                        </a:rPr>
                        <a:t>9:00 – 9:15</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900" dirty="0">
                          <a:effectLst/>
                        </a:rPr>
                        <a:t>Introductions and Objectives for the Day -  Geoff Anderson  </a:t>
                      </a:r>
                    </a:p>
                  </a:txBody>
                  <a:tcPr marL="68580" marR="68580" marT="0" marB="0"/>
                </a:tc>
                <a:extLst>
                  <a:ext uri="{0D108BD9-81ED-4DB2-BD59-A6C34878D82A}">
                    <a16:rowId xmlns:a16="http://schemas.microsoft.com/office/drawing/2014/main" val="1813185539"/>
                  </a:ext>
                </a:extLst>
              </a:tr>
              <a:tr h="600062">
                <a:tc>
                  <a:txBody>
                    <a:bodyPr/>
                    <a:lstStyle/>
                    <a:p>
                      <a:pPr marL="0" marR="0" algn="ctr">
                        <a:lnSpc>
                          <a:spcPct val="107000"/>
                        </a:lnSpc>
                        <a:spcBef>
                          <a:spcPts val="0"/>
                        </a:spcBef>
                        <a:spcAft>
                          <a:spcPts val="0"/>
                        </a:spcAft>
                      </a:pPr>
                      <a:r>
                        <a:rPr lang="en-US" sz="1900">
                          <a:effectLst/>
                        </a:rPr>
                        <a:t> </a:t>
                      </a:r>
                    </a:p>
                    <a:p>
                      <a:pPr marL="0" marR="0">
                        <a:lnSpc>
                          <a:spcPct val="107000"/>
                        </a:lnSpc>
                        <a:spcBef>
                          <a:spcPts val="0"/>
                        </a:spcBef>
                        <a:spcAft>
                          <a:spcPts val="0"/>
                        </a:spcAft>
                      </a:pPr>
                      <a:r>
                        <a:rPr lang="en-US" sz="1900">
                          <a:effectLst/>
                        </a:rPr>
                        <a:t>9:15 – 9:30</a:t>
                      </a:r>
                      <a:endParaRPr lang="en-US"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900" dirty="0">
                          <a:effectLst/>
                        </a:rPr>
                        <a:t>The SPOR Enterprise in Ontario: Overview, opportunities and challenges - Catharine Whiteside </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10145407"/>
                  </a:ext>
                </a:extLst>
              </a:tr>
              <a:tr h="600062">
                <a:tc>
                  <a:txBody>
                    <a:bodyPr/>
                    <a:lstStyle/>
                    <a:p>
                      <a:pPr marL="0" marR="0">
                        <a:lnSpc>
                          <a:spcPct val="107000"/>
                        </a:lnSpc>
                        <a:spcBef>
                          <a:spcPts val="0"/>
                        </a:spcBef>
                        <a:spcAft>
                          <a:spcPts val="0"/>
                        </a:spcAft>
                      </a:pPr>
                      <a:r>
                        <a:rPr lang="en-US" sz="1900">
                          <a:effectLst/>
                        </a:rPr>
                        <a:t>9:30 – 9:45</a:t>
                      </a:r>
                      <a:endParaRPr lang="en-US"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900">
                          <a:effectLst/>
                        </a:rPr>
                        <a:t>Collective impact framework applied to SPOR: Focus on Common Agenda and Metrics - Onil Bhattacharyya </a:t>
                      </a:r>
                      <a:endParaRPr lang="en-US"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83781981"/>
                  </a:ext>
                </a:extLst>
              </a:tr>
              <a:tr h="300032">
                <a:tc>
                  <a:txBody>
                    <a:bodyPr/>
                    <a:lstStyle/>
                    <a:p>
                      <a:pPr marL="0" marR="0">
                        <a:lnSpc>
                          <a:spcPct val="107000"/>
                        </a:lnSpc>
                        <a:spcBef>
                          <a:spcPts val="0"/>
                        </a:spcBef>
                        <a:spcAft>
                          <a:spcPts val="0"/>
                        </a:spcAft>
                      </a:pPr>
                      <a:r>
                        <a:rPr lang="en-US" sz="1900">
                          <a:effectLst/>
                        </a:rPr>
                        <a:t>9:45 – 10:00 </a:t>
                      </a:r>
                      <a:endParaRPr lang="en-US"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900">
                          <a:effectLst/>
                        </a:rPr>
                        <a:t>Discussion – All </a:t>
                      </a:r>
                      <a:endParaRPr lang="en-US"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0651369"/>
                  </a:ext>
                </a:extLst>
              </a:tr>
              <a:tr h="600062">
                <a:tc>
                  <a:txBody>
                    <a:bodyPr/>
                    <a:lstStyle/>
                    <a:p>
                      <a:pPr marL="0" marR="0">
                        <a:lnSpc>
                          <a:spcPct val="107000"/>
                        </a:lnSpc>
                        <a:spcBef>
                          <a:spcPts val="0"/>
                        </a:spcBef>
                        <a:spcAft>
                          <a:spcPts val="0"/>
                        </a:spcAft>
                      </a:pPr>
                      <a:r>
                        <a:rPr lang="en-US" sz="1900" dirty="0">
                          <a:effectLst/>
                        </a:rPr>
                        <a:t>10:00 – 10:45</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900" dirty="0">
                          <a:effectLst/>
                        </a:rPr>
                        <a:t>Reports and Discussion on Activities and Agendas of Each SPOR Element in Ontario - All</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40976258"/>
                  </a:ext>
                </a:extLst>
              </a:tr>
              <a:tr h="370623">
                <a:tc>
                  <a:txBody>
                    <a:bodyPr/>
                    <a:lstStyle/>
                    <a:p>
                      <a:pPr marL="0" marR="0">
                        <a:lnSpc>
                          <a:spcPct val="107000"/>
                        </a:lnSpc>
                        <a:spcBef>
                          <a:spcPts val="0"/>
                        </a:spcBef>
                        <a:spcAft>
                          <a:spcPts val="0"/>
                        </a:spcAft>
                      </a:pPr>
                      <a:r>
                        <a:rPr lang="en-US" sz="1900">
                          <a:effectLst/>
                        </a:rPr>
                        <a:t>10:45 – 11:00 </a:t>
                      </a:r>
                      <a:endParaRPr lang="en-US"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900" dirty="0">
                          <a:effectLst/>
                        </a:rPr>
                        <a:t>Break </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7122827"/>
                  </a:ext>
                </a:extLst>
              </a:tr>
              <a:tr h="382449">
                <a:tc>
                  <a:txBody>
                    <a:bodyPr/>
                    <a:lstStyle/>
                    <a:p>
                      <a:pPr marL="0" marR="0">
                        <a:lnSpc>
                          <a:spcPct val="107000"/>
                        </a:lnSpc>
                        <a:spcBef>
                          <a:spcPts val="0"/>
                        </a:spcBef>
                        <a:spcAft>
                          <a:spcPts val="0"/>
                        </a:spcAft>
                      </a:pPr>
                      <a:r>
                        <a:rPr lang="en-US" sz="1900" dirty="0" smtClean="0">
                          <a:effectLst/>
                          <a:latin typeface="Calibri" panose="020F0502020204030204" pitchFamily="34" charset="0"/>
                          <a:ea typeface="Calibri" panose="020F0502020204030204" pitchFamily="34" charset="0"/>
                          <a:cs typeface="Times New Roman" panose="02020603050405020304" pitchFamily="18" charset="0"/>
                        </a:rPr>
                        <a:t>11:00 – 11:15</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900" dirty="0" smtClean="0">
                          <a:effectLst/>
                          <a:latin typeface="Calibri" panose="020F0502020204030204" pitchFamily="34" charset="0"/>
                          <a:ea typeface="Calibri" panose="020F0502020204030204" pitchFamily="34" charset="0"/>
                          <a:cs typeface="Times New Roman" panose="02020603050405020304" pitchFamily="18" charset="0"/>
                        </a:rPr>
                        <a:t>Evaluation and SPOR –</a:t>
                      </a:r>
                      <a:r>
                        <a:rPr lang="en-US" sz="1900" baseline="0" dirty="0" smtClean="0">
                          <a:effectLst/>
                          <a:latin typeface="Calibri" panose="020F0502020204030204" pitchFamily="34" charset="0"/>
                          <a:ea typeface="Calibri" panose="020F0502020204030204" pitchFamily="34" charset="0"/>
                          <a:cs typeface="Times New Roman" panose="02020603050405020304" pitchFamily="18" charset="0"/>
                        </a:rPr>
                        <a:t> Vasanthi Srinivasan and Eddy Nason</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724139"/>
                  </a:ext>
                </a:extLst>
              </a:tr>
              <a:tr h="600062">
                <a:tc>
                  <a:txBody>
                    <a:bodyPr/>
                    <a:lstStyle/>
                    <a:p>
                      <a:pPr marL="0" marR="0">
                        <a:lnSpc>
                          <a:spcPct val="107000"/>
                        </a:lnSpc>
                        <a:spcBef>
                          <a:spcPts val="0"/>
                        </a:spcBef>
                        <a:spcAft>
                          <a:spcPts val="0"/>
                        </a:spcAft>
                      </a:pPr>
                      <a:r>
                        <a:rPr lang="en-US" sz="1900" dirty="0" smtClean="0">
                          <a:effectLst/>
                        </a:rPr>
                        <a:t>11:15 </a:t>
                      </a:r>
                      <a:r>
                        <a:rPr lang="en-US" sz="1900" dirty="0">
                          <a:effectLst/>
                        </a:rPr>
                        <a:t>– 11:45</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900" dirty="0">
                          <a:effectLst/>
                        </a:rPr>
                        <a:t>Reports and Discussion on Evaluation Plans and Metrics of Each SPOR Element in Ontario - All</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10411934"/>
                  </a:ext>
                </a:extLst>
              </a:tr>
              <a:tr h="453948">
                <a:tc>
                  <a:txBody>
                    <a:bodyPr/>
                    <a:lstStyle/>
                    <a:p>
                      <a:pPr marL="0" marR="0">
                        <a:lnSpc>
                          <a:spcPct val="107000"/>
                        </a:lnSpc>
                        <a:spcBef>
                          <a:spcPts val="0"/>
                        </a:spcBef>
                        <a:spcAft>
                          <a:spcPts val="0"/>
                        </a:spcAft>
                      </a:pPr>
                      <a:r>
                        <a:rPr lang="en-US" sz="1900">
                          <a:effectLst/>
                        </a:rPr>
                        <a:t>11:45 – 12:00 </a:t>
                      </a:r>
                      <a:endParaRPr lang="en-US"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900" dirty="0">
                          <a:effectLst/>
                        </a:rPr>
                        <a:t>Summary and Next Steps – Geoff Anderson </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01653601"/>
                  </a:ext>
                </a:extLst>
              </a:tr>
              <a:tr h="300032">
                <a:tc>
                  <a:txBody>
                    <a:bodyPr/>
                    <a:lstStyle/>
                    <a:p>
                      <a:pPr marL="0" marR="0">
                        <a:lnSpc>
                          <a:spcPct val="107000"/>
                        </a:lnSpc>
                        <a:spcBef>
                          <a:spcPts val="0"/>
                        </a:spcBef>
                        <a:spcAft>
                          <a:spcPts val="0"/>
                        </a:spcAft>
                      </a:pPr>
                      <a:r>
                        <a:rPr lang="en-US" sz="1900">
                          <a:effectLst/>
                        </a:rPr>
                        <a:t>12:00 – 1:00 </a:t>
                      </a:r>
                      <a:endParaRPr lang="en-US" sz="1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900" dirty="0">
                          <a:effectLst/>
                        </a:rPr>
                        <a:t>Networking Lunch </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53170367"/>
                  </a:ext>
                </a:extLst>
              </a:tr>
            </a:tbl>
          </a:graphicData>
        </a:graphic>
      </p:graphicFrame>
      <p:sp>
        <p:nvSpPr>
          <p:cNvPr id="4" name="Rectangle 3"/>
          <p:cNvSpPr/>
          <p:nvPr/>
        </p:nvSpPr>
        <p:spPr>
          <a:xfrm>
            <a:off x="467003" y="2466574"/>
            <a:ext cx="8036059" cy="607039"/>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377726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944853" y="4406707"/>
            <a:ext cx="2755860" cy="893956"/>
          </a:xfrm>
          <a:prstGeom prst="rect">
            <a:avLst/>
          </a:prstGeom>
          <a:solidFill>
            <a:schemeClr val="bg1"/>
          </a:solidFill>
        </p:spPr>
        <p:txBody>
          <a:bodyPr vert="horz" wrap="square" lIns="0" tIns="0" rIns="0" bIns="0" rtlCol="0">
            <a:noAutofit/>
          </a:bodyPr>
          <a:lstStyle/>
          <a:p>
            <a:pPr algn="ctr">
              <a:defRPr/>
            </a:pPr>
            <a:r>
              <a:rPr lang="en-US" sz="2400" b="1" dirty="0" smtClean="0">
                <a:solidFill>
                  <a:prstClr val="black"/>
                </a:solidFill>
                <a:latin typeface="Arial" panose="020B0604020202020204" pitchFamily="34" charset="0"/>
                <a:cs typeface="Arial" panose="020B0604020202020204" pitchFamily="34" charset="0"/>
              </a:rPr>
              <a:t>Jan 21, 2019 BeACCoN,  WCH</a:t>
            </a:r>
          </a:p>
        </p:txBody>
      </p:sp>
      <p:sp>
        <p:nvSpPr>
          <p:cNvPr id="3" name="TextBox 2"/>
          <p:cNvSpPr txBox="1"/>
          <p:nvPr/>
        </p:nvSpPr>
        <p:spPr>
          <a:xfrm>
            <a:off x="424443" y="2502946"/>
            <a:ext cx="7914116" cy="1200329"/>
          </a:xfrm>
          <a:prstGeom prst="rect">
            <a:avLst/>
          </a:prstGeom>
          <a:noFill/>
        </p:spPr>
        <p:txBody>
          <a:bodyPr wrap="square" rtlCol="0">
            <a:spAutoFit/>
          </a:bodyPr>
          <a:lstStyle/>
          <a:p>
            <a:pPr algn="ctr" defTabSz="457200"/>
            <a:r>
              <a:rPr lang="en-US" sz="3600" b="1" dirty="0" smtClean="0">
                <a:solidFill>
                  <a:srgbClr val="FF0000"/>
                </a:solidFill>
              </a:rPr>
              <a:t>The SPOR Enterprise in Ontario:</a:t>
            </a:r>
          </a:p>
          <a:p>
            <a:pPr algn="ctr" defTabSz="457200"/>
            <a:r>
              <a:rPr lang="en-US" sz="3600" b="1" i="1" dirty="0" smtClean="0">
                <a:solidFill>
                  <a:srgbClr val="FF0000"/>
                </a:solidFill>
              </a:rPr>
              <a:t>Overview, Opportunities and Challenges</a:t>
            </a:r>
            <a:endParaRPr lang="en-US" sz="3600" b="1" i="1" dirty="0">
              <a:solidFill>
                <a:srgbClr val="FF0000"/>
              </a:solidFill>
            </a:endParaRPr>
          </a:p>
        </p:txBody>
      </p:sp>
      <p:sp>
        <p:nvSpPr>
          <p:cNvPr id="6" name="object 4"/>
          <p:cNvSpPr/>
          <p:nvPr/>
        </p:nvSpPr>
        <p:spPr>
          <a:xfrm>
            <a:off x="6108704" y="316480"/>
            <a:ext cx="1963479" cy="1187689"/>
          </a:xfrm>
          <a:prstGeom prst="rect">
            <a:avLst/>
          </a:prstGeom>
          <a:blipFill>
            <a:blip r:embed="rId2" cstate="print">
              <a:extLst>
                <a:ext uri="{28A0092B-C50C-407E-A947-70E740481C1C}">
                  <a14:useLocalDpi xmlns:a14="http://schemas.microsoft.com/office/drawing/2010/main"/>
                </a:ext>
              </a:extLst>
            </a:blip>
            <a:stretch>
              <a:fillRect/>
            </a:stretch>
          </a:blipFill>
        </p:spPr>
        <p:txBody>
          <a:bodyPr wrap="square" lIns="0" tIns="0" rIns="0" bIns="0" rtlCol="0">
            <a:noAutofit/>
          </a:bodyPr>
          <a:lstStyle/>
          <a:p>
            <a:endParaRPr/>
          </a:p>
        </p:txBody>
      </p:sp>
      <p:sp>
        <p:nvSpPr>
          <p:cNvPr id="7" name="object 5"/>
          <p:cNvSpPr/>
          <p:nvPr/>
        </p:nvSpPr>
        <p:spPr>
          <a:xfrm>
            <a:off x="692301" y="327896"/>
            <a:ext cx="3689200" cy="1043871"/>
          </a:xfrm>
          <a:prstGeom prst="rect">
            <a:avLst/>
          </a:prstGeom>
          <a:blipFill>
            <a:blip r:embed="rId3" cstate="print">
              <a:extLst>
                <a:ext uri="{28A0092B-C50C-407E-A947-70E740481C1C}">
                  <a14:useLocalDpi xmlns:a14="http://schemas.microsoft.com/office/drawing/2010/main"/>
                </a:ext>
              </a:extLst>
            </a:blip>
            <a:stretch>
              <a:fillRect/>
            </a:stretch>
          </a:blipFill>
        </p:spPr>
        <p:txBody>
          <a:bodyPr wrap="square" lIns="0" tIns="0" rIns="0" bIns="0" rtlCol="0">
            <a:noAutofit/>
          </a:bodyPr>
          <a:lstStyle/>
          <a:p>
            <a:endParaRPr/>
          </a:p>
        </p:txBody>
      </p:sp>
    </p:spTree>
    <p:extLst>
      <p:ext uri="{BB962C8B-B14F-4D97-AF65-F5344CB8AC3E}">
        <p14:creationId xmlns:p14="http://schemas.microsoft.com/office/powerpoint/2010/main" val="2992798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51062" y="1511690"/>
            <a:ext cx="8011928" cy="3677054"/>
          </a:xfrm>
          <a:prstGeom prst="rect">
            <a:avLst/>
          </a:prstGeom>
          <a:solidFill>
            <a:schemeClr val="bg1"/>
          </a:solidFill>
        </p:spPr>
        <p:txBody>
          <a:bodyPr vert="horz" wrap="square" lIns="0" tIns="0" rIns="0" bIns="0" rtlCol="0">
            <a:noAutofit/>
          </a:bodyPr>
          <a:lstStyle/>
          <a:p>
            <a:pPr defTabSz="457200"/>
            <a:r>
              <a:rPr lang="en-US" sz="2400" dirty="0">
                <a:solidFill>
                  <a:prstClr val="black"/>
                </a:solidFill>
              </a:rPr>
              <a:t/>
            </a:r>
            <a:br>
              <a:rPr lang="en-US" sz="2400" dirty="0">
                <a:solidFill>
                  <a:prstClr val="black"/>
                </a:solidFill>
              </a:rPr>
            </a:br>
            <a:endParaRPr lang="en-US" sz="2400" dirty="0">
              <a:solidFill>
                <a:prstClr val="black">
                  <a:lumMod val="65000"/>
                  <a:lumOff val="35000"/>
                </a:prstClr>
              </a:solidFill>
            </a:endParaRPr>
          </a:p>
        </p:txBody>
      </p:sp>
      <p:sp>
        <p:nvSpPr>
          <p:cNvPr id="4" name="TextBox 3"/>
          <p:cNvSpPr txBox="1"/>
          <p:nvPr/>
        </p:nvSpPr>
        <p:spPr>
          <a:xfrm>
            <a:off x="844061" y="562707"/>
            <a:ext cx="7498081" cy="5386090"/>
          </a:xfrm>
          <a:prstGeom prst="rect">
            <a:avLst/>
          </a:prstGeom>
          <a:solidFill>
            <a:schemeClr val="bg1"/>
          </a:solidFill>
          <a:ln>
            <a:noFill/>
          </a:ln>
        </p:spPr>
        <p:txBody>
          <a:bodyPr wrap="square" rtlCol="0">
            <a:spAutoFit/>
          </a:bodyPr>
          <a:lstStyle/>
          <a:p>
            <a:r>
              <a:rPr lang="en-US" sz="3600" b="1" dirty="0" smtClean="0">
                <a:solidFill>
                  <a:srgbClr val="FF0000"/>
                </a:solidFill>
              </a:rPr>
              <a:t>       SPOR Enterprise in Ontario</a:t>
            </a:r>
          </a:p>
          <a:p>
            <a:endParaRPr lang="en-US" sz="3600" b="1" dirty="0">
              <a:solidFill>
                <a:srgbClr val="FF0000"/>
              </a:solidFill>
            </a:endParaRPr>
          </a:p>
          <a:p>
            <a:r>
              <a:rPr lang="en-US" sz="2400" b="1" dirty="0" smtClean="0"/>
              <a:t>In Canada</a:t>
            </a:r>
            <a:r>
              <a:rPr lang="mr-IN" sz="2400" b="1" dirty="0" smtClean="0"/>
              <a:t>…</a:t>
            </a:r>
            <a:r>
              <a:rPr lang="en-US" sz="2400" b="1" dirty="0" smtClean="0"/>
              <a:t>..</a:t>
            </a:r>
          </a:p>
          <a:p>
            <a:pPr marL="342900" indent="-342900">
              <a:buFont typeface="Arial" charset="0"/>
              <a:buChar char="•"/>
            </a:pPr>
            <a:r>
              <a:rPr lang="en-US" sz="2000" dirty="0" smtClean="0"/>
              <a:t>Largest provincial investment of resource supporting SPOR  			($~150million over 5 years)</a:t>
            </a:r>
          </a:p>
          <a:p>
            <a:pPr marL="342900" indent="-342900">
              <a:buFont typeface="Arial" charset="0"/>
              <a:buChar char="•"/>
            </a:pPr>
            <a:r>
              <a:rPr lang="en-US" sz="2000" dirty="0" smtClean="0"/>
              <a:t>SPOR researchers continue to obtain more funding (CIHR and more)</a:t>
            </a:r>
          </a:p>
          <a:p>
            <a:pPr marL="342900" indent="-342900">
              <a:buFont typeface="Arial" charset="0"/>
              <a:buChar char="•"/>
            </a:pPr>
            <a:r>
              <a:rPr lang="en-US" sz="2000" dirty="0" smtClean="0"/>
              <a:t>Most diverse and comprehensive scope and scale of POR </a:t>
            </a:r>
            <a:endParaRPr lang="en-US" sz="2000" dirty="0"/>
          </a:p>
          <a:p>
            <a:endParaRPr lang="en-US" sz="2000" b="1" dirty="0" smtClean="0"/>
          </a:p>
          <a:p>
            <a:r>
              <a:rPr lang="en-US" sz="2800" b="1" dirty="0" smtClean="0">
                <a:solidFill>
                  <a:srgbClr val="FF0000"/>
                </a:solidFill>
              </a:rPr>
              <a:t>OSSU</a:t>
            </a:r>
          </a:p>
          <a:p>
            <a:pPr marL="342900" indent="-342900">
              <a:buFont typeface="Arial" charset="0"/>
              <a:buChar char="•"/>
            </a:pPr>
            <a:r>
              <a:rPr lang="en-US" sz="2000" dirty="0" smtClean="0"/>
              <a:t>Recruited largest number of research </a:t>
            </a:r>
            <a:r>
              <a:rPr lang="en-US" sz="2000" dirty="0" err="1" smtClean="0"/>
              <a:t>centres</a:t>
            </a:r>
            <a:r>
              <a:rPr lang="en-US" sz="2000" dirty="0" smtClean="0"/>
              <a:t> and institutes focused on POR</a:t>
            </a:r>
          </a:p>
          <a:p>
            <a:pPr marL="342900" indent="-342900">
              <a:buFont typeface="Arial" charset="0"/>
              <a:buChar char="•"/>
            </a:pPr>
            <a:r>
              <a:rPr lang="en-US" sz="2000" dirty="0" smtClean="0"/>
              <a:t>New platforms for POR (data analytics, methods, clinical trials)</a:t>
            </a:r>
          </a:p>
          <a:p>
            <a:pPr marL="342900" indent="-342900">
              <a:buFont typeface="Arial" charset="0"/>
              <a:buChar char="•"/>
            </a:pPr>
            <a:r>
              <a:rPr lang="en-US" sz="2000" dirty="0" smtClean="0"/>
              <a:t>New strategic directions and pilot projects with patient engagement</a:t>
            </a:r>
            <a:endParaRPr lang="en-US" sz="2000" dirty="0"/>
          </a:p>
        </p:txBody>
      </p:sp>
    </p:spTree>
    <p:extLst>
      <p:ext uri="{BB962C8B-B14F-4D97-AF65-F5344CB8AC3E}">
        <p14:creationId xmlns:p14="http://schemas.microsoft.com/office/powerpoint/2010/main" val="18326169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51062" y="1511690"/>
            <a:ext cx="8011928" cy="3677054"/>
          </a:xfrm>
          <a:prstGeom prst="rect">
            <a:avLst/>
          </a:prstGeom>
          <a:solidFill>
            <a:schemeClr val="bg1"/>
          </a:solidFill>
        </p:spPr>
        <p:txBody>
          <a:bodyPr vert="horz" wrap="square" lIns="0" tIns="0" rIns="0" bIns="0" rtlCol="0">
            <a:noAutofit/>
          </a:bodyPr>
          <a:lstStyle/>
          <a:p>
            <a:pPr defTabSz="457200"/>
            <a:r>
              <a:rPr lang="en-US" sz="2400" dirty="0">
                <a:solidFill>
                  <a:prstClr val="black"/>
                </a:solidFill>
              </a:rPr>
              <a:t/>
            </a:r>
            <a:br>
              <a:rPr lang="en-US" sz="2400" dirty="0">
                <a:solidFill>
                  <a:prstClr val="black"/>
                </a:solidFill>
              </a:rPr>
            </a:br>
            <a:endParaRPr lang="en-US" sz="2400" dirty="0">
              <a:solidFill>
                <a:prstClr val="black">
                  <a:lumMod val="65000"/>
                  <a:lumOff val="35000"/>
                </a:prstClr>
              </a:solidFill>
            </a:endParaRPr>
          </a:p>
        </p:txBody>
      </p:sp>
      <p:sp>
        <p:nvSpPr>
          <p:cNvPr id="4" name="TextBox 3"/>
          <p:cNvSpPr txBox="1"/>
          <p:nvPr/>
        </p:nvSpPr>
        <p:spPr>
          <a:xfrm>
            <a:off x="938299" y="898182"/>
            <a:ext cx="7498081" cy="4647426"/>
          </a:xfrm>
          <a:prstGeom prst="rect">
            <a:avLst/>
          </a:prstGeom>
          <a:solidFill>
            <a:schemeClr val="bg1"/>
          </a:solidFill>
          <a:ln>
            <a:noFill/>
          </a:ln>
        </p:spPr>
        <p:txBody>
          <a:bodyPr wrap="square" rtlCol="0">
            <a:spAutoFit/>
          </a:bodyPr>
          <a:lstStyle/>
          <a:p>
            <a:r>
              <a:rPr lang="en-US" sz="3600" b="1" dirty="0" smtClean="0">
                <a:solidFill>
                  <a:srgbClr val="FF0000"/>
                </a:solidFill>
              </a:rPr>
              <a:t>      SPOR Enterprise in Ontario</a:t>
            </a:r>
          </a:p>
          <a:p>
            <a:endParaRPr lang="en-US" sz="3600" b="1" dirty="0" smtClean="0">
              <a:solidFill>
                <a:srgbClr val="FF0000"/>
              </a:solidFill>
            </a:endParaRPr>
          </a:p>
          <a:p>
            <a:r>
              <a:rPr lang="en-US" sz="2800" b="1" dirty="0" smtClean="0">
                <a:solidFill>
                  <a:srgbClr val="FF0000"/>
                </a:solidFill>
              </a:rPr>
              <a:t>OUTCOMES</a:t>
            </a:r>
          </a:p>
          <a:p>
            <a:pPr marL="342900" indent="-342900">
              <a:buFont typeface="Arial" charset="0"/>
              <a:buChar char="•"/>
            </a:pPr>
            <a:r>
              <a:rPr lang="en-US" sz="2000" dirty="0"/>
              <a:t>p</a:t>
            </a:r>
            <a:r>
              <a:rPr lang="en-US" sz="2000" dirty="0" smtClean="0"/>
              <a:t>ublications, presentations, communications</a:t>
            </a:r>
          </a:p>
          <a:p>
            <a:pPr marL="342900" indent="-342900">
              <a:buFont typeface="Arial" charset="0"/>
              <a:buChar char="•"/>
            </a:pPr>
            <a:r>
              <a:rPr lang="en-US" sz="2000" dirty="0" smtClean="0"/>
              <a:t>new multi-disciplinary collaborations and networking</a:t>
            </a:r>
          </a:p>
          <a:p>
            <a:pPr marL="342900" indent="-342900">
              <a:buFont typeface="Arial" charset="0"/>
              <a:buChar char="•"/>
            </a:pPr>
            <a:r>
              <a:rPr lang="en-US" sz="2000" dirty="0" smtClean="0"/>
              <a:t>researchers and Patient Partners understand the value of POR</a:t>
            </a:r>
          </a:p>
          <a:p>
            <a:pPr marL="342900" indent="-342900">
              <a:buFont typeface="Arial" charset="0"/>
              <a:buChar char="•"/>
            </a:pPr>
            <a:r>
              <a:rPr lang="en-US" sz="2000" dirty="0" smtClean="0"/>
              <a:t>Patient Partner engagement becoming influential in setting the research agenda</a:t>
            </a:r>
          </a:p>
          <a:p>
            <a:pPr marL="342900" indent="-342900">
              <a:buFont typeface="Arial" charset="0"/>
              <a:buChar char="•"/>
            </a:pPr>
            <a:endParaRPr lang="en-US" sz="2800" b="1" dirty="0" smtClean="0">
              <a:solidFill>
                <a:srgbClr val="FF0000"/>
              </a:solidFill>
            </a:endParaRPr>
          </a:p>
          <a:p>
            <a:r>
              <a:rPr lang="en-US" sz="2800" b="1" dirty="0" smtClean="0">
                <a:solidFill>
                  <a:srgbClr val="FF0000"/>
                </a:solidFill>
              </a:rPr>
              <a:t>IMPACT</a:t>
            </a:r>
          </a:p>
          <a:p>
            <a:pPr marL="342900" indent="-342900">
              <a:buFont typeface="Arial" charset="0"/>
              <a:buChar char="•"/>
            </a:pPr>
            <a:r>
              <a:rPr lang="en-US" sz="2000" dirty="0" smtClean="0"/>
              <a:t>SPOR is changing the culture and focus of applied health research</a:t>
            </a:r>
          </a:p>
          <a:p>
            <a:pPr marL="342900" indent="-342900">
              <a:buFont typeface="Arial" charset="0"/>
              <a:buChar char="•"/>
            </a:pPr>
            <a:r>
              <a:rPr lang="en-US" sz="2000" dirty="0" smtClean="0"/>
              <a:t>Engagement of Public and Private Partners </a:t>
            </a:r>
            <a:endParaRPr lang="en-US" sz="2000" dirty="0"/>
          </a:p>
        </p:txBody>
      </p:sp>
    </p:spTree>
    <p:extLst>
      <p:ext uri="{BB962C8B-B14F-4D97-AF65-F5344CB8AC3E}">
        <p14:creationId xmlns:p14="http://schemas.microsoft.com/office/powerpoint/2010/main" val="12996252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51062" y="1511690"/>
            <a:ext cx="8011928" cy="3677054"/>
          </a:xfrm>
          <a:prstGeom prst="rect">
            <a:avLst/>
          </a:prstGeom>
          <a:solidFill>
            <a:schemeClr val="bg1"/>
          </a:solidFill>
        </p:spPr>
        <p:txBody>
          <a:bodyPr vert="horz" wrap="square" lIns="0" tIns="0" rIns="0" bIns="0" rtlCol="0">
            <a:noAutofit/>
          </a:bodyPr>
          <a:lstStyle/>
          <a:p>
            <a:pPr defTabSz="457200"/>
            <a:r>
              <a:rPr lang="en-US" sz="2400" dirty="0">
                <a:solidFill>
                  <a:prstClr val="black"/>
                </a:solidFill>
              </a:rPr>
              <a:t/>
            </a:r>
            <a:br>
              <a:rPr lang="en-US" sz="2400" dirty="0">
                <a:solidFill>
                  <a:prstClr val="black"/>
                </a:solidFill>
              </a:rPr>
            </a:br>
            <a:endParaRPr lang="en-US" sz="2400" dirty="0">
              <a:solidFill>
                <a:prstClr val="black">
                  <a:lumMod val="65000"/>
                  <a:lumOff val="35000"/>
                </a:prstClr>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2380382" y="1221795"/>
            <a:ext cx="4353288" cy="41729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1265708" y="5600700"/>
            <a:ext cx="7224927" cy="523220"/>
          </a:xfrm>
          <a:prstGeom prst="rect">
            <a:avLst/>
          </a:prstGeom>
          <a:solidFill>
            <a:schemeClr val="bg1"/>
          </a:solidFill>
        </p:spPr>
        <p:txBody>
          <a:bodyPr wrap="none" rtlCol="0">
            <a:spAutoFit/>
          </a:bodyPr>
          <a:lstStyle/>
          <a:p>
            <a:r>
              <a:rPr lang="mr-IN" sz="2400" b="1" dirty="0" smtClean="0">
                <a:solidFill>
                  <a:srgbClr val="FF0000"/>
                </a:solidFill>
              </a:rPr>
              <a:t>……</a:t>
            </a:r>
            <a:r>
              <a:rPr lang="en-US" sz="2400" b="1" dirty="0" smtClean="0">
                <a:solidFill>
                  <a:srgbClr val="FF0000"/>
                </a:solidFill>
              </a:rPr>
              <a:t>.to create </a:t>
            </a:r>
            <a:r>
              <a:rPr lang="en-US" sz="2800" b="1" dirty="0" smtClean="0">
                <a:solidFill>
                  <a:srgbClr val="FF0000"/>
                </a:solidFill>
              </a:rPr>
              <a:t>LEARNING HEALTH ENVIRONMENTS</a:t>
            </a:r>
            <a:endParaRPr lang="en-US" sz="2800" b="1" dirty="0">
              <a:solidFill>
                <a:srgbClr val="FF0000"/>
              </a:solidFill>
            </a:endParaRPr>
          </a:p>
        </p:txBody>
      </p:sp>
      <p:sp>
        <p:nvSpPr>
          <p:cNvPr id="4" name="TextBox 3"/>
          <p:cNvSpPr txBox="1"/>
          <p:nvPr/>
        </p:nvSpPr>
        <p:spPr>
          <a:xfrm>
            <a:off x="1841204" y="473000"/>
            <a:ext cx="4729163" cy="584775"/>
          </a:xfrm>
          <a:prstGeom prst="rect">
            <a:avLst/>
          </a:prstGeom>
          <a:noFill/>
        </p:spPr>
        <p:txBody>
          <a:bodyPr wrap="square" rtlCol="0">
            <a:spAutoFit/>
          </a:bodyPr>
          <a:lstStyle/>
          <a:p>
            <a:r>
              <a:rPr lang="en-US" sz="3200" b="1" dirty="0" smtClean="0">
                <a:solidFill>
                  <a:srgbClr val="FF0000"/>
                </a:solidFill>
              </a:rPr>
              <a:t>SPOR Focuses on </a:t>
            </a:r>
            <a:r>
              <a:rPr lang="mr-IN" sz="3200" b="1" dirty="0" smtClean="0">
                <a:solidFill>
                  <a:srgbClr val="FF0000"/>
                </a:solidFill>
              </a:rPr>
              <a:t>……</a:t>
            </a:r>
            <a:r>
              <a:rPr lang="en-US" sz="3200" b="1" dirty="0" smtClean="0">
                <a:solidFill>
                  <a:srgbClr val="FF0000"/>
                </a:solidFill>
              </a:rPr>
              <a:t>..</a:t>
            </a:r>
            <a:endParaRPr lang="en-US" sz="3200" b="1" dirty="0">
              <a:solidFill>
                <a:srgbClr val="FF0000"/>
              </a:solidFill>
            </a:endParaRPr>
          </a:p>
        </p:txBody>
      </p:sp>
    </p:spTree>
    <p:extLst>
      <p:ext uri="{BB962C8B-B14F-4D97-AF65-F5344CB8AC3E}">
        <p14:creationId xmlns:p14="http://schemas.microsoft.com/office/powerpoint/2010/main" val="26395047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51062" y="1511690"/>
            <a:ext cx="8011928" cy="3677054"/>
          </a:xfrm>
          <a:prstGeom prst="rect">
            <a:avLst/>
          </a:prstGeom>
          <a:solidFill>
            <a:schemeClr val="bg1"/>
          </a:solidFill>
        </p:spPr>
        <p:txBody>
          <a:bodyPr vert="horz" wrap="square" lIns="0" tIns="0" rIns="0" bIns="0" rtlCol="0">
            <a:noAutofit/>
          </a:bodyPr>
          <a:lstStyle/>
          <a:p>
            <a:pPr defTabSz="457200"/>
            <a:r>
              <a:rPr lang="en-US" sz="2400" dirty="0">
                <a:solidFill>
                  <a:prstClr val="black"/>
                </a:solidFill>
              </a:rPr>
              <a:t/>
            </a:r>
            <a:br>
              <a:rPr lang="en-US" sz="2400" dirty="0">
                <a:solidFill>
                  <a:prstClr val="black"/>
                </a:solidFill>
              </a:rPr>
            </a:br>
            <a:endParaRPr lang="en-US" sz="2400" dirty="0">
              <a:solidFill>
                <a:prstClr val="black">
                  <a:lumMod val="65000"/>
                  <a:lumOff val="35000"/>
                </a:prstClr>
              </a:solidFill>
            </a:endParaRPr>
          </a:p>
        </p:txBody>
      </p:sp>
      <p:sp>
        <p:nvSpPr>
          <p:cNvPr id="4" name="TextBox 3"/>
          <p:cNvSpPr txBox="1"/>
          <p:nvPr/>
        </p:nvSpPr>
        <p:spPr>
          <a:xfrm>
            <a:off x="807985" y="1060314"/>
            <a:ext cx="7498081" cy="5139869"/>
          </a:xfrm>
          <a:prstGeom prst="rect">
            <a:avLst/>
          </a:prstGeom>
          <a:solidFill>
            <a:schemeClr val="bg1"/>
          </a:solidFill>
          <a:ln>
            <a:noFill/>
          </a:ln>
        </p:spPr>
        <p:txBody>
          <a:bodyPr wrap="square" rtlCol="0">
            <a:spAutoFit/>
          </a:bodyPr>
          <a:lstStyle/>
          <a:p>
            <a:r>
              <a:rPr lang="en-US" sz="3600" b="1" dirty="0" smtClean="0">
                <a:solidFill>
                  <a:srgbClr val="FF0000"/>
                </a:solidFill>
              </a:rPr>
              <a:t>SPOR Enterprise in Ontario</a:t>
            </a:r>
          </a:p>
          <a:p>
            <a:endParaRPr lang="en-US" sz="3600" b="1" dirty="0" smtClean="0">
              <a:solidFill>
                <a:srgbClr val="FF0000"/>
              </a:solidFill>
            </a:endParaRPr>
          </a:p>
          <a:p>
            <a:pPr algn="ctr"/>
            <a:r>
              <a:rPr lang="en-US" sz="2800" b="1" dirty="0" smtClean="0">
                <a:solidFill>
                  <a:srgbClr val="FF0000"/>
                </a:solidFill>
              </a:rPr>
              <a:t>HEALTH   OUTCOMES   and </a:t>
            </a:r>
            <a:r>
              <a:rPr lang="en-US" sz="2800" b="1" dirty="0">
                <a:solidFill>
                  <a:srgbClr val="FF0000"/>
                </a:solidFill>
              </a:rPr>
              <a:t> </a:t>
            </a:r>
            <a:r>
              <a:rPr lang="en-US" sz="2800" b="1" dirty="0" smtClean="0">
                <a:solidFill>
                  <a:srgbClr val="FF0000"/>
                </a:solidFill>
              </a:rPr>
              <a:t> IMPACT  ??</a:t>
            </a:r>
          </a:p>
          <a:p>
            <a:pPr algn="ctr"/>
            <a:endParaRPr lang="en-US" sz="2800" b="1" dirty="0">
              <a:solidFill>
                <a:srgbClr val="FF0000"/>
              </a:solidFill>
            </a:endParaRPr>
          </a:p>
          <a:p>
            <a:pPr algn="ctr"/>
            <a:r>
              <a:rPr lang="en-US" sz="2400" b="1" dirty="0" smtClean="0"/>
              <a:t>Have health outcomes in Ontario changed as a consequence of SPOR?</a:t>
            </a:r>
          </a:p>
          <a:p>
            <a:endParaRPr lang="en-US" sz="2400" b="1" dirty="0" smtClean="0"/>
          </a:p>
          <a:p>
            <a:pPr marL="800100" lvl="1" indent="-342900">
              <a:buFont typeface="Arial" charset="0"/>
              <a:buChar char="•"/>
            </a:pPr>
            <a:r>
              <a:rPr lang="en-US" sz="2400" dirty="0" smtClean="0"/>
              <a:t>What health outcomes are most likely to change?</a:t>
            </a:r>
          </a:p>
          <a:p>
            <a:pPr marL="800100" lvl="1" indent="-342900">
              <a:buFont typeface="Arial" charset="0"/>
              <a:buChar char="•"/>
            </a:pPr>
            <a:r>
              <a:rPr lang="en-US" sz="2400" dirty="0" smtClean="0"/>
              <a:t>Will SPOR contribute to cheaper, better, faster healthcare?</a:t>
            </a:r>
          </a:p>
          <a:p>
            <a:endParaRPr lang="en-US" sz="2800" b="1" dirty="0">
              <a:solidFill>
                <a:srgbClr val="FF0000"/>
              </a:solidFill>
            </a:endParaRPr>
          </a:p>
          <a:p>
            <a:endParaRPr lang="en-US" sz="2800" b="1" dirty="0" smtClean="0">
              <a:solidFill>
                <a:srgbClr val="FF0000"/>
              </a:solidFill>
            </a:endParaRPr>
          </a:p>
        </p:txBody>
      </p:sp>
    </p:spTree>
    <p:extLst>
      <p:ext uri="{BB962C8B-B14F-4D97-AF65-F5344CB8AC3E}">
        <p14:creationId xmlns:p14="http://schemas.microsoft.com/office/powerpoint/2010/main" val="12137083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51062" y="1511690"/>
            <a:ext cx="8011928" cy="3677054"/>
          </a:xfrm>
          <a:prstGeom prst="rect">
            <a:avLst/>
          </a:prstGeom>
          <a:solidFill>
            <a:schemeClr val="bg1"/>
          </a:solidFill>
        </p:spPr>
        <p:txBody>
          <a:bodyPr vert="horz" wrap="square" lIns="0" tIns="0" rIns="0" bIns="0" rtlCol="0">
            <a:noAutofit/>
          </a:bodyPr>
          <a:lstStyle/>
          <a:p>
            <a:pPr defTabSz="457200"/>
            <a:r>
              <a:rPr lang="en-US" sz="2400" dirty="0">
                <a:solidFill>
                  <a:prstClr val="black"/>
                </a:solidFill>
              </a:rPr>
              <a:t/>
            </a:r>
            <a:br>
              <a:rPr lang="en-US" sz="2400" dirty="0">
                <a:solidFill>
                  <a:prstClr val="black"/>
                </a:solidFill>
              </a:rPr>
            </a:br>
            <a:endParaRPr lang="en-US" sz="2400" dirty="0">
              <a:solidFill>
                <a:prstClr val="black">
                  <a:lumMod val="65000"/>
                  <a:lumOff val="35000"/>
                </a:prstClr>
              </a:solidFill>
            </a:endParaRPr>
          </a:p>
        </p:txBody>
      </p:sp>
      <p:sp>
        <p:nvSpPr>
          <p:cNvPr id="4" name="TextBox 3"/>
          <p:cNvSpPr txBox="1"/>
          <p:nvPr/>
        </p:nvSpPr>
        <p:spPr>
          <a:xfrm>
            <a:off x="807985" y="1088890"/>
            <a:ext cx="7498081" cy="4647426"/>
          </a:xfrm>
          <a:prstGeom prst="rect">
            <a:avLst/>
          </a:prstGeom>
          <a:solidFill>
            <a:schemeClr val="bg1"/>
          </a:solidFill>
          <a:ln>
            <a:noFill/>
          </a:ln>
        </p:spPr>
        <p:txBody>
          <a:bodyPr wrap="square" rtlCol="0">
            <a:spAutoFit/>
          </a:bodyPr>
          <a:lstStyle/>
          <a:p>
            <a:r>
              <a:rPr lang="en-US" sz="3600" b="1" dirty="0" smtClean="0">
                <a:solidFill>
                  <a:srgbClr val="FF0000"/>
                </a:solidFill>
              </a:rPr>
              <a:t>The SPOR Opportunity</a:t>
            </a:r>
          </a:p>
          <a:p>
            <a:endParaRPr lang="en-US" sz="3600" b="1" dirty="0" smtClean="0">
              <a:solidFill>
                <a:srgbClr val="FF0000"/>
              </a:solidFill>
            </a:endParaRPr>
          </a:p>
          <a:p>
            <a:r>
              <a:rPr lang="en-US" sz="2800" b="1" dirty="0" smtClean="0">
                <a:solidFill>
                  <a:srgbClr val="FF0000"/>
                </a:solidFill>
              </a:rPr>
              <a:t>Premise:</a:t>
            </a:r>
          </a:p>
          <a:p>
            <a:pPr marL="342900" indent="-342900">
              <a:buFont typeface="Arial" charset="0"/>
              <a:buChar char="•"/>
            </a:pPr>
            <a:r>
              <a:rPr lang="en-US" sz="2400" dirty="0" smtClean="0"/>
              <a:t>Health care practice and systems will only change when patient-articulated needs are recognized, understood and effectively addressed;</a:t>
            </a:r>
          </a:p>
          <a:p>
            <a:pPr marL="342900" indent="-342900">
              <a:buFont typeface="Arial" charset="0"/>
              <a:buChar char="•"/>
            </a:pPr>
            <a:r>
              <a:rPr lang="en-US" sz="2400" dirty="0" smtClean="0"/>
              <a:t>Health policy must support effective change in health care practice and systems;</a:t>
            </a:r>
          </a:p>
          <a:p>
            <a:pPr marL="342900" indent="-342900">
              <a:buFont typeface="Arial" charset="0"/>
              <a:buChar char="•"/>
            </a:pPr>
            <a:r>
              <a:rPr lang="en-US" sz="2400" dirty="0" smtClean="0"/>
              <a:t>SPOR is a core enabler of timely change to practice and policy for the most complex, chronic conditions.</a:t>
            </a:r>
            <a:endParaRPr lang="en-US" sz="2400" dirty="0"/>
          </a:p>
          <a:p>
            <a:pPr marL="457200" indent="-457200">
              <a:buFont typeface="Arial" charset="0"/>
              <a:buChar char="•"/>
            </a:pPr>
            <a:endParaRPr lang="en-US" sz="2800" b="1" dirty="0" smtClean="0"/>
          </a:p>
        </p:txBody>
      </p:sp>
    </p:spTree>
    <p:extLst>
      <p:ext uri="{BB962C8B-B14F-4D97-AF65-F5344CB8AC3E}">
        <p14:creationId xmlns:p14="http://schemas.microsoft.com/office/powerpoint/2010/main" val="28946805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64909" y="681424"/>
            <a:ext cx="7498081" cy="646331"/>
          </a:xfrm>
          <a:prstGeom prst="rect">
            <a:avLst/>
          </a:prstGeom>
          <a:solidFill>
            <a:schemeClr val="bg1"/>
          </a:solidFill>
          <a:ln>
            <a:noFill/>
          </a:ln>
        </p:spPr>
        <p:txBody>
          <a:bodyPr wrap="square" rtlCol="0">
            <a:spAutoFit/>
          </a:bodyPr>
          <a:lstStyle/>
          <a:p>
            <a:r>
              <a:rPr lang="en-US" sz="3600" b="1" dirty="0" smtClean="0">
                <a:solidFill>
                  <a:srgbClr val="FF0000"/>
                </a:solidFill>
              </a:rPr>
              <a:t>SPOR - Operational Framework</a:t>
            </a:r>
          </a:p>
        </p:txBody>
      </p:sp>
      <p:sp>
        <p:nvSpPr>
          <p:cNvPr id="3" name="TextBox 2"/>
          <p:cNvSpPr txBox="1"/>
          <p:nvPr/>
        </p:nvSpPr>
        <p:spPr>
          <a:xfrm>
            <a:off x="812512" y="1571625"/>
            <a:ext cx="7750478" cy="461665"/>
          </a:xfrm>
          <a:prstGeom prst="rect">
            <a:avLst/>
          </a:prstGeom>
          <a:noFill/>
        </p:spPr>
        <p:txBody>
          <a:bodyPr wrap="square" rtlCol="0">
            <a:spAutoFit/>
          </a:bodyPr>
          <a:lstStyle/>
          <a:p>
            <a:r>
              <a:rPr lang="mr-IN" sz="2400" b="1" i="1" dirty="0" smtClean="0"/>
              <a:t>……</a:t>
            </a:r>
            <a:r>
              <a:rPr lang="en-US" sz="2400" b="1" i="1" dirty="0" smtClean="0"/>
              <a:t>.start with a high needs, high cost health problem</a:t>
            </a:r>
            <a:endParaRPr lang="en-US" sz="2400" b="1" i="1" dirty="0"/>
          </a:p>
        </p:txBody>
      </p:sp>
      <p:sp>
        <p:nvSpPr>
          <p:cNvPr id="5" name="TextBox 4"/>
          <p:cNvSpPr txBox="1"/>
          <p:nvPr/>
        </p:nvSpPr>
        <p:spPr>
          <a:xfrm>
            <a:off x="812512" y="2557463"/>
            <a:ext cx="7715250" cy="2954655"/>
          </a:xfrm>
          <a:prstGeom prst="rect">
            <a:avLst/>
          </a:prstGeom>
          <a:solidFill>
            <a:schemeClr val="bg1"/>
          </a:solidFill>
        </p:spPr>
        <p:txBody>
          <a:bodyPr wrap="square" rtlCol="0">
            <a:spAutoFit/>
          </a:bodyPr>
          <a:lstStyle/>
          <a:p>
            <a:r>
              <a:rPr lang="en-US" sz="2400" b="1" u="sng" dirty="0" smtClean="0"/>
              <a:t>POR Phase 1 </a:t>
            </a:r>
            <a:r>
              <a:rPr lang="en-US" sz="2400" b="1" dirty="0" smtClean="0"/>
              <a:t> -</a:t>
            </a:r>
          </a:p>
          <a:p>
            <a:endParaRPr lang="en-US" sz="2400" b="1" u="sng" dirty="0" smtClean="0"/>
          </a:p>
          <a:p>
            <a:r>
              <a:rPr lang="en-US" sz="2000" b="1" dirty="0" smtClean="0"/>
              <a:t>POR researchers establish relations with Patient Partners and create the opportunities for persons (at high risk) to identify their </a:t>
            </a:r>
          </a:p>
          <a:p>
            <a:r>
              <a:rPr lang="en-US" sz="2000" b="1" dirty="0" smtClean="0"/>
              <a:t>most urgent challenges</a:t>
            </a:r>
          </a:p>
          <a:p>
            <a:endParaRPr lang="en-US" dirty="0"/>
          </a:p>
          <a:p>
            <a:r>
              <a:rPr lang="en-US" sz="2000" dirty="0" smtClean="0"/>
              <a:t>e.g., Seniors living with diabetes and multiple chronic conditions, who are most likely to end up in acute care (heart and kidney failure, foot ulcers), with caregivers identify their health care needs</a:t>
            </a:r>
            <a:endParaRPr lang="en-US" sz="2000" dirty="0"/>
          </a:p>
        </p:txBody>
      </p:sp>
    </p:spTree>
    <p:extLst>
      <p:ext uri="{BB962C8B-B14F-4D97-AF65-F5344CB8AC3E}">
        <p14:creationId xmlns:p14="http://schemas.microsoft.com/office/powerpoint/2010/main" val="29975853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1138</TotalTime>
  <Words>987</Words>
  <Application>Microsoft Office PowerPoint</Application>
  <PresentationFormat>On-screen Show (4:3)</PresentationFormat>
  <Paragraphs>175</Paragraphs>
  <Slides>16</Slides>
  <Notes>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16</vt:i4>
      </vt:variant>
    </vt:vector>
  </HeadingPairs>
  <TitlesOfParts>
    <vt:vector size="25" baseType="lpstr">
      <vt:lpstr>Arial</vt:lpstr>
      <vt:lpstr>Calibri</vt:lpstr>
      <vt:lpstr>Calibri Light</vt:lpstr>
      <vt:lpstr>Mangal</vt:lpstr>
      <vt:lpstr>Times New Roman</vt:lpstr>
      <vt:lpstr>Wingdings</vt:lpstr>
      <vt:lpstr>Wingdings 2</vt:lpstr>
      <vt:lpstr>Office Theme</vt:lpstr>
      <vt:lpstr>1_Office Theme</vt:lpstr>
      <vt:lpstr>Understanding the Collective Impact of SPOR in Ontario</vt:lpstr>
      <vt:lpstr>Agenda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Community Partnership Program T2D ≥ 65 yr with more than 2 chronic conditions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PIHCI NCO Patient Engagement Task Force Final Report to the  National Leadership Council</dc:title>
  <dc:creator>Bob Walsh</dc:creator>
  <cp:lastModifiedBy>Shahid, Simone</cp:lastModifiedBy>
  <cp:revision>110</cp:revision>
  <dcterms:created xsi:type="dcterms:W3CDTF">2018-08-02T13:03:58Z</dcterms:created>
  <dcterms:modified xsi:type="dcterms:W3CDTF">2019-02-21T17:02:06Z</dcterms:modified>
</cp:coreProperties>
</file>