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0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405" r:id="rId13"/>
    <p:sldId id="395" r:id="rId14"/>
    <p:sldId id="406" r:id="rId15"/>
    <p:sldId id="3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es Maybee" initials="A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BC"/>
    <a:srgbClr val="7570B3"/>
    <a:srgbClr val="466F82"/>
    <a:srgbClr val="C6ACD3"/>
    <a:srgbClr val="818A93"/>
    <a:srgbClr val="6E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290" autoAdjust="0"/>
  </p:normalViewPr>
  <p:slideViewPr>
    <p:cSldViewPr snapToGrid="0">
      <p:cViewPr varScale="1">
        <p:scale>
          <a:sx n="124" d="100"/>
          <a:sy n="124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628B0-B9B7-4A4A-A1EE-6C72BBB33DB8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8CA7B3E4-9B04-40AB-9B2D-9FAC8EDBD47D}">
      <dgm:prSet phldrT="[Text]"/>
      <dgm:spPr/>
      <dgm:t>
        <a:bodyPr/>
        <a:lstStyle/>
        <a:p>
          <a:r>
            <a:rPr lang="en-CA" b="1" dirty="0" smtClean="0"/>
            <a:t>Shared Measurement</a:t>
          </a:r>
          <a:endParaRPr lang="en-CA" b="1" dirty="0"/>
        </a:p>
      </dgm:t>
    </dgm:pt>
    <dgm:pt modelId="{67DC7476-F5E7-4DE9-B69D-2C9F118032AE}" type="parTrans" cxnId="{F39481EF-2F58-4BA6-B841-12CEE13F2B66}">
      <dgm:prSet/>
      <dgm:spPr/>
      <dgm:t>
        <a:bodyPr/>
        <a:lstStyle/>
        <a:p>
          <a:endParaRPr lang="en-CA"/>
        </a:p>
      </dgm:t>
    </dgm:pt>
    <dgm:pt modelId="{2584263F-391C-4D93-ABC6-0671E522ABE6}" type="sibTrans" cxnId="{F39481EF-2F58-4BA6-B841-12CEE13F2B66}">
      <dgm:prSet/>
      <dgm:spPr/>
      <dgm:t>
        <a:bodyPr/>
        <a:lstStyle/>
        <a:p>
          <a:endParaRPr lang="en-CA"/>
        </a:p>
      </dgm:t>
    </dgm:pt>
    <dgm:pt modelId="{C8233C61-6A86-4962-B4C6-7D2C500AC176}">
      <dgm:prSet phldrT="[Text]"/>
      <dgm:spPr/>
      <dgm:t>
        <a:bodyPr/>
        <a:lstStyle/>
        <a:p>
          <a:r>
            <a:rPr lang="en-CA" dirty="0" smtClean="0"/>
            <a:t>Process:  # of people/orgs at table, # of community presentations, articles, </a:t>
          </a:r>
          <a:r>
            <a:rPr lang="en-CA" dirty="0" err="1" smtClean="0"/>
            <a:t>etc</a:t>
          </a:r>
          <a:endParaRPr lang="en-CA" dirty="0"/>
        </a:p>
      </dgm:t>
    </dgm:pt>
    <dgm:pt modelId="{FD5392EC-FFF8-4F20-A034-331010B9FC2B}" type="parTrans" cxnId="{CD0CC109-AC1C-46D2-84C9-8BFAF1FB2B11}">
      <dgm:prSet/>
      <dgm:spPr/>
      <dgm:t>
        <a:bodyPr/>
        <a:lstStyle/>
        <a:p>
          <a:endParaRPr lang="en-CA"/>
        </a:p>
      </dgm:t>
    </dgm:pt>
    <dgm:pt modelId="{C0582920-36AE-42CE-98B5-250FF238E13D}" type="sibTrans" cxnId="{CD0CC109-AC1C-46D2-84C9-8BFAF1FB2B11}">
      <dgm:prSet/>
      <dgm:spPr/>
      <dgm:t>
        <a:bodyPr/>
        <a:lstStyle/>
        <a:p>
          <a:endParaRPr lang="en-CA"/>
        </a:p>
      </dgm:t>
    </dgm:pt>
    <dgm:pt modelId="{9C426FD1-B2F8-4BF8-ACF6-FA490AD2DE93}">
      <dgm:prSet phldrT="[Text]"/>
      <dgm:spPr/>
      <dgm:t>
        <a:bodyPr/>
        <a:lstStyle/>
        <a:p>
          <a:r>
            <a:rPr lang="en-CA" dirty="0" smtClean="0"/>
            <a:t>Progress:  # of programs, # of new initiatives, </a:t>
          </a:r>
          <a:r>
            <a:rPr lang="en-CA" dirty="0" err="1" smtClean="0"/>
            <a:t>etc</a:t>
          </a:r>
          <a:endParaRPr lang="en-CA" dirty="0"/>
        </a:p>
      </dgm:t>
    </dgm:pt>
    <dgm:pt modelId="{C2CCD016-48FE-48A0-8380-EC56453674F4}" type="parTrans" cxnId="{A6811B08-6F83-4560-B97E-0F3342C51BBD}">
      <dgm:prSet/>
      <dgm:spPr/>
      <dgm:t>
        <a:bodyPr/>
        <a:lstStyle/>
        <a:p>
          <a:endParaRPr lang="en-CA"/>
        </a:p>
      </dgm:t>
    </dgm:pt>
    <dgm:pt modelId="{F3CEBAB5-DE57-45F9-9AE4-B833E96789E7}" type="sibTrans" cxnId="{A6811B08-6F83-4560-B97E-0F3342C51BBD}">
      <dgm:prSet/>
      <dgm:spPr/>
      <dgm:t>
        <a:bodyPr/>
        <a:lstStyle/>
        <a:p>
          <a:endParaRPr lang="en-CA"/>
        </a:p>
      </dgm:t>
    </dgm:pt>
    <dgm:pt modelId="{31BFF188-DB49-41A8-AC45-DB06F303C4E4}">
      <dgm:prSet phldrT="[Text]"/>
      <dgm:spPr/>
      <dgm:t>
        <a:bodyPr/>
        <a:lstStyle/>
        <a:p>
          <a:r>
            <a:rPr lang="en-CA" dirty="0" smtClean="0"/>
            <a:t>Policy:  policy changes in own or other organizations, new investments, </a:t>
          </a:r>
          <a:r>
            <a:rPr lang="en-CA" dirty="0" err="1" smtClean="0"/>
            <a:t>gov.</a:t>
          </a:r>
          <a:r>
            <a:rPr lang="en-CA" dirty="0" smtClean="0"/>
            <a:t>  policy changes </a:t>
          </a:r>
          <a:endParaRPr lang="en-CA" dirty="0"/>
        </a:p>
      </dgm:t>
    </dgm:pt>
    <dgm:pt modelId="{44D8FED1-06BE-46BC-98D7-5B696734E6D2}" type="parTrans" cxnId="{6A393260-B3AD-4551-8A7A-CCC26FC72CC4}">
      <dgm:prSet/>
      <dgm:spPr/>
      <dgm:t>
        <a:bodyPr/>
        <a:lstStyle/>
        <a:p>
          <a:endParaRPr lang="en-CA"/>
        </a:p>
      </dgm:t>
    </dgm:pt>
    <dgm:pt modelId="{465E5832-AC66-4625-B5CF-830056052926}" type="sibTrans" cxnId="{6A393260-B3AD-4551-8A7A-CCC26FC72CC4}">
      <dgm:prSet/>
      <dgm:spPr/>
      <dgm:t>
        <a:bodyPr/>
        <a:lstStyle/>
        <a:p>
          <a:endParaRPr lang="en-CA"/>
        </a:p>
      </dgm:t>
    </dgm:pt>
    <dgm:pt modelId="{ED0A3E01-47A3-49F6-B1D1-86E36577E676}">
      <dgm:prSet phldrT="[Text]"/>
      <dgm:spPr/>
      <dgm:t>
        <a:bodyPr/>
        <a:lstStyle/>
        <a:p>
          <a:r>
            <a:rPr lang="en-CA" dirty="0" smtClean="0"/>
            <a:t>Population :  # of people moved out of poverty, # of high school graduates, # of  low birth weight babies</a:t>
          </a:r>
          <a:endParaRPr lang="en-CA" dirty="0"/>
        </a:p>
      </dgm:t>
    </dgm:pt>
    <dgm:pt modelId="{13D06813-FBB1-4764-A7D1-39CC044FA8C4}" type="parTrans" cxnId="{62228554-F3B5-43A0-9220-5D66DBEB930E}">
      <dgm:prSet/>
      <dgm:spPr/>
      <dgm:t>
        <a:bodyPr/>
        <a:lstStyle/>
        <a:p>
          <a:endParaRPr lang="en-CA"/>
        </a:p>
      </dgm:t>
    </dgm:pt>
    <dgm:pt modelId="{A3ED33BB-4836-494F-AC15-6B673B2122AD}" type="sibTrans" cxnId="{62228554-F3B5-43A0-9220-5D66DBEB930E}">
      <dgm:prSet/>
      <dgm:spPr/>
      <dgm:t>
        <a:bodyPr/>
        <a:lstStyle/>
        <a:p>
          <a:endParaRPr lang="en-CA"/>
        </a:p>
      </dgm:t>
    </dgm:pt>
    <dgm:pt modelId="{78692DEC-5C93-496F-82CA-CBDC57D307B8}" type="pres">
      <dgm:prSet presAssocID="{91E628B0-B9B7-4A4A-A1EE-6C72BBB33DB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B6E4BDF-B0D6-423D-9A65-BD7A59F4C9F8}" type="pres">
      <dgm:prSet presAssocID="{91E628B0-B9B7-4A4A-A1EE-6C72BBB33DB8}" presName="matrix" presStyleCnt="0"/>
      <dgm:spPr/>
    </dgm:pt>
    <dgm:pt modelId="{E11A11D4-8B9A-41FE-874C-C771D2DDAF74}" type="pres">
      <dgm:prSet presAssocID="{91E628B0-B9B7-4A4A-A1EE-6C72BBB33DB8}" presName="tile1" presStyleLbl="node1" presStyleIdx="0" presStyleCnt="4" custLinFactNeighborY="716"/>
      <dgm:spPr/>
      <dgm:t>
        <a:bodyPr/>
        <a:lstStyle/>
        <a:p>
          <a:endParaRPr lang="en-CA"/>
        </a:p>
      </dgm:t>
    </dgm:pt>
    <dgm:pt modelId="{385FF942-EA30-4EC0-BB44-2AE65D308EB5}" type="pres">
      <dgm:prSet presAssocID="{91E628B0-B9B7-4A4A-A1EE-6C72BBB33DB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07BA450-862F-40B4-A372-4C6D4DCFFD00}" type="pres">
      <dgm:prSet presAssocID="{91E628B0-B9B7-4A4A-A1EE-6C72BBB33DB8}" presName="tile2" presStyleLbl="node1" presStyleIdx="1" presStyleCnt="4"/>
      <dgm:spPr/>
      <dgm:t>
        <a:bodyPr/>
        <a:lstStyle/>
        <a:p>
          <a:endParaRPr lang="en-CA"/>
        </a:p>
      </dgm:t>
    </dgm:pt>
    <dgm:pt modelId="{B70B9C26-E0BA-4964-9488-BF4CBFF22A8F}" type="pres">
      <dgm:prSet presAssocID="{91E628B0-B9B7-4A4A-A1EE-6C72BBB33DB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CC68322-5A38-412F-9984-144DB81A0B22}" type="pres">
      <dgm:prSet presAssocID="{91E628B0-B9B7-4A4A-A1EE-6C72BBB33DB8}" presName="tile3" presStyleLbl="node1" presStyleIdx="2" presStyleCnt="4"/>
      <dgm:spPr/>
      <dgm:t>
        <a:bodyPr/>
        <a:lstStyle/>
        <a:p>
          <a:endParaRPr lang="en-CA"/>
        </a:p>
      </dgm:t>
    </dgm:pt>
    <dgm:pt modelId="{ED741DC2-18FE-4FAD-9E24-830407122A4F}" type="pres">
      <dgm:prSet presAssocID="{91E628B0-B9B7-4A4A-A1EE-6C72BBB33DB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9CC9BE6-CA4C-4186-8948-F7DA8C274967}" type="pres">
      <dgm:prSet presAssocID="{91E628B0-B9B7-4A4A-A1EE-6C72BBB33DB8}" presName="tile4" presStyleLbl="node1" presStyleIdx="3" presStyleCnt="4"/>
      <dgm:spPr/>
      <dgm:t>
        <a:bodyPr/>
        <a:lstStyle/>
        <a:p>
          <a:endParaRPr lang="en-CA"/>
        </a:p>
      </dgm:t>
    </dgm:pt>
    <dgm:pt modelId="{11BF618F-C325-46DA-B298-0DF35016FC02}" type="pres">
      <dgm:prSet presAssocID="{91E628B0-B9B7-4A4A-A1EE-6C72BBB33DB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881C49-02A2-4DD1-829F-72B676CA1340}" type="pres">
      <dgm:prSet presAssocID="{91E628B0-B9B7-4A4A-A1EE-6C72BBB33DB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</dgm:ptLst>
  <dgm:cxnLst>
    <dgm:cxn modelId="{A6811B08-6F83-4560-B97E-0F3342C51BBD}" srcId="{8CA7B3E4-9B04-40AB-9B2D-9FAC8EDBD47D}" destId="{9C426FD1-B2F8-4BF8-ACF6-FA490AD2DE93}" srcOrd="1" destOrd="0" parTransId="{C2CCD016-48FE-48A0-8380-EC56453674F4}" sibTransId="{F3CEBAB5-DE57-45F9-9AE4-B833E96789E7}"/>
    <dgm:cxn modelId="{F39481EF-2F58-4BA6-B841-12CEE13F2B66}" srcId="{91E628B0-B9B7-4A4A-A1EE-6C72BBB33DB8}" destId="{8CA7B3E4-9B04-40AB-9B2D-9FAC8EDBD47D}" srcOrd="0" destOrd="0" parTransId="{67DC7476-F5E7-4DE9-B69D-2C9F118032AE}" sibTransId="{2584263F-391C-4D93-ABC6-0671E522ABE6}"/>
    <dgm:cxn modelId="{CD0CC109-AC1C-46D2-84C9-8BFAF1FB2B11}" srcId="{8CA7B3E4-9B04-40AB-9B2D-9FAC8EDBD47D}" destId="{C8233C61-6A86-4962-B4C6-7D2C500AC176}" srcOrd="0" destOrd="0" parTransId="{FD5392EC-FFF8-4F20-A034-331010B9FC2B}" sibTransId="{C0582920-36AE-42CE-98B5-250FF238E13D}"/>
    <dgm:cxn modelId="{8F4FD94B-F3DC-FE4E-AA69-1FAC10F7275A}" type="presOf" srcId="{31BFF188-DB49-41A8-AC45-DB06F303C4E4}" destId="{FCC68322-5A38-412F-9984-144DB81A0B22}" srcOrd="0" destOrd="0" presId="urn:microsoft.com/office/officeart/2005/8/layout/matrix1"/>
    <dgm:cxn modelId="{B915EA23-0373-FE45-93B1-50104B82D96E}" type="presOf" srcId="{9C426FD1-B2F8-4BF8-ACF6-FA490AD2DE93}" destId="{107BA450-862F-40B4-A372-4C6D4DCFFD00}" srcOrd="0" destOrd="0" presId="urn:microsoft.com/office/officeart/2005/8/layout/matrix1"/>
    <dgm:cxn modelId="{2E688A22-2A25-DF44-AF69-5E4D58255438}" type="presOf" srcId="{31BFF188-DB49-41A8-AC45-DB06F303C4E4}" destId="{ED741DC2-18FE-4FAD-9E24-830407122A4F}" srcOrd="1" destOrd="0" presId="urn:microsoft.com/office/officeart/2005/8/layout/matrix1"/>
    <dgm:cxn modelId="{6A393260-B3AD-4551-8A7A-CCC26FC72CC4}" srcId="{8CA7B3E4-9B04-40AB-9B2D-9FAC8EDBD47D}" destId="{31BFF188-DB49-41A8-AC45-DB06F303C4E4}" srcOrd="2" destOrd="0" parTransId="{44D8FED1-06BE-46BC-98D7-5B696734E6D2}" sibTransId="{465E5832-AC66-4625-B5CF-830056052926}"/>
    <dgm:cxn modelId="{D5685BA4-5AC9-7D4A-93CF-A8D00E9B9460}" type="presOf" srcId="{C8233C61-6A86-4962-B4C6-7D2C500AC176}" destId="{E11A11D4-8B9A-41FE-874C-C771D2DDAF74}" srcOrd="0" destOrd="0" presId="urn:microsoft.com/office/officeart/2005/8/layout/matrix1"/>
    <dgm:cxn modelId="{D3F902D0-A525-9E4E-843B-A91E66392C6F}" type="presOf" srcId="{8CA7B3E4-9B04-40AB-9B2D-9FAC8EDBD47D}" destId="{33881C49-02A2-4DD1-829F-72B676CA1340}" srcOrd="0" destOrd="0" presId="urn:microsoft.com/office/officeart/2005/8/layout/matrix1"/>
    <dgm:cxn modelId="{AB0EFF57-5F71-DD45-8EA9-787C105C1773}" type="presOf" srcId="{9C426FD1-B2F8-4BF8-ACF6-FA490AD2DE93}" destId="{B70B9C26-E0BA-4964-9488-BF4CBFF22A8F}" srcOrd="1" destOrd="0" presId="urn:microsoft.com/office/officeart/2005/8/layout/matrix1"/>
    <dgm:cxn modelId="{62228554-F3B5-43A0-9220-5D66DBEB930E}" srcId="{8CA7B3E4-9B04-40AB-9B2D-9FAC8EDBD47D}" destId="{ED0A3E01-47A3-49F6-B1D1-86E36577E676}" srcOrd="3" destOrd="0" parTransId="{13D06813-FBB1-4764-A7D1-39CC044FA8C4}" sibTransId="{A3ED33BB-4836-494F-AC15-6B673B2122AD}"/>
    <dgm:cxn modelId="{D45AA8F1-D571-C043-95FC-476ED47A0E91}" type="presOf" srcId="{ED0A3E01-47A3-49F6-B1D1-86E36577E676}" destId="{F9CC9BE6-CA4C-4186-8948-F7DA8C274967}" srcOrd="0" destOrd="0" presId="urn:microsoft.com/office/officeart/2005/8/layout/matrix1"/>
    <dgm:cxn modelId="{32D1D241-3B7F-C54D-9762-E4DCD6FD94D5}" type="presOf" srcId="{ED0A3E01-47A3-49F6-B1D1-86E36577E676}" destId="{11BF618F-C325-46DA-B298-0DF35016FC02}" srcOrd="1" destOrd="0" presId="urn:microsoft.com/office/officeart/2005/8/layout/matrix1"/>
    <dgm:cxn modelId="{B5CE6688-4C18-3B48-A3C4-1B0C7A55E5B3}" type="presOf" srcId="{91E628B0-B9B7-4A4A-A1EE-6C72BBB33DB8}" destId="{78692DEC-5C93-496F-82CA-CBDC57D307B8}" srcOrd="0" destOrd="0" presId="urn:microsoft.com/office/officeart/2005/8/layout/matrix1"/>
    <dgm:cxn modelId="{AE3334D8-036D-D244-87DA-0521943A8383}" type="presOf" srcId="{C8233C61-6A86-4962-B4C6-7D2C500AC176}" destId="{385FF942-EA30-4EC0-BB44-2AE65D308EB5}" srcOrd="1" destOrd="0" presId="urn:microsoft.com/office/officeart/2005/8/layout/matrix1"/>
    <dgm:cxn modelId="{1164D0C6-AB27-7A44-BE3E-BA8C2E2F5659}" type="presParOf" srcId="{78692DEC-5C93-496F-82CA-CBDC57D307B8}" destId="{CB6E4BDF-B0D6-423D-9A65-BD7A59F4C9F8}" srcOrd="0" destOrd="0" presId="urn:microsoft.com/office/officeart/2005/8/layout/matrix1"/>
    <dgm:cxn modelId="{7EE9B599-059E-8A46-96D4-DACC51128C6B}" type="presParOf" srcId="{CB6E4BDF-B0D6-423D-9A65-BD7A59F4C9F8}" destId="{E11A11D4-8B9A-41FE-874C-C771D2DDAF74}" srcOrd="0" destOrd="0" presId="urn:microsoft.com/office/officeart/2005/8/layout/matrix1"/>
    <dgm:cxn modelId="{2EF26C2A-1236-534F-8197-A3794ED430AE}" type="presParOf" srcId="{CB6E4BDF-B0D6-423D-9A65-BD7A59F4C9F8}" destId="{385FF942-EA30-4EC0-BB44-2AE65D308EB5}" srcOrd="1" destOrd="0" presId="urn:microsoft.com/office/officeart/2005/8/layout/matrix1"/>
    <dgm:cxn modelId="{6711452F-524C-6449-9A7A-1014F1D4F45F}" type="presParOf" srcId="{CB6E4BDF-B0D6-423D-9A65-BD7A59F4C9F8}" destId="{107BA450-862F-40B4-A372-4C6D4DCFFD00}" srcOrd="2" destOrd="0" presId="urn:microsoft.com/office/officeart/2005/8/layout/matrix1"/>
    <dgm:cxn modelId="{9B3823B5-878D-0D4F-AEA0-7FBFBDFA32EB}" type="presParOf" srcId="{CB6E4BDF-B0D6-423D-9A65-BD7A59F4C9F8}" destId="{B70B9C26-E0BA-4964-9488-BF4CBFF22A8F}" srcOrd="3" destOrd="0" presId="urn:microsoft.com/office/officeart/2005/8/layout/matrix1"/>
    <dgm:cxn modelId="{D0F3048B-751A-5E48-B874-A93192AF892F}" type="presParOf" srcId="{CB6E4BDF-B0D6-423D-9A65-BD7A59F4C9F8}" destId="{FCC68322-5A38-412F-9984-144DB81A0B22}" srcOrd="4" destOrd="0" presId="urn:microsoft.com/office/officeart/2005/8/layout/matrix1"/>
    <dgm:cxn modelId="{052BD3AF-1678-3445-A27A-21FA751BE4F2}" type="presParOf" srcId="{CB6E4BDF-B0D6-423D-9A65-BD7A59F4C9F8}" destId="{ED741DC2-18FE-4FAD-9E24-830407122A4F}" srcOrd="5" destOrd="0" presId="urn:microsoft.com/office/officeart/2005/8/layout/matrix1"/>
    <dgm:cxn modelId="{BF92E7DA-E995-4A43-81FB-15CA93B8FF7E}" type="presParOf" srcId="{CB6E4BDF-B0D6-423D-9A65-BD7A59F4C9F8}" destId="{F9CC9BE6-CA4C-4186-8948-F7DA8C274967}" srcOrd="6" destOrd="0" presId="urn:microsoft.com/office/officeart/2005/8/layout/matrix1"/>
    <dgm:cxn modelId="{68223244-2F2C-9145-B31D-711C19CDE7B7}" type="presParOf" srcId="{CB6E4BDF-B0D6-423D-9A65-BD7A59F4C9F8}" destId="{11BF618F-C325-46DA-B298-0DF35016FC02}" srcOrd="7" destOrd="0" presId="urn:microsoft.com/office/officeart/2005/8/layout/matrix1"/>
    <dgm:cxn modelId="{8899C312-AC9B-5345-BF6C-09501519FF92}" type="presParOf" srcId="{78692DEC-5C93-496F-82CA-CBDC57D307B8}" destId="{33881C49-02A2-4DD1-829F-72B676CA13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A11D4-8B9A-41FE-874C-C771D2DDAF74}">
      <dsp:nvSpPr>
        <dsp:cNvPr id="0" name=""/>
        <dsp:cNvSpPr/>
      </dsp:nvSpPr>
      <dsp:spPr>
        <a:xfrm rot="16200000">
          <a:off x="864096" y="-847855"/>
          <a:ext cx="2268252" cy="3996444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Process:  # of people/orgs at table, # of community presentations, articles, </a:t>
          </a:r>
          <a:r>
            <a:rPr lang="en-CA" sz="2400" kern="1200" dirty="0" err="1" smtClean="0"/>
            <a:t>etc</a:t>
          </a:r>
          <a:endParaRPr lang="en-CA" sz="2400" kern="1200" dirty="0"/>
        </a:p>
      </dsp:txBody>
      <dsp:txXfrm rot="5400000">
        <a:off x="0" y="16241"/>
        <a:ext cx="3996444" cy="1701189"/>
      </dsp:txXfrm>
    </dsp:sp>
    <dsp:sp modelId="{107BA450-862F-40B4-A372-4C6D4DCFFD00}">
      <dsp:nvSpPr>
        <dsp:cNvPr id="0" name=""/>
        <dsp:cNvSpPr/>
      </dsp:nvSpPr>
      <dsp:spPr>
        <a:xfrm>
          <a:off x="3996444" y="0"/>
          <a:ext cx="3996444" cy="226825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Progress:  # of programs, # of new initiatives, </a:t>
          </a:r>
          <a:r>
            <a:rPr lang="en-CA" sz="2400" kern="1200" dirty="0" err="1" smtClean="0"/>
            <a:t>etc</a:t>
          </a:r>
          <a:endParaRPr lang="en-CA" sz="2400" kern="1200" dirty="0"/>
        </a:p>
      </dsp:txBody>
      <dsp:txXfrm>
        <a:off x="3996444" y="0"/>
        <a:ext cx="3996444" cy="1701189"/>
      </dsp:txXfrm>
    </dsp:sp>
    <dsp:sp modelId="{FCC68322-5A38-412F-9984-144DB81A0B22}">
      <dsp:nvSpPr>
        <dsp:cNvPr id="0" name=""/>
        <dsp:cNvSpPr/>
      </dsp:nvSpPr>
      <dsp:spPr>
        <a:xfrm rot="10800000">
          <a:off x="0" y="2268252"/>
          <a:ext cx="3996444" cy="2268252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Policy:  policy changes in own or other organizations, new investments, </a:t>
          </a:r>
          <a:r>
            <a:rPr lang="en-CA" sz="2400" kern="1200" dirty="0" err="1" smtClean="0"/>
            <a:t>gov.</a:t>
          </a:r>
          <a:r>
            <a:rPr lang="en-CA" sz="2400" kern="1200" dirty="0" smtClean="0"/>
            <a:t>  policy changes </a:t>
          </a:r>
          <a:endParaRPr lang="en-CA" sz="2400" kern="1200" dirty="0"/>
        </a:p>
      </dsp:txBody>
      <dsp:txXfrm rot="10800000">
        <a:off x="0" y="2835314"/>
        <a:ext cx="3996444" cy="1701189"/>
      </dsp:txXfrm>
    </dsp:sp>
    <dsp:sp modelId="{F9CC9BE6-CA4C-4186-8948-F7DA8C274967}">
      <dsp:nvSpPr>
        <dsp:cNvPr id="0" name=""/>
        <dsp:cNvSpPr/>
      </dsp:nvSpPr>
      <dsp:spPr>
        <a:xfrm rot="5400000">
          <a:off x="4860539" y="1404156"/>
          <a:ext cx="2268252" cy="399644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Population :  # of people moved out of poverty, # of high school graduates, # of  low birth weight babies</a:t>
          </a:r>
          <a:endParaRPr lang="en-CA" sz="2400" kern="1200" dirty="0"/>
        </a:p>
      </dsp:txBody>
      <dsp:txXfrm rot="-5400000">
        <a:off x="3996444" y="2835314"/>
        <a:ext cx="3996444" cy="1701189"/>
      </dsp:txXfrm>
    </dsp:sp>
    <dsp:sp modelId="{33881C49-02A2-4DD1-829F-72B676CA1340}">
      <dsp:nvSpPr>
        <dsp:cNvPr id="0" name=""/>
        <dsp:cNvSpPr/>
      </dsp:nvSpPr>
      <dsp:spPr>
        <a:xfrm>
          <a:off x="2797510" y="1701189"/>
          <a:ext cx="2397866" cy="1134126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/>
            <a:t>Shared Measurement</a:t>
          </a:r>
          <a:endParaRPr lang="en-CA" sz="2400" b="1" kern="1200" dirty="0"/>
        </a:p>
      </dsp:txBody>
      <dsp:txXfrm>
        <a:off x="2852873" y="1756552"/>
        <a:ext cx="2287140" cy="1023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195A4-FCF1-4624-897D-45BE9D34F0C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984C-7FAB-4BE4-934D-9C753AE4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40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A408-5755-4748-86AC-28F3DDA1FA72}" type="datetimeFigureOut">
              <a:rPr lang="en-CA" smtClean="0"/>
              <a:t>21/02/2019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1E162-61D4-4B3E-9DE4-2C56A0EA3B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53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4044B-53FC-4E89-AEC2-4E467683A81E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9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4044B-53FC-4E89-AEC2-4E467683A81E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4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1200" b="1" spc="-4" dirty="0" smtClean="0">
                <a:cs typeface="Arial"/>
              </a:rPr>
              <a:t>P</a:t>
            </a:r>
            <a:r>
              <a:rPr lang="en-US" sz="1200" b="1" spc="4" dirty="0" smtClean="0">
                <a:cs typeface="Arial"/>
              </a:rPr>
              <a:t>ri</a:t>
            </a:r>
            <a:r>
              <a:rPr lang="en-US" sz="1200" b="1" spc="-8" dirty="0" smtClean="0">
                <a:cs typeface="Arial"/>
              </a:rPr>
              <a:t>n</a:t>
            </a:r>
            <a:r>
              <a:rPr lang="en-US" sz="1200" b="1" spc="-11" dirty="0" smtClean="0">
                <a:cs typeface="Arial"/>
              </a:rPr>
              <a:t>c</a:t>
            </a:r>
            <a:r>
              <a:rPr lang="en-US" sz="1200" b="1" spc="4" dirty="0" smtClean="0">
                <a:cs typeface="Arial"/>
              </a:rPr>
              <a:t>i</a:t>
            </a:r>
            <a:r>
              <a:rPr lang="en-US" sz="1200" b="1" spc="-8" dirty="0" smtClean="0">
                <a:cs typeface="Arial"/>
              </a:rPr>
              <a:t>p</a:t>
            </a:r>
            <a:r>
              <a:rPr lang="en-US" sz="1200" b="1" spc="4" dirty="0" smtClean="0">
                <a:cs typeface="Arial"/>
              </a:rPr>
              <a:t>l</a:t>
            </a:r>
            <a:r>
              <a:rPr lang="en-US" sz="1200" b="1" spc="-4" dirty="0" smtClean="0">
                <a:cs typeface="Arial"/>
              </a:rPr>
              <a:t>e</a:t>
            </a:r>
            <a:r>
              <a:rPr lang="en-US" sz="1200" b="1" dirty="0" smtClean="0">
                <a:cs typeface="Arial"/>
              </a:rPr>
              <a:t>s</a:t>
            </a:r>
            <a:endParaRPr lang="en-US" sz="1200" dirty="0" smtClean="0">
              <a:cs typeface="Arial"/>
            </a:endParaRPr>
          </a:p>
          <a:p>
            <a:pPr marL="523875" marR="127635" lvl="1" indent="-171926">
              <a:lnSpc>
                <a:spcPct val="119800"/>
              </a:lnSpc>
              <a:spcBef>
                <a:spcPts val="75"/>
              </a:spcBef>
              <a:buFont typeface="Arial"/>
              <a:buChar char="•"/>
              <a:tabLst>
                <a:tab pos="523875" algn="l"/>
              </a:tabLst>
            </a:pPr>
            <a:r>
              <a:rPr lang="en-US" sz="1200" spc="-4" dirty="0" smtClean="0">
                <a:cs typeface="Arial"/>
              </a:rPr>
              <a:t>Ag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4" dirty="0" smtClean="0">
                <a:cs typeface="Arial"/>
              </a:rPr>
              <a:t>ee</a:t>
            </a:r>
            <a:r>
              <a:rPr lang="en-US" sz="1200" dirty="0" smtClean="0">
                <a:cs typeface="Arial"/>
              </a:rPr>
              <a:t>d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spc="-11" dirty="0" smtClean="0">
                <a:cs typeface="Arial"/>
              </a:rPr>
              <a:t>u</a:t>
            </a:r>
            <a:r>
              <a:rPr lang="en-US" sz="1200" spc="-4" dirty="0" smtClean="0">
                <a:cs typeface="Arial"/>
              </a:rPr>
              <a:t>po</a:t>
            </a:r>
            <a:r>
              <a:rPr lang="en-US" sz="1200" dirty="0" smtClean="0">
                <a:cs typeface="Arial"/>
              </a:rPr>
              <a:t>n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spc="-15" dirty="0" smtClean="0">
                <a:cs typeface="Arial"/>
              </a:rPr>
              <a:t>v</a:t>
            </a:r>
            <a:r>
              <a:rPr lang="en-US" sz="1200" spc="-4" dirty="0" smtClean="0">
                <a:cs typeface="Arial"/>
              </a:rPr>
              <a:t>a</a:t>
            </a:r>
            <a:r>
              <a:rPr lang="en-US" sz="1200" dirty="0" smtClean="0">
                <a:cs typeface="Arial"/>
              </a:rPr>
              <a:t>l</a:t>
            </a:r>
            <a:r>
              <a:rPr lang="en-US" sz="1200" spc="-4" dirty="0" smtClean="0">
                <a:cs typeface="Arial"/>
              </a:rPr>
              <a:t>ue</a:t>
            </a:r>
            <a:r>
              <a:rPr lang="en-US" sz="1200" dirty="0" smtClean="0">
                <a:cs typeface="Arial"/>
              </a:rPr>
              <a:t>s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</a:t>
            </a:r>
            <a:r>
              <a:rPr lang="en-US" sz="1200" spc="-11" dirty="0" smtClean="0">
                <a:cs typeface="Arial"/>
              </a:rPr>
              <a:t>a</a:t>
            </a:r>
            <a:r>
              <a:rPr lang="en-US" sz="1200" dirty="0" smtClean="0">
                <a:cs typeface="Arial"/>
              </a:rPr>
              <a:t>t</a:t>
            </a:r>
            <a:r>
              <a:rPr lang="en-US" sz="1200" spc="8" dirty="0" smtClean="0">
                <a:cs typeface="Arial"/>
              </a:rPr>
              <a:t> </a:t>
            </a:r>
            <a:r>
              <a:rPr lang="en-US" sz="1200" spc="-4" dirty="0" smtClean="0">
                <a:cs typeface="Arial"/>
              </a:rPr>
              <a:t>g</a:t>
            </a:r>
            <a:r>
              <a:rPr lang="en-US" sz="1200" spc="-11" dirty="0" smtClean="0">
                <a:cs typeface="Arial"/>
              </a:rPr>
              <a:t>u</a:t>
            </a:r>
            <a:r>
              <a:rPr lang="en-US" sz="1200" dirty="0" smtClean="0">
                <a:cs typeface="Arial"/>
              </a:rPr>
              <a:t>i</a:t>
            </a:r>
            <a:r>
              <a:rPr lang="en-US" sz="1200" spc="-4" dirty="0" smtClean="0">
                <a:cs typeface="Arial"/>
              </a:rPr>
              <a:t>d</a:t>
            </a:r>
            <a:r>
              <a:rPr lang="en-US" sz="1200" dirty="0" smtClean="0">
                <a:cs typeface="Arial"/>
              </a:rPr>
              <a:t>e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</a:t>
            </a:r>
            <a:r>
              <a:rPr lang="en-US" sz="1200" dirty="0" smtClean="0">
                <a:cs typeface="Arial"/>
              </a:rPr>
              <a:t>e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spc="-4" dirty="0" smtClean="0">
                <a:cs typeface="Arial"/>
              </a:rPr>
              <a:t>g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11" dirty="0" smtClean="0">
                <a:cs typeface="Arial"/>
              </a:rPr>
              <a:t>o</a:t>
            </a:r>
            <a:r>
              <a:rPr lang="en-US" sz="1200" spc="-4" dirty="0" smtClean="0">
                <a:cs typeface="Arial"/>
              </a:rPr>
              <a:t>u</a:t>
            </a:r>
            <a:r>
              <a:rPr lang="en-US" sz="1200" dirty="0" smtClean="0">
                <a:cs typeface="Arial"/>
              </a:rPr>
              <a:t>p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in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l</a:t>
            </a:r>
            <a:r>
              <a:rPr lang="en-US" sz="1200" spc="-4" dirty="0" smtClean="0">
                <a:cs typeface="Arial"/>
              </a:rPr>
              <a:t>a</a:t>
            </a:r>
            <a:r>
              <a:rPr lang="en-US" sz="1200" spc="-15" dirty="0" smtClean="0">
                <a:cs typeface="Arial"/>
              </a:rPr>
              <a:t>y</a:t>
            </a:r>
            <a:r>
              <a:rPr lang="en-US" sz="1200" dirty="0" smtClean="0">
                <a:cs typeface="Arial"/>
              </a:rPr>
              <a:t>i</a:t>
            </a:r>
            <a:r>
              <a:rPr lang="en-US" sz="1200" spc="-4" dirty="0" smtClean="0">
                <a:cs typeface="Arial"/>
              </a:rPr>
              <a:t>ng ou</a:t>
            </a:r>
            <a:r>
              <a:rPr lang="en-US" sz="1200" dirty="0" smtClean="0">
                <a:cs typeface="Arial"/>
              </a:rPr>
              <a:t>t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</a:t>
            </a:r>
            <a:r>
              <a:rPr lang="en-US" sz="1200" dirty="0" smtClean="0">
                <a:cs typeface="Arial"/>
              </a:rPr>
              <a:t>e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11" dirty="0" smtClean="0">
                <a:cs typeface="Arial"/>
              </a:rPr>
              <a:t>e</a:t>
            </a:r>
            <a:r>
              <a:rPr lang="en-US" sz="1200" spc="4" dirty="0" smtClean="0">
                <a:cs typeface="Arial"/>
              </a:rPr>
              <a:t>s</a:t>
            </a:r>
            <a:r>
              <a:rPr lang="en-US" sz="1200" dirty="0" smtClean="0">
                <a:cs typeface="Arial"/>
              </a:rPr>
              <a:t>t </a:t>
            </a:r>
            <a:r>
              <a:rPr lang="en-US" sz="1200" spc="-11" dirty="0" smtClean="0">
                <a:cs typeface="Arial"/>
              </a:rPr>
              <a:t>o</a:t>
            </a:r>
            <a:r>
              <a:rPr lang="en-US" sz="1200" dirty="0" smtClean="0">
                <a:cs typeface="Arial"/>
              </a:rPr>
              <a:t>f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</a:t>
            </a:r>
            <a:r>
              <a:rPr lang="en-US" sz="1200" dirty="0" smtClean="0">
                <a:cs typeface="Arial"/>
              </a:rPr>
              <a:t>e</a:t>
            </a:r>
            <a:r>
              <a:rPr lang="en-US" sz="1200" spc="-4" dirty="0" smtClean="0">
                <a:cs typeface="Arial"/>
              </a:rPr>
              <a:t> </a:t>
            </a:r>
            <a:r>
              <a:rPr lang="en-US" sz="1200" spc="-8" dirty="0" smtClean="0">
                <a:cs typeface="Arial"/>
              </a:rPr>
              <a:t>c</a:t>
            </a:r>
            <a:r>
              <a:rPr lang="en-US" sz="1200" spc="-4" dirty="0" smtClean="0">
                <a:cs typeface="Arial"/>
              </a:rPr>
              <a:t>o</a:t>
            </a:r>
            <a:r>
              <a:rPr lang="en-US" sz="1200" spc="-8" dirty="0" smtClean="0">
                <a:cs typeface="Arial"/>
              </a:rPr>
              <a:t>mm</a:t>
            </a:r>
            <a:r>
              <a:rPr lang="en-US" sz="1200" spc="-4" dirty="0" smtClean="0">
                <a:cs typeface="Arial"/>
              </a:rPr>
              <a:t>o</a:t>
            </a:r>
            <a:r>
              <a:rPr lang="en-US" sz="1200" dirty="0" smtClean="0">
                <a:cs typeface="Arial"/>
              </a:rPr>
              <a:t>n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spc="-4" dirty="0" smtClean="0">
                <a:cs typeface="Arial"/>
              </a:rPr>
              <a:t>agend</a:t>
            </a:r>
            <a:r>
              <a:rPr lang="en-US" sz="1200" spc="-11" dirty="0" smtClean="0">
                <a:cs typeface="Arial"/>
              </a:rPr>
              <a:t>a</a:t>
            </a:r>
            <a:r>
              <a:rPr lang="en-US" sz="1200" dirty="0" smtClean="0">
                <a:cs typeface="Arial"/>
              </a:rPr>
              <a:t>,</a:t>
            </a:r>
            <a:r>
              <a:rPr lang="en-US" sz="1200" spc="8" dirty="0" smtClean="0">
                <a:cs typeface="Arial"/>
              </a:rPr>
              <a:t> </a:t>
            </a:r>
            <a:r>
              <a:rPr lang="en-US" sz="1200" spc="-15" dirty="0" smtClean="0">
                <a:cs typeface="Arial"/>
              </a:rPr>
              <a:t>m</a:t>
            </a:r>
            <a:r>
              <a:rPr lang="en-US" sz="1200" spc="-4" dirty="0" smtClean="0">
                <a:cs typeface="Arial"/>
              </a:rPr>
              <a:t>a</a:t>
            </a:r>
            <a:r>
              <a:rPr lang="en-US" sz="1200" spc="4" dirty="0" smtClean="0">
                <a:cs typeface="Arial"/>
              </a:rPr>
              <a:t>k</a:t>
            </a:r>
            <a:r>
              <a:rPr lang="en-US" sz="1200" dirty="0" smtClean="0">
                <a:cs typeface="Arial"/>
              </a:rPr>
              <a:t>i</a:t>
            </a:r>
            <a:r>
              <a:rPr lang="en-US" sz="1200" spc="-4" dirty="0" smtClean="0">
                <a:cs typeface="Arial"/>
              </a:rPr>
              <a:t>n</a:t>
            </a:r>
            <a:r>
              <a:rPr lang="en-US" sz="1200" dirty="0" smtClean="0">
                <a:cs typeface="Arial"/>
              </a:rPr>
              <a:t>g </a:t>
            </a:r>
            <a:r>
              <a:rPr lang="en-US" sz="1200" spc="-4" dirty="0" smtClean="0">
                <a:cs typeface="Arial"/>
              </a:rPr>
              <a:t>de</a:t>
            </a:r>
            <a:r>
              <a:rPr lang="en-US" sz="1200" spc="4" dirty="0" smtClean="0">
                <a:cs typeface="Arial"/>
              </a:rPr>
              <a:t>c</a:t>
            </a:r>
            <a:r>
              <a:rPr lang="en-US" sz="1200" spc="-11" dirty="0" smtClean="0">
                <a:cs typeface="Arial"/>
              </a:rPr>
              <a:t>i</a:t>
            </a:r>
            <a:r>
              <a:rPr lang="en-US" sz="1200" spc="4" dirty="0" smtClean="0">
                <a:cs typeface="Arial"/>
              </a:rPr>
              <a:t>s</a:t>
            </a:r>
            <a:r>
              <a:rPr lang="en-US" sz="1200" dirty="0" smtClean="0">
                <a:cs typeface="Arial"/>
              </a:rPr>
              <a:t>i</a:t>
            </a:r>
            <a:r>
              <a:rPr lang="en-US" sz="1200" spc="-4" dirty="0" smtClean="0">
                <a:cs typeface="Arial"/>
              </a:rPr>
              <a:t>o</a:t>
            </a:r>
            <a:r>
              <a:rPr lang="en-US" sz="1200" spc="-11" dirty="0" smtClean="0">
                <a:cs typeface="Arial"/>
              </a:rPr>
              <a:t>n</a:t>
            </a:r>
            <a:r>
              <a:rPr lang="en-US" sz="1200" spc="4" dirty="0" smtClean="0">
                <a:cs typeface="Arial"/>
              </a:rPr>
              <a:t>s</a:t>
            </a:r>
            <a:r>
              <a:rPr lang="en-US" sz="1200" dirty="0" smtClean="0">
                <a:cs typeface="Arial"/>
              </a:rPr>
              <a:t>, </a:t>
            </a:r>
            <a:r>
              <a:rPr lang="en-US" sz="1200" spc="-4" dirty="0" smtClean="0">
                <a:cs typeface="Arial"/>
              </a:rPr>
              <a:t>an</a:t>
            </a:r>
            <a:r>
              <a:rPr lang="en-US" sz="1200" dirty="0" smtClean="0">
                <a:cs typeface="Arial"/>
              </a:rPr>
              <a:t>d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spc="-4" dirty="0" smtClean="0">
                <a:cs typeface="Arial"/>
              </a:rPr>
              <a:t>ho</a:t>
            </a:r>
            <a:r>
              <a:rPr lang="en-US" sz="1200" dirty="0" smtClean="0">
                <a:cs typeface="Arial"/>
              </a:rPr>
              <a:t>w</a:t>
            </a:r>
            <a:r>
              <a:rPr lang="en-US" sz="1200" spc="-11" dirty="0" smtClean="0">
                <a:cs typeface="Arial"/>
              </a:rPr>
              <a:t>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</a:t>
            </a:r>
            <a:r>
              <a:rPr lang="en-US" sz="1200" dirty="0" smtClean="0">
                <a:cs typeface="Arial"/>
              </a:rPr>
              <a:t>e</a:t>
            </a:r>
            <a:r>
              <a:rPr lang="en-US" sz="1200" spc="-8" dirty="0" smtClean="0">
                <a:cs typeface="Arial"/>
              </a:rPr>
              <a:t> </a:t>
            </a:r>
            <a:r>
              <a:rPr lang="en-US" sz="1200" spc="-4" dirty="0" smtClean="0">
                <a:cs typeface="Arial"/>
              </a:rPr>
              <a:t>g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4" dirty="0" smtClean="0">
                <a:cs typeface="Arial"/>
              </a:rPr>
              <a:t>o</a:t>
            </a:r>
            <a:r>
              <a:rPr lang="en-US" sz="1200" spc="-11" dirty="0" smtClean="0">
                <a:cs typeface="Arial"/>
              </a:rPr>
              <a:t>u</a:t>
            </a:r>
            <a:r>
              <a:rPr lang="en-US" sz="1200" dirty="0" smtClean="0">
                <a:cs typeface="Arial"/>
              </a:rPr>
              <a:t>p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spc="-11" dirty="0" smtClean="0">
                <a:cs typeface="Arial"/>
              </a:rPr>
              <a:t>i</a:t>
            </a:r>
            <a:r>
              <a:rPr lang="en-US" sz="1200" dirty="0" smtClean="0">
                <a:cs typeface="Arial"/>
              </a:rPr>
              <a:t>s </a:t>
            </a:r>
            <a:r>
              <a:rPr lang="en-US" sz="1200" spc="-4" dirty="0" smtClean="0">
                <a:cs typeface="Arial"/>
              </a:rPr>
              <a:t>go</a:t>
            </a:r>
            <a:r>
              <a:rPr lang="en-US" sz="1200" dirty="0" smtClean="0">
                <a:cs typeface="Arial"/>
              </a:rPr>
              <a:t>i</a:t>
            </a:r>
            <a:r>
              <a:rPr lang="en-US" sz="1200" spc="-4" dirty="0" smtClean="0">
                <a:cs typeface="Arial"/>
              </a:rPr>
              <a:t>n</a:t>
            </a:r>
            <a:r>
              <a:rPr lang="en-US" sz="1200" dirty="0" smtClean="0">
                <a:cs typeface="Arial"/>
              </a:rPr>
              <a:t>g</a:t>
            </a:r>
            <a:r>
              <a:rPr lang="en-US" sz="1200" spc="-15" dirty="0" smtClean="0">
                <a:cs typeface="Arial"/>
              </a:rPr>
              <a:t>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dirty="0" smtClean="0">
                <a:cs typeface="Arial"/>
              </a:rPr>
              <a:t>o</a:t>
            </a:r>
            <a:r>
              <a:rPr lang="en-US" sz="1200" spc="4" dirty="0" smtClean="0">
                <a:cs typeface="Arial"/>
              </a:rPr>
              <a:t> </a:t>
            </a:r>
            <a:r>
              <a:rPr lang="en-US" sz="1200" spc="-15" dirty="0" smtClean="0">
                <a:cs typeface="Arial"/>
              </a:rPr>
              <a:t>w</a:t>
            </a:r>
            <a:r>
              <a:rPr lang="en-US" sz="1200" spc="-4" dirty="0" smtClean="0">
                <a:cs typeface="Arial"/>
              </a:rPr>
              <a:t>o</a:t>
            </a:r>
            <a:r>
              <a:rPr lang="en-US" sz="1200" dirty="0" smtClean="0">
                <a:cs typeface="Arial"/>
              </a:rPr>
              <a:t>rk </a:t>
            </a:r>
            <a:r>
              <a:rPr lang="en-US" sz="1200" spc="4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oge</a:t>
            </a:r>
            <a:r>
              <a:rPr lang="en-US" sz="1200" spc="-8" dirty="0" smtClean="0">
                <a:cs typeface="Arial"/>
              </a:rPr>
              <a:t>t</a:t>
            </a:r>
            <a:r>
              <a:rPr lang="en-US" sz="1200" spc="-4" dirty="0" smtClean="0">
                <a:cs typeface="Arial"/>
              </a:rPr>
              <a:t>he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4" dirty="0" smtClean="0">
                <a:cs typeface="Arial"/>
              </a:rPr>
              <a:t> o</a:t>
            </a:r>
            <a:r>
              <a:rPr lang="en-US" sz="1200" spc="-15" dirty="0" smtClean="0">
                <a:cs typeface="Arial"/>
              </a:rPr>
              <a:t>v</a:t>
            </a:r>
            <a:r>
              <a:rPr lang="en-US" sz="1200" spc="-4" dirty="0" smtClean="0">
                <a:cs typeface="Arial"/>
              </a:rPr>
              <a:t>e</a:t>
            </a:r>
            <a:r>
              <a:rPr lang="en-US" sz="1200" dirty="0" smtClean="0">
                <a:cs typeface="Arial"/>
              </a:rPr>
              <a:t>r</a:t>
            </a:r>
            <a:r>
              <a:rPr lang="en-US" sz="1200" spc="-4" dirty="0" smtClean="0">
                <a:cs typeface="Arial"/>
              </a:rPr>
              <a:t>a</a:t>
            </a:r>
            <a:r>
              <a:rPr lang="en-US" sz="1200" dirty="0" smtClean="0">
                <a:cs typeface="Arial"/>
              </a:rPr>
              <a:t>ll.</a:t>
            </a:r>
          </a:p>
          <a:p>
            <a:pPr lvl="1">
              <a:lnSpc>
                <a:spcPts val="375"/>
              </a:lnSpc>
              <a:spcBef>
                <a:spcPts val="15"/>
              </a:spcBef>
              <a:buFont typeface="Arial"/>
              <a:buChar char="•"/>
            </a:pPr>
            <a:endParaRPr lang="en-US" sz="120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120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1200" dirty="0" smtClean="0"/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1050" b="1" spc="-8" dirty="0" smtClean="0">
                <a:latin typeface="Arial"/>
                <a:cs typeface="Arial"/>
              </a:rPr>
              <a:t>Co</a:t>
            </a:r>
            <a:r>
              <a:rPr lang="en-US" sz="1050" b="1" spc="-4" dirty="0" smtClean="0">
                <a:latin typeface="Arial"/>
                <a:cs typeface="Arial"/>
              </a:rPr>
              <a:t>mm</a:t>
            </a:r>
            <a:r>
              <a:rPr lang="en-US" sz="1050" b="1" spc="-8" dirty="0" smtClean="0">
                <a:latin typeface="Arial"/>
                <a:cs typeface="Arial"/>
              </a:rPr>
              <a:t>o</a:t>
            </a:r>
            <a:r>
              <a:rPr lang="en-US" sz="1050" b="1" dirty="0" smtClean="0">
                <a:latin typeface="Arial"/>
                <a:cs typeface="Arial"/>
              </a:rPr>
              <a:t>n </a:t>
            </a:r>
            <a:r>
              <a:rPr lang="en-US" sz="1050" b="1" spc="-4" dirty="0" smtClean="0">
                <a:latin typeface="Arial"/>
                <a:cs typeface="Arial"/>
              </a:rPr>
              <a:t>P</a:t>
            </a:r>
            <a:r>
              <a:rPr lang="en-US" sz="1050" b="1" spc="4" dirty="0" smtClean="0">
                <a:latin typeface="Arial"/>
                <a:cs typeface="Arial"/>
              </a:rPr>
              <a:t>r</a:t>
            </a:r>
            <a:r>
              <a:rPr lang="en-US" sz="1050" b="1" spc="-8" dirty="0" smtClean="0">
                <a:latin typeface="Arial"/>
                <a:cs typeface="Arial"/>
              </a:rPr>
              <a:t>ob</a:t>
            </a:r>
            <a:r>
              <a:rPr lang="en-US" sz="1050" b="1" spc="4" dirty="0" smtClean="0">
                <a:latin typeface="Arial"/>
                <a:cs typeface="Arial"/>
              </a:rPr>
              <a:t>l</a:t>
            </a:r>
            <a:r>
              <a:rPr lang="en-US" sz="1050" b="1" spc="-4" dirty="0" smtClean="0">
                <a:latin typeface="Arial"/>
                <a:cs typeface="Arial"/>
              </a:rPr>
              <a:t>e</a:t>
            </a:r>
            <a:r>
              <a:rPr lang="en-US" sz="1050" b="1" dirty="0" smtClean="0">
                <a:latin typeface="Arial"/>
                <a:cs typeface="Arial"/>
              </a:rPr>
              <a:t>m</a:t>
            </a:r>
            <a:r>
              <a:rPr lang="en-US" sz="1050" b="1" spc="-8" dirty="0" smtClean="0">
                <a:latin typeface="Arial"/>
                <a:cs typeface="Arial"/>
              </a:rPr>
              <a:t> D</a:t>
            </a:r>
            <a:r>
              <a:rPr lang="en-US" sz="1050" b="1" spc="-4" dirty="0" smtClean="0">
                <a:latin typeface="Arial"/>
                <a:cs typeface="Arial"/>
              </a:rPr>
              <a:t>e</a:t>
            </a:r>
            <a:r>
              <a:rPr lang="en-US" sz="1050" b="1" dirty="0" smtClean="0">
                <a:latin typeface="Arial"/>
                <a:cs typeface="Arial"/>
              </a:rPr>
              <a:t>f</a:t>
            </a:r>
            <a:r>
              <a:rPr lang="en-US" sz="1050" b="1" spc="4" dirty="0" smtClean="0">
                <a:latin typeface="Arial"/>
                <a:cs typeface="Arial"/>
              </a:rPr>
              <a:t>i</a:t>
            </a:r>
            <a:r>
              <a:rPr lang="en-US" sz="1050" b="1" spc="-8" dirty="0" smtClean="0">
                <a:latin typeface="Arial"/>
                <a:cs typeface="Arial"/>
              </a:rPr>
              <a:t>ni</a:t>
            </a:r>
            <a:r>
              <a:rPr lang="en-US" sz="1050" b="1" dirty="0" smtClean="0">
                <a:latin typeface="Arial"/>
                <a:cs typeface="Arial"/>
              </a:rPr>
              <a:t>t</a:t>
            </a:r>
            <a:r>
              <a:rPr lang="en-US" sz="1050" b="1" spc="4" dirty="0" smtClean="0">
                <a:latin typeface="Arial"/>
                <a:cs typeface="Arial"/>
              </a:rPr>
              <a:t>i</a:t>
            </a:r>
            <a:r>
              <a:rPr lang="en-US" sz="1050" b="1" spc="-8" dirty="0" smtClean="0">
                <a:latin typeface="Arial"/>
                <a:cs typeface="Arial"/>
              </a:rPr>
              <a:t>on</a:t>
            </a:r>
            <a:endParaRPr lang="en-US" sz="1050" dirty="0" smtClean="0">
              <a:latin typeface="Arial"/>
              <a:cs typeface="Arial"/>
            </a:endParaRPr>
          </a:p>
          <a:p>
            <a:pPr marL="523875" marR="9525" lvl="1" indent="-171450">
              <a:lnSpc>
                <a:spcPct val="119800"/>
              </a:lnSpc>
              <a:spcBef>
                <a:spcPts val="64"/>
              </a:spcBef>
              <a:buFont typeface="Arial"/>
              <a:buChar char="•"/>
              <a:tabLst>
                <a:tab pos="523875" algn="l"/>
              </a:tabLst>
            </a:pPr>
            <a:r>
              <a:rPr lang="en-US" sz="1050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8" dirty="0" smtClean="0">
                <a:latin typeface="Arial"/>
                <a:cs typeface="Arial"/>
              </a:rPr>
              <a:t>c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spc="-8" dirty="0" smtClean="0">
                <a:latin typeface="Arial"/>
                <a:cs typeface="Arial"/>
              </a:rPr>
              <a:t>mm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und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8" dirty="0" smtClean="0">
                <a:latin typeface="Arial"/>
                <a:cs typeface="Arial"/>
              </a:rPr>
              <a:t>st</a:t>
            </a:r>
            <a:r>
              <a:rPr lang="en-US" sz="1050" spc="-4" dirty="0" smtClean="0">
                <a:latin typeface="Arial"/>
                <a:cs typeface="Arial"/>
              </a:rPr>
              <a:t>and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g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f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ob</a:t>
            </a:r>
            <a:r>
              <a:rPr lang="en-US" sz="1050" spc="-11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m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g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ou</a:t>
            </a:r>
            <a:r>
              <a:rPr lang="en-US" sz="1050" dirty="0" smtClean="0">
                <a:latin typeface="Arial"/>
                <a:cs typeface="Arial"/>
              </a:rPr>
              <a:t>p is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g</a:t>
            </a:r>
            <a:r>
              <a:rPr lang="en-US" sz="1050" spc="4" dirty="0" smtClean="0">
                <a:latin typeface="Arial"/>
                <a:cs typeface="Arial"/>
              </a:rPr>
              <a:t> t</a:t>
            </a:r>
            <a:r>
              <a:rPr lang="en-US" sz="1050" dirty="0" smtClean="0">
                <a:latin typeface="Arial"/>
                <a:cs typeface="Arial"/>
              </a:rPr>
              <a:t>o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15" dirty="0" smtClean="0">
                <a:latin typeface="Arial"/>
                <a:cs typeface="Arial"/>
              </a:rPr>
              <a:t>v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.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spc="4" dirty="0" smtClean="0">
                <a:latin typeface="Arial"/>
                <a:cs typeface="Arial"/>
              </a:rPr>
              <a:t>ft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is 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spc="-15" dirty="0" smtClean="0">
                <a:latin typeface="Arial"/>
                <a:cs typeface="Arial"/>
              </a:rPr>
              <a:t>v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15" dirty="0" smtClean="0">
                <a:latin typeface="Arial"/>
                <a:cs typeface="Arial"/>
              </a:rPr>
              <a:t>v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s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ab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g </a:t>
            </a:r>
            <a:r>
              <a:rPr lang="en-US" sz="1050" spc="-4" dirty="0" smtClean="0">
                <a:latin typeface="Arial"/>
                <a:cs typeface="Arial"/>
              </a:rPr>
              <a:t>bounda</a:t>
            </a:r>
            <a:r>
              <a:rPr lang="en-US" sz="1050" dirty="0" smtClean="0">
                <a:latin typeface="Arial"/>
                <a:cs typeface="Arial"/>
              </a:rPr>
              <a:t>ri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s 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spc="-4" dirty="0" smtClean="0">
                <a:latin typeface="Arial"/>
                <a:cs typeface="Arial"/>
              </a:rPr>
              <a:t>ha</a:t>
            </a:r>
            <a:r>
              <a:rPr lang="en-US" sz="1050" dirty="0" smtClean="0">
                <a:latin typeface="Arial"/>
                <a:cs typeface="Arial"/>
              </a:rPr>
              <a:t>t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ue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4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4" dirty="0" smtClean="0">
                <a:latin typeface="Arial"/>
                <a:cs typeface="Arial"/>
              </a:rPr>
              <a:t> s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4" dirty="0" smtClean="0">
                <a:latin typeface="Arial"/>
                <a:cs typeface="Arial"/>
              </a:rPr>
              <a:t>st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15" dirty="0" smtClean="0">
                <a:latin typeface="Arial"/>
                <a:cs typeface="Arial"/>
              </a:rPr>
              <a:t>m</a:t>
            </a:r>
            <a:r>
              <a:rPr lang="en-US" sz="1050" dirty="0" smtClean="0">
                <a:latin typeface="Arial"/>
                <a:cs typeface="Arial"/>
              </a:rPr>
              <a:t>s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g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ou</a:t>
            </a:r>
            <a:r>
              <a:rPr lang="en-US" sz="1050" dirty="0" smtClean="0">
                <a:latin typeface="Arial"/>
                <a:cs typeface="Arial"/>
              </a:rPr>
              <a:t>p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dirty="0" smtClean="0">
                <a:latin typeface="Arial"/>
                <a:cs typeface="Arial"/>
              </a:rPr>
              <a:t>ill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in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11" dirty="0" smtClean="0">
                <a:latin typeface="Arial"/>
                <a:cs typeface="Arial"/>
              </a:rPr>
              <a:t>n</a:t>
            </a:r>
            <a:r>
              <a:rPr lang="en-US" sz="1050" spc="-4" dirty="0" smtClean="0">
                <a:latin typeface="Arial"/>
                <a:cs typeface="Arial"/>
              </a:rPr>
              <a:t>gag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4" dirty="0" smtClean="0">
                <a:latin typeface="Arial"/>
                <a:cs typeface="Arial"/>
              </a:rPr>
              <a:t>an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c</a:t>
            </a:r>
            <a:r>
              <a:rPr lang="en-US" sz="1050" dirty="0" smtClean="0">
                <a:latin typeface="Arial"/>
                <a:cs typeface="Arial"/>
              </a:rPr>
              <a:t>h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re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spc="-8" dirty="0" smtClean="0">
                <a:latin typeface="Arial"/>
                <a:cs typeface="Arial"/>
              </a:rPr>
              <a:t>t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de 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s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sc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spc="-11" dirty="0" smtClean="0">
                <a:latin typeface="Arial"/>
                <a:cs typeface="Arial"/>
              </a:rPr>
              <a:t>p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. </a:t>
            </a:r>
            <a:r>
              <a:rPr lang="en-US" sz="1050" spc="-8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ob</a:t>
            </a:r>
            <a:r>
              <a:rPr lang="en-US" sz="1050" spc="-11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m </a:t>
            </a:r>
            <a:r>
              <a:rPr lang="en-US" sz="1050" spc="-4" dirty="0" smtClean="0">
                <a:latin typeface="Arial"/>
                <a:cs typeface="Arial"/>
              </a:rPr>
              <a:t>de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11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dirty="0" smtClean="0">
                <a:latin typeface="Arial"/>
                <a:cs typeface="Arial"/>
              </a:rPr>
              <a:t>s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b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11" dirty="0" smtClean="0">
                <a:latin typeface="Arial"/>
                <a:cs typeface="Arial"/>
              </a:rPr>
              <a:t>l</a:t>
            </a:r>
            <a:r>
              <a:rPr lang="en-US" sz="1050" dirty="0" smtClean="0">
                <a:latin typeface="Arial"/>
                <a:cs typeface="Arial"/>
              </a:rPr>
              <a:t>t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a 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ha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unde</a:t>
            </a:r>
            <a:r>
              <a:rPr lang="en-US" sz="1050" spc="-11" dirty="0" smtClean="0">
                <a:latin typeface="Arial"/>
                <a:cs typeface="Arial"/>
              </a:rPr>
              <a:t>r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and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g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f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oo</a:t>
            </a:r>
            <a:r>
              <a:rPr lang="en-US" sz="1050" dirty="0" smtClean="0">
                <a:latin typeface="Arial"/>
                <a:cs typeface="Arial"/>
              </a:rPr>
              <a:t>t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c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spc="-11" dirty="0" smtClean="0">
                <a:latin typeface="Arial"/>
                <a:cs typeface="Arial"/>
              </a:rPr>
              <a:t>u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s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f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he 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t </a:t>
            </a:r>
            <a:r>
              <a:rPr lang="en-US" sz="1050" spc="-4" dirty="0" smtClean="0">
                <a:latin typeface="Arial"/>
                <a:cs typeface="Arial"/>
              </a:rPr>
              <a:t>han</a:t>
            </a:r>
            <a:r>
              <a:rPr lang="en-US" sz="1050" spc="-11" dirty="0" smtClean="0">
                <a:latin typeface="Arial"/>
                <a:cs typeface="Arial"/>
              </a:rPr>
              <a:t>d</a:t>
            </a:r>
            <a:r>
              <a:rPr lang="en-US" sz="1050" dirty="0" smtClean="0">
                <a:latin typeface="Arial"/>
                <a:cs typeface="Arial"/>
              </a:rPr>
              <a:t>.</a:t>
            </a:r>
          </a:p>
          <a:p>
            <a:pPr lvl="1">
              <a:lnSpc>
                <a:spcPts val="375"/>
              </a:lnSpc>
              <a:spcBef>
                <a:spcPts val="15"/>
              </a:spcBef>
              <a:buFont typeface="Arial"/>
              <a:buChar char="•"/>
            </a:pPr>
            <a:endParaRPr lang="en-US" sz="375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1050" b="1" spc="-4" dirty="0" smtClean="0">
                <a:latin typeface="Arial"/>
                <a:cs typeface="Arial"/>
              </a:rPr>
              <a:t>G</a:t>
            </a:r>
            <a:r>
              <a:rPr lang="en-US" sz="1050" b="1" spc="-8" dirty="0" smtClean="0">
                <a:latin typeface="Arial"/>
                <a:cs typeface="Arial"/>
              </a:rPr>
              <a:t>o</a:t>
            </a:r>
            <a:r>
              <a:rPr lang="en-US" sz="1050" b="1" spc="-4" dirty="0" smtClean="0">
                <a:latin typeface="Arial"/>
                <a:cs typeface="Arial"/>
              </a:rPr>
              <a:t>a</a:t>
            </a:r>
            <a:r>
              <a:rPr lang="en-US" sz="1050" b="1" dirty="0" smtClean="0">
                <a:latin typeface="Arial"/>
                <a:cs typeface="Arial"/>
              </a:rPr>
              <a:t>l</a:t>
            </a:r>
            <a:endParaRPr lang="en-US" sz="1050" dirty="0" smtClean="0">
              <a:latin typeface="Arial"/>
              <a:cs typeface="Arial"/>
            </a:endParaRPr>
          </a:p>
          <a:p>
            <a:pPr marL="523875" marR="542925" lvl="1" indent="-171926">
              <a:lnSpc>
                <a:spcPct val="119300"/>
              </a:lnSpc>
              <a:spcBef>
                <a:spcPts val="79"/>
              </a:spcBef>
              <a:buFont typeface="Arial"/>
              <a:buChar char="•"/>
              <a:tabLst>
                <a:tab pos="561499" algn="l"/>
              </a:tabLst>
            </a:pPr>
            <a:r>
              <a:rPr lang="en-US" sz="1050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8" dirty="0" smtClean="0">
                <a:latin typeface="Arial"/>
                <a:cs typeface="Arial"/>
              </a:rPr>
              <a:t>m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spc="-4" dirty="0" smtClean="0">
                <a:latin typeface="Arial"/>
                <a:cs typeface="Arial"/>
              </a:rPr>
              <a:t>b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4" dirty="0" smtClean="0">
                <a:latin typeface="Arial"/>
                <a:cs typeface="Arial"/>
              </a:rPr>
              <a:t>po</a:t>
            </a:r>
            <a:r>
              <a:rPr lang="en-US" sz="1050" spc="-11" dirty="0" smtClean="0">
                <a:latin typeface="Arial"/>
                <a:cs typeface="Arial"/>
              </a:rPr>
              <a:t>p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15" dirty="0" smtClean="0">
                <a:latin typeface="Arial"/>
                <a:cs typeface="Arial"/>
              </a:rPr>
              <a:t>v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goa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11" dirty="0" smtClean="0">
                <a:latin typeface="Arial"/>
                <a:cs typeface="Arial"/>
              </a:rPr>
              <a:t>h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t </a:t>
            </a:r>
            <a:r>
              <a:rPr lang="en-US" sz="1050" spc="-4" dirty="0" smtClean="0">
                <a:latin typeface="Arial"/>
                <a:cs typeface="Arial"/>
              </a:rPr>
              <a:t>de</a:t>
            </a:r>
            <a:r>
              <a:rPr lang="en-US" sz="1050" spc="-8" dirty="0" smtClean="0">
                <a:latin typeface="Arial"/>
                <a:cs typeface="Arial"/>
              </a:rPr>
              <a:t>m</a:t>
            </a:r>
            <a:r>
              <a:rPr lang="en-US" sz="1050" spc="-4" dirty="0" smtClean="0">
                <a:latin typeface="Arial"/>
                <a:cs typeface="Arial"/>
              </a:rPr>
              <a:t>on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8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s </a:t>
            </a:r>
            <a:r>
              <a:rPr lang="en-US" sz="1050" spc="-4" dirty="0" smtClean="0">
                <a:latin typeface="Arial"/>
                <a:cs typeface="Arial"/>
              </a:rPr>
              <a:t>ho</a:t>
            </a:r>
            <a:r>
              <a:rPr lang="en-US" sz="1050" dirty="0" smtClean="0">
                <a:latin typeface="Arial"/>
                <a:cs typeface="Arial"/>
              </a:rPr>
              <a:t>w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u</a:t>
            </a:r>
            <a:r>
              <a:rPr lang="en-US" sz="1050" spc="11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dirty="0" smtClean="0">
                <a:latin typeface="Arial"/>
                <a:cs typeface="Arial"/>
              </a:rPr>
              <a:t>ill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de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11" dirty="0" smtClean="0">
                <a:latin typeface="Arial"/>
                <a:cs typeface="Arial"/>
              </a:rPr>
              <a:t>u</a:t>
            </a:r>
            <a:r>
              <a:rPr lang="en-US" sz="1050" spc="-8" dirty="0" smtClean="0">
                <a:latin typeface="Arial"/>
                <a:cs typeface="Arial"/>
              </a:rPr>
              <a:t>cc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8" dirty="0" smtClean="0">
                <a:latin typeface="Arial"/>
                <a:cs typeface="Arial"/>
              </a:rPr>
              <a:t>s.</a:t>
            </a:r>
            <a:endParaRPr lang="en-US" sz="1050" dirty="0" smtClean="0">
              <a:latin typeface="Arial"/>
              <a:cs typeface="Arial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lvl="1">
              <a:lnSpc>
                <a:spcPts val="750"/>
              </a:lnSpc>
              <a:spcBef>
                <a:spcPts val="42"/>
              </a:spcBef>
              <a:buFont typeface="Arial"/>
              <a:buChar char="•"/>
            </a:pPr>
            <a:endParaRPr lang="en-US" sz="750" dirty="0" smtClean="0"/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1050" b="1" spc="-8" dirty="0" smtClean="0">
                <a:latin typeface="Arial"/>
                <a:cs typeface="Arial"/>
              </a:rPr>
              <a:t>F</a:t>
            </a:r>
            <a:r>
              <a:rPr lang="en-US" sz="1050" b="1" spc="4" dirty="0" smtClean="0">
                <a:latin typeface="Arial"/>
                <a:cs typeface="Arial"/>
              </a:rPr>
              <a:t>r</a:t>
            </a:r>
            <a:r>
              <a:rPr lang="en-US" sz="1050" b="1" spc="-4" dirty="0" smtClean="0">
                <a:latin typeface="Arial"/>
                <a:cs typeface="Arial"/>
              </a:rPr>
              <a:t>am</a:t>
            </a:r>
            <a:r>
              <a:rPr lang="en-US" sz="1050" b="1" spc="-19" dirty="0" smtClean="0">
                <a:latin typeface="Arial"/>
                <a:cs typeface="Arial"/>
              </a:rPr>
              <a:t>e</a:t>
            </a:r>
            <a:r>
              <a:rPr lang="en-US" sz="1050" b="1" spc="15" dirty="0" smtClean="0">
                <a:latin typeface="Arial"/>
                <a:cs typeface="Arial"/>
              </a:rPr>
              <a:t>w</a:t>
            </a:r>
            <a:r>
              <a:rPr lang="en-US" sz="1050" b="1" spc="-8" dirty="0" smtClean="0">
                <a:latin typeface="Arial"/>
                <a:cs typeface="Arial"/>
              </a:rPr>
              <a:t>o</a:t>
            </a:r>
            <a:r>
              <a:rPr lang="en-US" sz="1050" b="1" spc="4" dirty="0" smtClean="0">
                <a:latin typeface="Arial"/>
                <a:cs typeface="Arial"/>
              </a:rPr>
              <a:t>r</a:t>
            </a:r>
            <a:r>
              <a:rPr lang="en-US" sz="1050" b="1" dirty="0" smtClean="0">
                <a:latin typeface="Arial"/>
                <a:cs typeface="Arial"/>
              </a:rPr>
              <a:t>k</a:t>
            </a:r>
            <a:r>
              <a:rPr lang="en-US" sz="1050" b="1" spc="-8" dirty="0" smtClean="0">
                <a:latin typeface="Arial"/>
                <a:cs typeface="Arial"/>
              </a:rPr>
              <a:t> </a:t>
            </a:r>
            <a:r>
              <a:rPr lang="en-US" sz="1050" b="1" dirty="0" smtClean="0">
                <a:latin typeface="Arial"/>
                <a:cs typeface="Arial"/>
              </a:rPr>
              <a:t>f</a:t>
            </a:r>
            <a:r>
              <a:rPr lang="en-US" sz="1050" b="1" spc="-15" dirty="0" smtClean="0">
                <a:latin typeface="Arial"/>
                <a:cs typeface="Arial"/>
              </a:rPr>
              <a:t>o</a:t>
            </a:r>
            <a:r>
              <a:rPr lang="en-US" sz="1050" b="1" dirty="0" smtClean="0">
                <a:latin typeface="Arial"/>
                <a:cs typeface="Arial"/>
              </a:rPr>
              <a:t>r</a:t>
            </a:r>
            <a:r>
              <a:rPr lang="en-US" sz="1050" b="1" spc="8" dirty="0" smtClean="0">
                <a:latin typeface="Arial"/>
                <a:cs typeface="Arial"/>
              </a:rPr>
              <a:t> </a:t>
            </a:r>
            <a:r>
              <a:rPr lang="en-US" sz="1050" b="1" spc="-8" dirty="0" smtClean="0">
                <a:latin typeface="Arial"/>
                <a:cs typeface="Arial"/>
              </a:rPr>
              <a:t>C</a:t>
            </a:r>
            <a:r>
              <a:rPr lang="en-US" sz="1050" b="1" spc="-15" dirty="0" smtClean="0">
                <a:latin typeface="Arial"/>
                <a:cs typeface="Arial"/>
              </a:rPr>
              <a:t>h</a:t>
            </a:r>
            <a:r>
              <a:rPr lang="en-US" sz="1050" b="1" spc="-4" dirty="0" smtClean="0">
                <a:latin typeface="Arial"/>
                <a:cs typeface="Arial"/>
              </a:rPr>
              <a:t>a</a:t>
            </a:r>
            <a:r>
              <a:rPr lang="en-US" sz="1050" b="1" spc="-8" dirty="0" smtClean="0">
                <a:latin typeface="Arial"/>
                <a:cs typeface="Arial"/>
              </a:rPr>
              <a:t>nge</a:t>
            </a:r>
            <a:endParaRPr lang="en-US" sz="1050" dirty="0" smtClean="0">
              <a:latin typeface="Arial"/>
              <a:cs typeface="Arial"/>
            </a:endParaRPr>
          </a:p>
          <a:p>
            <a:pPr marL="523875" marR="83344" lvl="1" indent="-171926">
              <a:lnSpc>
                <a:spcPct val="120000"/>
              </a:lnSpc>
              <a:spcBef>
                <a:spcPts val="60"/>
              </a:spcBef>
              <a:buFont typeface="Arial"/>
              <a:buChar char="•"/>
              <a:tabLst>
                <a:tab pos="561499" algn="l"/>
              </a:tabLst>
            </a:pPr>
            <a:r>
              <a:rPr lang="en-US" sz="1050" dirty="0" smtClean="0">
                <a:latin typeface="Arial"/>
                <a:cs typeface="Arial"/>
              </a:rPr>
              <a:t>A</a:t>
            </a:r>
            <a:r>
              <a:rPr lang="en-US" sz="1050" spc="-8" dirty="0" smtClean="0">
                <a:latin typeface="Arial"/>
                <a:cs typeface="Arial"/>
              </a:rPr>
              <a:t> s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11" dirty="0" smtClean="0">
                <a:latin typeface="Arial"/>
                <a:cs typeface="Arial"/>
              </a:rPr>
              <a:t>u</a:t>
            </a:r>
            <a:r>
              <a:rPr lang="en-US" sz="1050" spc="4" dirty="0" smtClean="0">
                <a:latin typeface="Arial"/>
                <a:cs typeface="Arial"/>
              </a:rPr>
              <a:t>ct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re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 ho</a:t>
            </a:r>
            <a:r>
              <a:rPr lang="en-US" sz="1050" dirty="0" smtClean="0">
                <a:latin typeface="Arial"/>
                <a:cs typeface="Arial"/>
              </a:rPr>
              <a:t>w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g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spc="-11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p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dirty="0" smtClean="0">
                <a:latin typeface="Arial"/>
                <a:cs typeface="Arial"/>
              </a:rPr>
              <a:t>ill</a:t>
            </a:r>
            <a:r>
              <a:rPr lang="en-US" sz="1050" spc="4" dirty="0" smtClean="0">
                <a:latin typeface="Arial"/>
                <a:cs typeface="Arial"/>
              </a:rPr>
              <a:t> s</a:t>
            </a:r>
            <a:r>
              <a:rPr lang="en-US" sz="1050" spc="-11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lit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u</a:t>
            </a:r>
            <a:r>
              <a:rPr lang="en-US" sz="1050" dirty="0" smtClean="0">
                <a:latin typeface="Arial"/>
                <a:cs typeface="Arial"/>
              </a:rPr>
              <a:t>p</a:t>
            </a:r>
            <a:r>
              <a:rPr lang="en-US" sz="1050" spc="4" dirty="0" smtClean="0">
                <a:latin typeface="Arial"/>
                <a:cs typeface="Arial"/>
              </a:rPr>
              <a:t> t</a:t>
            </a:r>
            <a:r>
              <a:rPr lang="en-US" sz="1050" spc="-11" dirty="0" smtClean="0">
                <a:latin typeface="Arial"/>
                <a:cs typeface="Arial"/>
              </a:rPr>
              <a:t>h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rk (i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o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w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k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dirty="0" smtClean="0">
                <a:latin typeface="Arial"/>
                <a:cs typeface="Arial"/>
              </a:rPr>
              <a:t>g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g</a:t>
            </a:r>
            <a:r>
              <a:rPr lang="en-US" sz="1050" spc="-11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ou</a:t>
            </a:r>
            <a:r>
              <a:rPr lang="en-US" sz="1050" spc="-11" dirty="0" smtClean="0">
                <a:latin typeface="Arial"/>
                <a:cs typeface="Arial"/>
              </a:rPr>
              <a:t>p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4" dirty="0" smtClean="0">
                <a:latin typeface="Arial"/>
                <a:cs typeface="Arial"/>
              </a:rPr>
              <a:t>b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ck</a:t>
            </a:r>
            <a:r>
              <a:rPr lang="en-US" sz="1050" spc="-11" dirty="0" smtClean="0">
                <a:latin typeface="Arial"/>
                <a:cs typeface="Arial"/>
              </a:rPr>
              <a:t>b</a:t>
            </a:r>
            <a:r>
              <a:rPr lang="en-US" sz="1050" spc="-4" dirty="0" smtClean="0">
                <a:latin typeface="Arial"/>
                <a:cs typeface="Arial"/>
              </a:rPr>
              <a:t>on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,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po</a:t>
            </a:r>
            <a:r>
              <a:rPr lang="en-US" sz="1050" dirty="0" smtClean="0">
                <a:latin typeface="Arial"/>
                <a:cs typeface="Arial"/>
              </a:rPr>
              <a:t>li</a:t>
            </a:r>
            <a:r>
              <a:rPr lang="en-US" sz="1050" spc="4" dirty="0" smtClean="0">
                <a:latin typeface="Arial"/>
                <a:cs typeface="Arial"/>
              </a:rPr>
              <a:t>c</a:t>
            </a:r>
            <a:r>
              <a:rPr lang="en-US" sz="1050" dirty="0" smtClean="0">
                <a:latin typeface="Arial"/>
                <a:cs typeface="Arial"/>
              </a:rPr>
              <a:t>y </a:t>
            </a:r>
            <a:r>
              <a:rPr lang="en-US" sz="1050" spc="-4" dirty="0" smtClean="0">
                <a:latin typeface="Arial"/>
                <a:cs typeface="Arial"/>
              </a:rPr>
              <a:t>g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oup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, 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t</a:t>
            </a:r>
            <a:r>
              <a:rPr lang="en-US" sz="1050" spc="4" dirty="0" smtClean="0">
                <a:latin typeface="Arial"/>
                <a:cs typeface="Arial"/>
              </a:rPr>
              <a:t>c</a:t>
            </a:r>
            <a:r>
              <a:rPr lang="en-US" sz="1050" spc="-8" dirty="0" smtClean="0">
                <a:latin typeface="Arial"/>
                <a:cs typeface="Arial"/>
              </a:rPr>
              <a:t>.</a:t>
            </a:r>
            <a:r>
              <a:rPr lang="en-US" sz="1050" dirty="0" smtClean="0">
                <a:latin typeface="Arial"/>
                <a:cs typeface="Arial"/>
              </a:rPr>
              <a:t>)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an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p</a:t>
            </a:r>
            <a:r>
              <a:rPr lang="en-US" sz="1050" spc="-11" dirty="0" smtClean="0">
                <a:latin typeface="Arial"/>
                <a:cs typeface="Arial"/>
              </a:rPr>
              <a:t>r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z</a:t>
            </a:r>
            <a:r>
              <a:rPr lang="en-US" sz="1050" dirty="0" smtClean="0">
                <a:latin typeface="Arial"/>
                <a:cs typeface="Arial"/>
              </a:rPr>
              <a:t>e</a:t>
            </a:r>
            <a:r>
              <a:rPr lang="en-US" sz="1050" spc="-4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li</a:t>
            </a:r>
            <a:r>
              <a:rPr lang="en-US" sz="1050" spc="-8" dirty="0" smtClean="0">
                <a:latin typeface="Arial"/>
                <a:cs typeface="Arial"/>
              </a:rPr>
              <a:t>m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ur</a:t>
            </a:r>
            <a:r>
              <a:rPr lang="en-US" sz="1050" spc="4" dirty="0" smtClean="0">
                <a:latin typeface="Arial"/>
                <a:cs typeface="Arial"/>
              </a:rPr>
              <a:t>c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spc="4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.</a:t>
            </a:r>
          </a:p>
          <a:p>
            <a:pPr lvl="1">
              <a:lnSpc>
                <a:spcPts val="375"/>
              </a:lnSpc>
              <a:spcBef>
                <a:spcPts val="5"/>
              </a:spcBef>
              <a:buFont typeface="Arial"/>
              <a:buChar char="•"/>
            </a:pPr>
            <a:endParaRPr lang="en-US" sz="375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750" dirty="0" smtClean="0"/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1050" b="1" spc="-4" dirty="0" smtClean="0">
                <a:latin typeface="Arial"/>
                <a:cs typeface="Arial"/>
              </a:rPr>
              <a:t>P</a:t>
            </a:r>
            <a:r>
              <a:rPr lang="en-US" sz="1050" b="1" spc="4" dirty="0" smtClean="0">
                <a:latin typeface="Arial"/>
                <a:cs typeface="Arial"/>
              </a:rPr>
              <a:t>l</a:t>
            </a:r>
            <a:r>
              <a:rPr lang="en-US" sz="1050" b="1" spc="-4" dirty="0" smtClean="0">
                <a:latin typeface="Arial"/>
                <a:cs typeface="Arial"/>
              </a:rPr>
              <a:t>a</a:t>
            </a:r>
            <a:r>
              <a:rPr lang="en-US" sz="1050" b="1" dirty="0" smtClean="0">
                <a:latin typeface="Arial"/>
                <a:cs typeface="Arial"/>
              </a:rPr>
              <a:t>n f</a:t>
            </a:r>
            <a:r>
              <a:rPr lang="en-US" sz="1050" b="1" spc="-15" dirty="0" smtClean="0">
                <a:latin typeface="Arial"/>
                <a:cs typeface="Arial"/>
              </a:rPr>
              <a:t>o</a:t>
            </a:r>
            <a:r>
              <a:rPr lang="en-US" sz="1050" b="1" dirty="0" smtClean="0">
                <a:latin typeface="Arial"/>
                <a:cs typeface="Arial"/>
              </a:rPr>
              <a:t>r</a:t>
            </a:r>
            <a:r>
              <a:rPr lang="en-US" sz="1050" b="1" spc="8" dirty="0" smtClean="0">
                <a:latin typeface="Arial"/>
                <a:cs typeface="Arial"/>
              </a:rPr>
              <a:t> </a:t>
            </a:r>
            <a:r>
              <a:rPr lang="en-US" sz="1050" b="1" spc="-8" dirty="0" smtClean="0">
                <a:latin typeface="Arial"/>
                <a:cs typeface="Arial"/>
              </a:rPr>
              <a:t>L</a:t>
            </a:r>
            <a:r>
              <a:rPr lang="en-US" sz="1050" b="1" spc="-4" dirty="0" smtClean="0">
                <a:latin typeface="Arial"/>
                <a:cs typeface="Arial"/>
              </a:rPr>
              <a:t>e</a:t>
            </a:r>
            <a:r>
              <a:rPr lang="en-US" sz="1050" b="1" spc="-11" dirty="0" smtClean="0">
                <a:latin typeface="Arial"/>
                <a:cs typeface="Arial"/>
              </a:rPr>
              <a:t>a</a:t>
            </a:r>
            <a:r>
              <a:rPr lang="en-US" sz="1050" b="1" spc="4" dirty="0" smtClean="0">
                <a:latin typeface="Arial"/>
                <a:cs typeface="Arial"/>
              </a:rPr>
              <a:t>r</a:t>
            </a:r>
            <a:r>
              <a:rPr lang="en-US" sz="1050" b="1" spc="-8" dirty="0" smtClean="0">
                <a:latin typeface="Arial"/>
                <a:cs typeface="Arial"/>
              </a:rPr>
              <a:t>n</a:t>
            </a:r>
            <a:r>
              <a:rPr lang="en-US" sz="1050" b="1" spc="4" dirty="0" smtClean="0">
                <a:latin typeface="Arial"/>
                <a:cs typeface="Arial"/>
              </a:rPr>
              <a:t>i</a:t>
            </a:r>
            <a:r>
              <a:rPr lang="en-US" sz="1050" b="1" spc="-8" dirty="0" smtClean="0">
                <a:latin typeface="Arial"/>
                <a:cs typeface="Arial"/>
              </a:rPr>
              <a:t>ng</a:t>
            </a:r>
            <a:endParaRPr lang="en-US" sz="1050" dirty="0" smtClean="0">
              <a:latin typeface="Arial"/>
              <a:cs typeface="Arial"/>
            </a:endParaRPr>
          </a:p>
          <a:p>
            <a:pPr marL="523875" marR="232410" lvl="1" indent="-171926">
              <a:lnSpc>
                <a:spcPct val="120000"/>
              </a:lnSpc>
              <a:spcBef>
                <a:spcPts val="71"/>
              </a:spcBef>
              <a:buFont typeface="Arial"/>
              <a:buChar char="•"/>
              <a:tabLst>
                <a:tab pos="523875" algn="l"/>
              </a:tabLst>
            </a:pPr>
            <a:r>
              <a:rPr lang="en-US" sz="1050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spc="-11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ho</a:t>
            </a:r>
            <a:r>
              <a:rPr lang="en-US" sz="1050" dirty="0" smtClean="0">
                <a:latin typeface="Arial"/>
                <a:cs typeface="Arial"/>
              </a:rPr>
              <a:t>w</a:t>
            </a:r>
            <a:r>
              <a:rPr lang="en-US" sz="1050" spc="-11" dirty="0" smtClean="0">
                <a:latin typeface="Arial"/>
                <a:cs typeface="Arial"/>
              </a:rPr>
              <a:t> 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u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4" dirty="0" smtClean="0">
                <a:latin typeface="Arial"/>
                <a:cs typeface="Arial"/>
              </a:rPr>
              <a:t>en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-8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o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a</a:t>
            </a:r>
            <a:r>
              <a:rPr lang="en-US" sz="1050" spc="-8" dirty="0" smtClean="0">
                <a:latin typeface="Arial"/>
                <a:cs typeface="Arial"/>
              </a:rPr>
              <a:t>c</a:t>
            </a:r>
            <a:r>
              <a:rPr lang="en-US" sz="1050" dirty="0" smtClean="0">
                <a:latin typeface="Arial"/>
                <a:cs typeface="Arial"/>
              </a:rPr>
              <a:t>k 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-4" dirty="0" smtClean="0">
                <a:latin typeface="Arial"/>
                <a:cs typeface="Arial"/>
              </a:rPr>
              <a:t>ou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p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og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11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s</a:t>
            </a:r>
            <a:r>
              <a:rPr lang="en-US" sz="1050" dirty="0" smtClean="0">
                <a:latin typeface="Arial"/>
                <a:cs typeface="Arial"/>
              </a:rPr>
              <a:t>s </a:t>
            </a:r>
            <a:r>
              <a:rPr lang="en-US" sz="1050" spc="-4" dirty="0" smtClean="0">
                <a:latin typeface="Arial"/>
                <a:cs typeface="Arial"/>
              </a:rPr>
              <a:t>an</a:t>
            </a:r>
            <a:r>
              <a:rPr lang="en-US" sz="1050" dirty="0" smtClean="0">
                <a:latin typeface="Arial"/>
                <a:cs typeface="Arial"/>
              </a:rPr>
              <a:t>d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l</a:t>
            </a:r>
            <a:r>
              <a:rPr lang="en-US" sz="1050" spc="-4" dirty="0" smtClean="0">
                <a:latin typeface="Arial"/>
                <a:cs typeface="Arial"/>
              </a:rPr>
              <a:t>ea</a:t>
            </a:r>
            <a:r>
              <a:rPr lang="en-US" sz="1050" dirty="0" smtClean="0">
                <a:latin typeface="Arial"/>
                <a:cs typeface="Arial"/>
              </a:rPr>
              <a:t>rn</a:t>
            </a:r>
            <a:r>
              <a:rPr lang="en-US" sz="1050" spc="-15" dirty="0" smtClean="0">
                <a:latin typeface="Arial"/>
                <a:cs typeface="Arial"/>
              </a:rPr>
              <a:t> 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dirty="0" smtClean="0">
                <a:latin typeface="Arial"/>
                <a:cs typeface="Arial"/>
              </a:rPr>
              <a:t>m </a:t>
            </a:r>
            <a:r>
              <a:rPr lang="en-US" sz="1050" spc="-15" dirty="0" smtClean="0">
                <a:latin typeface="Arial"/>
                <a:cs typeface="Arial"/>
              </a:rPr>
              <a:t>y</a:t>
            </a:r>
            <a:r>
              <a:rPr lang="en-US" sz="1050" spc="-4" dirty="0" smtClean="0">
                <a:latin typeface="Arial"/>
                <a:cs typeface="Arial"/>
              </a:rPr>
              <a:t>ou</a:t>
            </a:r>
            <a:r>
              <a:rPr lang="en-US" sz="1050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spc="-8" dirty="0" smtClean="0">
                <a:latin typeface="Arial"/>
                <a:cs typeface="Arial"/>
              </a:rPr>
              <a:t>f</a:t>
            </a:r>
            <a:r>
              <a:rPr lang="en-US" sz="1050" spc="4" dirty="0" smtClean="0">
                <a:latin typeface="Arial"/>
                <a:cs typeface="Arial"/>
              </a:rPr>
              <a:t>f</a:t>
            </a:r>
            <a:r>
              <a:rPr lang="en-US" sz="1050" spc="-4" dirty="0" smtClean="0">
                <a:latin typeface="Arial"/>
                <a:cs typeface="Arial"/>
              </a:rPr>
              <a:t>o</a:t>
            </a:r>
            <a:r>
              <a:rPr lang="en-US" sz="1050" spc="-11" dirty="0" smtClean="0">
                <a:latin typeface="Arial"/>
                <a:cs typeface="Arial"/>
              </a:rPr>
              <a:t>r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s 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s</a:t>
            </a:r>
            <a:r>
              <a:rPr lang="en-US" sz="1050" spc="8" dirty="0" smtClean="0">
                <a:latin typeface="Arial"/>
                <a:cs typeface="Arial"/>
              </a:rPr>
              <a:t> 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dirty="0" smtClean="0">
                <a:latin typeface="Arial"/>
                <a:cs typeface="Arial"/>
              </a:rPr>
              <a:t>n</a:t>
            </a:r>
            <a:r>
              <a:rPr lang="en-US" sz="1050" spc="4" dirty="0" smtClean="0">
                <a:latin typeface="Arial"/>
                <a:cs typeface="Arial"/>
              </a:rPr>
              <a:t> 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4" dirty="0" smtClean="0">
                <a:latin typeface="Arial"/>
                <a:cs typeface="Arial"/>
              </a:rPr>
              <a:t>n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dirty="0" smtClean="0">
                <a:latin typeface="Arial"/>
                <a:cs typeface="Arial"/>
              </a:rPr>
              <a:t>i</a:t>
            </a:r>
            <a:r>
              <a:rPr lang="en-US" sz="1050" spc="-11" dirty="0" smtClean="0">
                <a:latin typeface="Arial"/>
                <a:cs typeface="Arial"/>
              </a:rPr>
              <a:t>a</a:t>
            </a:r>
            <a:r>
              <a:rPr lang="en-US" sz="1050" spc="4" dirty="0" smtClean="0">
                <a:latin typeface="Arial"/>
                <a:cs typeface="Arial"/>
              </a:rPr>
              <a:t>t</a:t>
            </a:r>
            <a:r>
              <a:rPr lang="en-US" sz="1050" spc="-11" dirty="0" smtClean="0">
                <a:latin typeface="Arial"/>
                <a:cs typeface="Arial"/>
              </a:rPr>
              <a:t>i</a:t>
            </a:r>
            <a:r>
              <a:rPr lang="en-US" sz="1050" spc="-15" dirty="0" smtClean="0">
                <a:latin typeface="Arial"/>
                <a:cs typeface="Arial"/>
              </a:rPr>
              <a:t>v</a:t>
            </a:r>
            <a:r>
              <a:rPr lang="en-US" sz="1050" spc="-4" dirty="0" smtClean="0">
                <a:latin typeface="Arial"/>
                <a:cs typeface="Arial"/>
              </a:rPr>
              <a:t>e</a:t>
            </a:r>
            <a:r>
              <a:rPr lang="en-US" sz="1050" dirty="0" smtClean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1E162-61D4-4B3E-9DE4-2C56A0EA3B6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014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750"/>
              </a:lnSpc>
            </a:pPr>
            <a:endParaRPr lang="en-US" sz="1200" dirty="0" smtClean="0"/>
          </a:p>
          <a:p>
            <a:pPr fontAlgn="t"/>
            <a:r>
              <a:rPr lang="en-US" sz="1200" dirty="0" smtClean="0"/>
              <a:t>1.  </a:t>
            </a:r>
            <a:r>
              <a:rPr lang="en-US" sz="1200" b="1" dirty="0" smtClean="0"/>
              <a:t>Serve the whole community through a systems oriented approach </a:t>
            </a:r>
            <a:r>
              <a:rPr lang="en-US" sz="1200" dirty="0" smtClean="0"/>
              <a:t>We support not only the individuals at risk for diabetes, but also their </a:t>
            </a:r>
            <a:r>
              <a:rPr lang="en-US" sz="1200" u="sng" dirty="0" smtClean="0"/>
              <a:t>families</a:t>
            </a:r>
            <a:r>
              <a:rPr lang="en-US" sz="1200" dirty="0" smtClean="0"/>
              <a:t> and the </a:t>
            </a:r>
            <a:r>
              <a:rPr lang="en-US" sz="1200" u="sng" dirty="0" smtClean="0"/>
              <a:t>communities</a:t>
            </a:r>
            <a:r>
              <a:rPr lang="en-US" sz="1200" dirty="0" smtClean="0"/>
              <a:t> they live in.  We strive to change the overall system, including policies, practices and culture and norms to create a healthier community</a:t>
            </a:r>
            <a:br>
              <a:rPr lang="en-US" sz="1200" dirty="0" smtClean="0"/>
            </a:br>
            <a:endParaRPr lang="en-US" sz="1200" dirty="0" smtClean="0"/>
          </a:p>
          <a:p>
            <a:pPr fontAlgn="t"/>
            <a:r>
              <a:rPr lang="en-US" sz="1200" dirty="0" smtClean="0"/>
              <a:t>2.  </a:t>
            </a:r>
            <a:r>
              <a:rPr lang="en-US" sz="1200" b="1" dirty="0" smtClean="0"/>
              <a:t>Take an asset-based approach</a:t>
            </a:r>
            <a:endParaRPr lang="en-US" sz="1200" dirty="0" smtClean="0"/>
          </a:p>
          <a:p>
            <a:pPr fontAlgn="t"/>
            <a:r>
              <a:rPr lang="en-US" sz="1200" dirty="0" smtClean="0"/>
              <a:t>We will view all families and individuals as assets to build upon and avoid shaming people for poor health</a:t>
            </a:r>
            <a:br>
              <a:rPr lang="en-US" sz="1200" dirty="0" smtClean="0"/>
            </a:br>
            <a:endParaRPr lang="en-US" sz="1200" dirty="0" smtClean="0"/>
          </a:p>
          <a:p>
            <a:pPr fontAlgn="t"/>
            <a:r>
              <a:rPr lang="en-US" sz="1200" dirty="0" smtClean="0"/>
              <a:t>3.  </a:t>
            </a:r>
            <a:r>
              <a:rPr lang="en-US" sz="1200" b="1" dirty="0" smtClean="0"/>
              <a:t>This is everyone’s responsibility</a:t>
            </a:r>
            <a:endParaRPr lang="en-US" sz="1200" dirty="0" smtClean="0"/>
          </a:p>
          <a:p>
            <a:pPr fontAlgn="t"/>
            <a:r>
              <a:rPr lang="en-US" sz="1200" dirty="0" smtClean="0"/>
              <a:t>Diabetes prevention is a </a:t>
            </a:r>
            <a:r>
              <a:rPr lang="en-US" sz="1200" u="sng" dirty="0" smtClean="0"/>
              <a:t>shared responsibility</a:t>
            </a:r>
            <a:r>
              <a:rPr lang="en-US" sz="1200" dirty="0" smtClean="0"/>
              <a:t> of the entire community, including the private sector, governments, schools, families, and individuals at risk for diabetes</a:t>
            </a:r>
            <a:br>
              <a:rPr lang="en-US" sz="1200" dirty="0" smtClean="0"/>
            </a:br>
            <a:endParaRPr lang="en-US" sz="1200" dirty="0" smtClean="0"/>
          </a:p>
          <a:p>
            <a:pPr fontAlgn="t"/>
            <a:r>
              <a:rPr lang="en-US" sz="1200" dirty="0" smtClean="0"/>
              <a:t>4.  </a:t>
            </a:r>
            <a:r>
              <a:rPr lang="en-US" sz="1200" b="1" dirty="0" smtClean="0"/>
              <a:t>Think holistically about health</a:t>
            </a:r>
            <a:endParaRPr lang="en-US" sz="1200" dirty="0" smtClean="0"/>
          </a:p>
          <a:p>
            <a:pPr fontAlgn="t"/>
            <a:r>
              <a:rPr lang="en-US" sz="1200" dirty="0" smtClean="0"/>
              <a:t>We believe that supporting health means promoting mind, body, and spiritual wellness</a:t>
            </a:r>
            <a:br>
              <a:rPr lang="en-US" sz="1200" dirty="0" smtClean="0"/>
            </a:br>
            <a:endParaRPr lang="en-US" sz="1200" dirty="0" smtClean="0"/>
          </a:p>
          <a:p>
            <a:pPr fontAlgn="t"/>
            <a:r>
              <a:rPr lang="en-US" sz="1200" dirty="0" smtClean="0"/>
              <a:t>5.  </a:t>
            </a:r>
            <a:r>
              <a:rPr lang="en-US" sz="1200" b="1" dirty="0" smtClean="0"/>
              <a:t>Empower people and families</a:t>
            </a:r>
            <a:endParaRPr lang="en-US" sz="1200" dirty="0" smtClean="0"/>
          </a:p>
          <a:p>
            <a:pPr fontAlgn="t"/>
            <a:r>
              <a:rPr lang="en-US" sz="1200" dirty="0" smtClean="0"/>
              <a:t>We commit to empowering individuals and families with the knowledge and cost- effective care and tools they need to take their health into their own hands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1E162-61D4-4B3E-9DE4-2C56A0EA3B6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41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147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04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686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72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3C63D-2AB4-4840-AFCD-F809BDFB43A6}"/>
              </a:ext>
            </a:extLst>
          </p:cNvPr>
          <p:cNvSpPr/>
          <p:nvPr userDrawn="1"/>
        </p:nvSpPr>
        <p:spPr>
          <a:xfrm>
            <a:off x="99060" y="233680"/>
            <a:ext cx="152400" cy="6479356"/>
          </a:xfrm>
          <a:prstGeom prst="rect">
            <a:avLst/>
          </a:prstGeom>
          <a:solidFill>
            <a:srgbClr val="6E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1"/>
          </a:p>
        </p:txBody>
      </p:sp>
    </p:spTree>
    <p:extLst>
      <p:ext uri="{BB962C8B-B14F-4D97-AF65-F5344CB8AC3E}">
        <p14:creationId xmlns:p14="http://schemas.microsoft.com/office/powerpoint/2010/main" val="142181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265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772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2338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CAAC45-4926-4BD4-8DC4-133E4DDF4D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5404" y="5274845"/>
            <a:ext cx="1093851" cy="13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36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9524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761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3C63D-2AB4-4840-AFCD-F809BDFB43A6}"/>
              </a:ext>
            </a:extLst>
          </p:cNvPr>
          <p:cNvSpPr/>
          <p:nvPr userDrawn="1"/>
        </p:nvSpPr>
        <p:spPr>
          <a:xfrm>
            <a:off x="99060" y="233680"/>
            <a:ext cx="152400" cy="6479356"/>
          </a:xfrm>
          <a:prstGeom prst="rect">
            <a:avLst/>
          </a:prstGeom>
          <a:solidFill>
            <a:srgbClr val="6E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623707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35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2483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3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88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49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548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CAAC45-4926-4BD4-8DC4-133E4DDF4D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5404" y="5274843"/>
            <a:ext cx="1093851" cy="13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084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640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36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213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211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E107-F2B3-40A0-8213-5053936E0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/>
              <a:t>Understanding the Collective Impact of</a:t>
            </a:r>
            <a:br>
              <a:rPr lang="en-US" sz="3200" b="1" dirty="0"/>
            </a:br>
            <a:r>
              <a:rPr lang="en-US" sz="3200" b="1" dirty="0"/>
              <a:t>SPOR in Ontario</a:t>
            </a:r>
            <a:endParaRPr lang="en-CA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FD5DD-386F-4D90-B03A-BC75F4123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endParaRPr lang="en-CA" sz="2000" dirty="0">
              <a:solidFill>
                <a:schemeClr val="tx2"/>
              </a:solidFill>
            </a:endParaRPr>
          </a:p>
          <a:p>
            <a:pPr algn="l"/>
            <a:r>
              <a:rPr lang="en-CA" sz="2000" dirty="0">
                <a:solidFill>
                  <a:schemeClr val="tx2"/>
                </a:solidFill>
              </a:rPr>
              <a:t>Workshop</a:t>
            </a:r>
          </a:p>
          <a:p>
            <a:pPr algn="l"/>
            <a:r>
              <a:rPr lang="en-CA" sz="2000" dirty="0">
                <a:solidFill>
                  <a:schemeClr val="tx2"/>
                </a:solidFill>
              </a:rPr>
              <a:t>Women’s College Hospital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January 21, 2019</a:t>
            </a:r>
            <a:endParaRPr lang="en-CA" sz="20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30" y="5923555"/>
            <a:ext cx="1878763" cy="7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200" b="1" spc="-8" dirty="0">
                <a:latin typeface="Arial"/>
                <a:cs typeface="Arial"/>
              </a:rPr>
              <a:t>Setting a Goal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hoo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spc="-8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goa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US" sz="2400" spc="-1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t 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spc="-1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spc="-15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pc="-8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2400" spc="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ed</a:t>
            </a: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pc="-1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t 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aud</a:t>
            </a:r>
            <a:r>
              <a:rPr lang="en-US" sz="2400" spc="-1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400" spc="-1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sz="2400" spc="-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an</a:t>
            </a: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2400" spc="4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spc="-11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400" spc="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piring</a:t>
            </a:r>
          </a:p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Consider eq</a:t>
            </a:r>
            <a:r>
              <a:rPr lang="en-US" sz="2400" spc="-11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spc="4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y</a:t>
            </a: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750"/>
              </a:lnSpc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750"/>
              </a:lnSpc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975"/>
              </a:lnSpc>
              <a:spcBef>
                <a:spcPts val="9"/>
              </a:spcBef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9525"/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b="1" i="1" spc="-4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400" b="1" i="1" spc="4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b="1" i="1" spc="-8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g a</a:t>
            </a:r>
            <a:r>
              <a:rPr lang="en-US" sz="2400" b="1" i="1" spc="-8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400" b="1" i="1" spc="-8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400" b="1" i="1" spc="-1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b="1" i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88"/>
              </a:lnSpc>
              <a:spcBef>
                <a:spcPts val="7"/>
              </a:spcBef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6494" marR="67539" indent="-325">
              <a:lnSpc>
                <a:spcPct val="119800"/>
              </a:lnSpc>
            </a:pPr>
            <a:endParaRPr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</p:spTree>
    <p:extLst>
      <p:ext uri="{BB962C8B-B14F-4D97-AF65-F5344CB8AC3E}">
        <p14:creationId xmlns:p14="http://schemas.microsoft.com/office/powerpoint/2010/main" val="35480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200" b="1" dirty="0" smtClean="0">
                <a:latin typeface="Arial"/>
                <a:cs typeface="Arial"/>
              </a:rPr>
              <a:t>Framework for Change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Structure how the group will split up the work</a:t>
            </a:r>
          </a:p>
          <a:p>
            <a:pPr marL="809625" lvl="1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Working groups, policy group, roles</a:t>
            </a:r>
          </a:p>
          <a:p>
            <a:pPr marL="809625" lvl="1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spc="-8" dirty="0" smtClean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Determine how to prioritize limited resources </a:t>
            </a:r>
            <a:endParaRPr lang="en-US" sz="2400" spc="-4" dirty="0" smtClean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750"/>
              </a:lnSpc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750"/>
              </a:lnSpc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975"/>
              </a:lnSpc>
              <a:spcBef>
                <a:spcPts val="9"/>
              </a:spcBef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9525"/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b="1" i="1" spc="-4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400" b="1" i="1" spc="4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b="1" i="1" spc="-8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400" b="1" i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g a</a:t>
            </a:r>
            <a:r>
              <a:rPr lang="en-US" sz="2400" b="1" i="1" spc="-8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400" b="1" i="1" spc="-8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400" b="1" i="1" spc="-1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b="1" i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88"/>
              </a:lnSpc>
              <a:spcBef>
                <a:spcPts val="7"/>
              </a:spcBef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6494" marR="67539" indent="-325">
              <a:lnSpc>
                <a:spcPct val="119800"/>
              </a:lnSpc>
            </a:pPr>
            <a:endParaRPr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</p:spTree>
    <p:extLst>
      <p:ext uri="{BB962C8B-B14F-4D97-AF65-F5344CB8AC3E}">
        <p14:creationId xmlns:p14="http://schemas.microsoft.com/office/powerpoint/2010/main" val="1400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200" b="1" spc="-8" dirty="0">
                <a:latin typeface="Arial"/>
                <a:cs typeface="Arial"/>
              </a:rPr>
              <a:t>Planning for Learning and Evaluation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>
              <a:lnSpc>
                <a:spcPts val="488"/>
              </a:lnSpc>
              <a:spcBef>
                <a:spcPts val="7"/>
              </a:spcBef>
            </a:pPr>
            <a:endParaRPr lang="en-US" sz="488" dirty="0">
              <a:solidFill>
                <a:prstClr val="black"/>
              </a:solidFill>
            </a:endParaRPr>
          </a:p>
          <a:p>
            <a:pPr marL="6494" marR="67539" indent="-325">
              <a:lnSpc>
                <a:spcPct val="119800"/>
              </a:lnSpc>
            </a:pPr>
            <a:endParaRPr sz="1200" dirty="0"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  <p:sp>
        <p:nvSpPr>
          <p:cNvPr id="5" name="Rectangle 4"/>
          <p:cNvSpPr/>
          <p:nvPr/>
        </p:nvSpPr>
        <p:spPr>
          <a:xfrm>
            <a:off x="628650" y="2357252"/>
            <a:ext cx="6576822" cy="287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rly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ough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spc="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8" dirty="0" smtClean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2400" spc="4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hang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2400" spc="-8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spc="4" dirty="0" smtClean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</a:p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ong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ly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pha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g</a:t>
            </a: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8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Thinking About Shared Measurement </a:t>
            </a:r>
            <a:endParaRPr lang="en-CA" b="1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67544" y="1628800"/>
          <a:ext cx="79928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4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 on the ground- SPOR as a 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28650" y="1619885"/>
          <a:ext cx="78867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938524119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272262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 Impact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Case study for chronic disease management (Diabetes and complex needs)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54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 Common agenda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MoU</a:t>
                      </a:r>
                      <a:r>
                        <a:rPr lang="en-US" sz="1600" dirty="0" smtClean="0"/>
                        <a:t> with</a:t>
                      </a:r>
                      <a:r>
                        <a:rPr lang="en-US" sz="1600" baseline="0" dirty="0" smtClean="0"/>
                        <a:t> Toronto Central regional authority j</a:t>
                      </a:r>
                      <a:r>
                        <a:rPr lang="en-US" sz="1600" dirty="0" smtClean="0"/>
                        <a:t>oining</a:t>
                      </a:r>
                      <a:r>
                        <a:rPr lang="en-US" sz="1600" baseline="0" dirty="0" smtClean="0"/>
                        <a:t> up to align agenda around population-health planning for people with diabetes and complex needs (DAC/PICHIN projects)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54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 Shared</a:t>
                      </a:r>
                      <a:r>
                        <a:rPr lang="en-US" sz="1600" baseline="0" dirty="0" smtClean="0"/>
                        <a:t> Measurement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Leveraging data assets and analytical capacity from IC/ES via</a:t>
                      </a:r>
                      <a:r>
                        <a:rPr lang="en-US" sz="1600" baseline="0" dirty="0" smtClean="0"/>
                        <a:t> OSSU partnership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9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3. Mutually reinforcing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Co-designed</a:t>
                      </a:r>
                      <a:r>
                        <a:rPr lang="en-US" sz="1600" baseline="0" dirty="0" smtClean="0"/>
                        <a:t> interventions from researchers, targeting key populations in sub-regions (Diabetes interventions)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27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4. Continuous Communication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Regular working groups formed to facilitate evidence-sharing</a:t>
                      </a:r>
                      <a:r>
                        <a:rPr lang="en-US" sz="1600" baseline="0" dirty="0" smtClean="0"/>
                        <a:t> and data for monitoring and planning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04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5. Backbone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Testing the feasibility of an</a:t>
                      </a:r>
                      <a:r>
                        <a:rPr lang="en-US" sz="1600" baseline="0" dirty="0" smtClean="0"/>
                        <a:t> on-going platform (data, resources, strategy) to support alignment on the ground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25464"/>
                  </a:ext>
                </a:extLst>
              </a:tr>
            </a:tbl>
          </a:graphicData>
        </a:graphic>
      </p:graphicFrame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2" y="5453110"/>
            <a:ext cx="2133600" cy="101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abetes Action Canada â SPOR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92" y="5728896"/>
            <a:ext cx="2515393" cy="72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-01.png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8" t="31955" r="35814" b="37209"/>
          <a:stretch/>
        </p:blipFill>
        <p:spPr>
          <a:xfrm>
            <a:off x="5569297" y="5571950"/>
            <a:ext cx="1181900" cy="1019567"/>
          </a:xfrm>
          <a:prstGeom prst="rect">
            <a:avLst/>
          </a:prstGeom>
        </p:spPr>
      </p:pic>
      <p:pic>
        <p:nvPicPr>
          <p:cNvPr id="1030" name="Picture 6" descr="ICES LOG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13"/>
          <a:stretch/>
        </p:blipFill>
        <p:spPr bwMode="auto">
          <a:xfrm>
            <a:off x="7496856" y="5681609"/>
            <a:ext cx="842600" cy="76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B961-0924-4E4D-9209-4B116A58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83" y="14249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688B-D696-4BCE-B245-541C875C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5799" y="1825626"/>
            <a:ext cx="10730345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43128"/>
              </p:ext>
            </p:extLst>
          </p:nvPr>
        </p:nvGraphicFramePr>
        <p:xfrm>
          <a:off x="467003" y="1280389"/>
          <a:ext cx="8036059" cy="5486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417">
                  <a:extLst>
                    <a:ext uri="{9D8B030D-6E8A-4147-A177-3AD203B41FA5}">
                      <a16:colId xmlns:a16="http://schemas.microsoft.com/office/drawing/2014/main" val="1656569933"/>
                    </a:ext>
                  </a:extLst>
                </a:gridCol>
                <a:gridCol w="6285642">
                  <a:extLst>
                    <a:ext uri="{9D8B030D-6E8A-4147-A177-3AD203B41FA5}">
                      <a16:colId xmlns:a16="http://schemas.microsoft.com/office/drawing/2014/main" val="2017220071"/>
                    </a:ext>
                  </a:extLst>
                </a:gridCol>
              </a:tblGrid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Time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Topic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279245"/>
                  </a:ext>
                </a:extLst>
              </a:tr>
              <a:tr h="398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– 9:05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 – Marilyn Emery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104229"/>
                  </a:ext>
                </a:extLst>
              </a:tr>
              <a:tr h="472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9:00 – 9:15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Introductions and Objectives for the Day -  Geoff Anderson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18553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9:15 – 9:30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The SPOR Enterprise in Ontario: Overview, opportunities and challenges - Catharine Whiteside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145407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9:30 – 9:45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Collective impact framework applied to SPOR: Focus on Common Agenda and Metrics - Onil Bhattacharyya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81981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9:45 – 10:00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Discussion – All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5136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10:00 – 10:45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Reports and Discussion on Activities and Agendas of Each SPOR Element in Ontario - All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976258"/>
                  </a:ext>
                </a:extLst>
              </a:tr>
              <a:tr h="3706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10:45 – 11:00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Break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22827"/>
                  </a:ext>
                </a:extLst>
              </a:tr>
              <a:tr h="382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– 11:15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and SPOR –</a:t>
                      </a:r>
                      <a:r>
                        <a:rPr lang="en-US" sz="1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Vasanthi Srinivasan and Eddy Nason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413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11:15 </a:t>
                      </a:r>
                      <a:r>
                        <a:rPr lang="en-US" sz="1900" dirty="0">
                          <a:effectLst/>
                        </a:rPr>
                        <a:t>– 11:45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Reports and Discussion on Evaluation Plans and Metrics of Each SPOR Element in Ontario - All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411934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11:45 – 12:00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Summary and Next Steps – Geoff Anderson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653601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12:00 – 1:00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Networking Lunch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17036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003" y="3073613"/>
            <a:ext cx="8036059" cy="6224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238" y="2050803"/>
            <a:ext cx="7886700" cy="16187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Collective Impact Framework Applied to SPOR: Focus on Common Agenda and Metrics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081377" y="4003482"/>
            <a:ext cx="6221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Onil Bhattacharyya</a:t>
            </a:r>
          </a:p>
          <a:p>
            <a:r>
              <a:rPr lang="en-US" dirty="0" err="1" smtClean="0"/>
              <a:t>Frigon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 Chair in Family Medicine Research</a:t>
            </a:r>
          </a:p>
          <a:p>
            <a:r>
              <a:rPr lang="en-US" dirty="0" smtClean="0"/>
              <a:t>Clinical lead for Ontario, </a:t>
            </a:r>
            <a:r>
              <a:rPr lang="en-US" dirty="0" err="1" smtClean="0"/>
              <a:t>BeACCON</a:t>
            </a:r>
            <a:endParaRPr lang="en-US" dirty="0" smtClean="0"/>
          </a:p>
          <a:p>
            <a:r>
              <a:rPr lang="en-US" dirty="0" smtClean="0"/>
              <a:t>National Co-Chair, Primary and Integrated Health Care Innovation Network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30" y="5923555"/>
            <a:ext cx="1878763" cy="776695"/>
          </a:xfrm>
          <a:prstGeom prst="rect">
            <a:avLst/>
          </a:prstGeom>
        </p:spPr>
      </p:pic>
      <p:pic>
        <p:nvPicPr>
          <p:cNvPr id="7" name="Picture 6" descr="logo-01.png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8" t="31955" r="35814" b="37209"/>
          <a:stretch/>
        </p:blipFill>
        <p:spPr>
          <a:xfrm>
            <a:off x="5569297" y="5571950"/>
            <a:ext cx="1181900" cy="10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0"/>
            <a:ext cx="7886700" cy="1325563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From Isolated to Collective Impact</a:t>
            </a:r>
            <a:endParaRPr lang="en-CA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0550" y="1284824"/>
            <a:ext cx="38862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800" b="1" dirty="0" smtClean="0">
                <a:solidFill>
                  <a:srgbClr val="00B050"/>
                </a:solidFill>
              </a:rPr>
              <a:t>Isolated Impact </a:t>
            </a:r>
          </a:p>
          <a:p>
            <a:pPr>
              <a:defRPr/>
            </a:pPr>
            <a:r>
              <a:rPr lang="en-CA" dirty="0"/>
              <a:t>Funders select </a:t>
            </a:r>
            <a:r>
              <a:rPr lang="en-CA" b="1" dirty="0"/>
              <a:t>individual grantees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Groups </a:t>
            </a:r>
            <a:r>
              <a:rPr lang="en-CA" b="1" dirty="0" smtClean="0"/>
              <a:t>work </a:t>
            </a:r>
            <a:r>
              <a:rPr lang="en-CA" b="1" dirty="0"/>
              <a:t>separately</a:t>
            </a: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Evaluate to </a:t>
            </a:r>
            <a:r>
              <a:rPr lang="en-CA" b="1" dirty="0"/>
              <a:t>isolate</a:t>
            </a:r>
            <a:r>
              <a:rPr lang="en-CA" dirty="0"/>
              <a:t> a particular </a:t>
            </a:r>
            <a:r>
              <a:rPr lang="en-CA" dirty="0" smtClean="0"/>
              <a:t>group’s </a:t>
            </a:r>
            <a:r>
              <a:rPr lang="en-CA" dirty="0"/>
              <a:t>impact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Make large </a:t>
            </a:r>
            <a:r>
              <a:rPr lang="en-CA" dirty="0"/>
              <a:t>scale change </a:t>
            </a:r>
            <a:r>
              <a:rPr lang="en-CA" dirty="0" smtClean="0"/>
              <a:t>by </a:t>
            </a:r>
            <a:r>
              <a:rPr lang="en-CA" b="1" dirty="0"/>
              <a:t>scaling </a:t>
            </a:r>
            <a:r>
              <a:rPr lang="en-CA" b="1" dirty="0" smtClean="0"/>
              <a:t>organizations or projects</a:t>
            </a:r>
            <a:endParaRPr lang="en-CA" b="1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Communities </a:t>
            </a:r>
            <a:r>
              <a:rPr lang="en-CA" dirty="0"/>
              <a:t>and </a:t>
            </a:r>
            <a:r>
              <a:rPr lang="en-CA" dirty="0" smtClean="0"/>
              <a:t>government loosely or </a:t>
            </a:r>
            <a:r>
              <a:rPr lang="en-CA" b="1" dirty="0" smtClean="0"/>
              <a:t>disconnected</a:t>
            </a:r>
            <a:r>
              <a:rPr lang="en-CA" dirty="0" smtClean="0"/>
              <a:t>.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35336" y="1284824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800" b="1" dirty="0" smtClean="0">
                <a:solidFill>
                  <a:srgbClr val="FF0000"/>
                </a:solidFill>
              </a:rPr>
              <a:t>Collective Impact </a:t>
            </a:r>
          </a:p>
          <a:p>
            <a:pPr>
              <a:defRPr/>
            </a:pPr>
            <a:r>
              <a:rPr lang="en-CA" dirty="0"/>
              <a:t>Funders understand that social problems  – and </a:t>
            </a:r>
            <a:r>
              <a:rPr lang="en-CA" dirty="0" smtClean="0"/>
              <a:t>solutions </a:t>
            </a:r>
            <a:r>
              <a:rPr lang="en-CA" dirty="0"/>
              <a:t>– arise from </a:t>
            </a:r>
            <a:r>
              <a:rPr lang="en-CA" b="1" dirty="0"/>
              <a:t>multiple interacting factors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b="1" dirty="0"/>
              <a:t>Cross-sector alignment </a:t>
            </a:r>
            <a:r>
              <a:rPr lang="en-CA" dirty="0"/>
              <a:t>with </a:t>
            </a:r>
            <a:r>
              <a:rPr lang="en-CA" dirty="0" smtClean="0"/>
              <a:t>government and community sectors </a:t>
            </a:r>
            <a:r>
              <a:rPr lang="en-CA" dirty="0"/>
              <a:t>as partners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Organizations </a:t>
            </a:r>
            <a:r>
              <a:rPr lang="en-CA" b="1" dirty="0"/>
              <a:t>actively </a:t>
            </a:r>
            <a:r>
              <a:rPr lang="en-CA" b="1" dirty="0" smtClean="0"/>
              <a:t>coordinate </a:t>
            </a:r>
            <a:r>
              <a:rPr lang="en-CA" b="1" dirty="0"/>
              <a:t>their actions</a:t>
            </a:r>
            <a:r>
              <a:rPr lang="en-CA" dirty="0"/>
              <a:t> and </a:t>
            </a:r>
            <a:r>
              <a:rPr lang="en-CA" dirty="0" smtClean="0"/>
              <a:t>share </a:t>
            </a:r>
            <a:r>
              <a:rPr lang="en-CA" dirty="0"/>
              <a:t>lessons learned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All </a:t>
            </a:r>
            <a:r>
              <a:rPr lang="en-CA" dirty="0" smtClean="0"/>
              <a:t>work </a:t>
            </a:r>
            <a:r>
              <a:rPr lang="en-CA" dirty="0"/>
              <a:t>toward the </a:t>
            </a:r>
            <a:r>
              <a:rPr lang="en-CA" b="1" dirty="0"/>
              <a:t>same goal </a:t>
            </a:r>
            <a:r>
              <a:rPr lang="en-CA" dirty="0"/>
              <a:t>and </a:t>
            </a:r>
            <a:r>
              <a:rPr lang="en-CA" dirty="0" smtClean="0"/>
              <a:t>measure </a:t>
            </a:r>
            <a:r>
              <a:rPr lang="en-CA" dirty="0"/>
              <a:t>the same things</a:t>
            </a:r>
            <a:endParaRPr lang="en-CA" b="1" dirty="0"/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088647" y="5407590"/>
            <a:ext cx="2781006" cy="1282536"/>
            <a:chOff x="1088647" y="5407590"/>
            <a:chExt cx="2781006" cy="1282536"/>
          </a:xfrm>
        </p:grpSpPr>
        <p:sp>
          <p:nvSpPr>
            <p:cNvPr id="7" name="Down Arrow 6"/>
            <p:cNvSpPr/>
            <p:nvPr/>
          </p:nvSpPr>
          <p:spPr>
            <a:xfrm rot="14805827">
              <a:off x="1087830" y="5588583"/>
              <a:ext cx="746510" cy="744876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 rot="7355194">
              <a:off x="1872917" y="5440668"/>
              <a:ext cx="587357" cy="82102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 rot="19524409">
              <a:off x="2535448" y="6000020"/>
              <a:ext cx="727241" cy="690106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2884983">
              <a:off x="3117548" y="5407590"/>
              <a:ext cx="752105" cy="690514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46676" y="5865032"/>
            <a:ext cx="2600621" cy="549710"/>
            <a:chOff x="5646676" y="5865032"/>
            <a:chExt cx="2600621" cy="549710"/>
          </a:xfrm>
        </p:grpSpPr>
        <p:sp>
          <p:nvSpPr>
            <p:cNvPr id="12" name="Down Arrow 11"/>
            <p:cNvSpPr/>
            <p:nvPr/>
          </p:nvSpPr>
          <p:spPr>
            <a:xfrm rot="16200000">
              <a:off x="5687249" y="5866349"/>
              <a:ext cx="507820" cy="58896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 rot="16200000">
              <a:off x="6402119" y="5820404"/>
              <a:ext cx="438150" cy="611187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 rot="16200000">
              <a:off x="7069381" y="5855327"/>
              <a:ext cx="454025" cy="541338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16200000">
              <a:off x="7681353" y="5788038"/>
              <a:ext cx="488950" cy="64293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22DA-F1AE-4A86-AEA9-02077952115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3899" y="1412776"/>
            <a:ext cx="8848858" cy="2144038"/>
            <a:chOff x="240" y="1056"/>
            <a:chExt cx="6288" cy="2160"/>
          </a:xfrm>
        </p:grpSpPr>
        <p:sp>
          <p:nvSpPr>
            <p:cNvPr id="34852" name="AutoShape 43"/>
            <p:cNvSpPr>
              <a:spLocks noChangeArrowheads="1"/>
            </p:cNvSpPr>
            <p:nvPr/>
          </p:nvSpPr>
          <p:spPr bwMode="auto">
            <a:xfrm rot="10800000">
              <a:off x="240" y="1056"/>
              <a:ext cx="6288" cy="2160"/>
            </a:xfrm>
            <a:prstGeom prst="rtTriangl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prstClr val="black"/>
                </a:solidFill>
              </a:endParaRPr>
            </a:p>
          </p:txBody>
        </p:sp>
        <p:sp>
          <p:nvSpPr>
            <p:cNvPr id="10" name="Rectangle 44"/>
            <p:cNvSpPr>
              <a:spLocks noChangeArrowheads="1"/>
            </p:cNvSpPr>
            <p:nvPr/>
          </p:nvSpPr>
          <p:spPr bwMode="auto">
            <a:xfrm>
              <a:off x="5792" y="1193"/>
              <a:ext cx="528" cy="24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Trust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79512" y="3573016"/>
            <a:ext cx="9145016" cy="2664296"/>
            <a:chOff x="240" y="1805"/>
            <a:chExt cx="6288" cy="2658"/>
          </a:xfrm>
        </p:grpSpPr>
        <p:sp>
          <p:nvSpPr>
            <p:cNvPr id="34848" name="AutoShape 40"/>
            <p:cNvSpPr>
              <a:spLocks noChangeArrowheads="1"/>
            </p:cNvSpPr>
            <p:nvPr/>
          </p:nvSpPr>
          <p:spPr bwMode="auto">
            <a:xfrm>
              <a:off x="240" y="1805"/>
              <a:ext cx="6288" cy="2160"/>
            </a:xfrm>
            <a:prstGeom prst="rtTriangle">
              <a:avLst/>
            </a:prstGeom>
            <a:solidFill>
              <a:srgbClr val="CC99FF"/>
            </a:solidFill>
            <a:ln w="9525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prstClr val="black"/>
                </a:solidFill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263" y="3648"/>
              <a:ext cx="528" cy="2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Turf</a:t>
              </a:r>
            </a:p>
          </p:txBody>
        </p:sp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426" y="4128"/>
              <a:ext cx="730" cy="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Loose</a:t>
              </a: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5590" y="3999"/>
              <a:ext cx="732" cy="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Tight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67544" y="2065309"/>
          <a:ext cx="8229600" cy="287948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Compete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Co-exist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Communicate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Cooperate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Coordinate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Collaborate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Integrate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Competition for clients, resources, partners, publicity.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systematic connection between groups.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information sharing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 needed, often informal,  interaction, on discrete activities or projects.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Groups adjust and align work with each other for greater outcomes.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Longer term interaction based on shared mission, goals; shared decision-makers and resources.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Fully integrated programs, planning, funding.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3600" b="1" dirty="0" smtClean="0">
                <a:latin typeface="Arial" charset="0"/>
                <a:ea typeface="Arial" charset="0"/>
                <a:cs typeface="Arial" charset="0"/>
              </a:rPr>
              <a:t>The Collaboration Spectrum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22DA-F1AE-4A86-AEA9-02077952115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1560" y="6381328"/>
            <a:ext cx="8318500" cy="0"/>
          </a:xfrm>
          <a:prstGeom prst="straightConnector1">
            <a:avLst/>
          </a:prstGeom>
          <a:ln w="508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995936" y="2060848"/>
            <a:ext cx="4680520" cy="2808312"/>
          </a:xfrm>
          <a:prstGeom prst="roundRect">
            <a:avLst/>
          </a:prstGeom>
          <a:noFill/>
          <a:ln w="38100">
            <a:solidFill>
              <a:srgbClr val="FF0000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97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744" y="946785"/>
            <a:ext cx="6386513" cy="5086350"/>
          </a:xfrm>
          <a:prstGeom prst="rect">
            <a:avLst/>
          </a:prstGeom>
        </p:spPr>
      </p:pic>
      <p:sp>
        <p:nvSpPr>
          <p:cNvPr id="3" name="object 2"/>
          <p:cNvSpPr txBox="1">
            <a:spLocks/>
          </p:cNvSpPr>
          <p:nvPr/>
        </p:nvSpPr>
        <p:spPr>
          <a:xfrm>
            <a:off x="628650" y="-134746"/>
            <a:ext cx="7886700" cy="132556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494">
              <a:lnSpc>
                <a:spcPct val="100000"/>
              </a:lnSpc>
            </a:pPr>
            <a:r>
              <a:rPr lang="en-US" sz="3600" b="1" spc="-8" dirty="0" smtClean="0">
                <a:latin typeface="Arial"/>
                <a:cs typeface="Arial"/>
              </a:rPr>
              <a:t>Achieving Collective Impact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4" name="Right Arrow 3"/>
          <p:cNvSpPr/>
          <p:nvPr/>
        </p:nvSpPr>
        <p:spPr>
          <a:xfrm rot="18483755">
            <a:off x="1121664" y="5498592"/>
            <a:ext cx="1365504" cy="534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88736" y="6033135"/>
            <a:ext cx="262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Stawochiak</a:t>
            </a:r>
            <a:r>
              <a:rPr lang="en-US" dirty="0" smtClean="0"/>
              <a:t> &amp; </a:t>
            </a:r>
            <a:r>
              <a:rPr lang="en-US" dirty="0" err="1" smtClean="0"/>
              <a:t>Gase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600" b="1" spc="-8" dirty="0" smtClean="0">
                <a:latin typeface="Arial"/>
                <a:cs typeface="Arial"/>
              </a:rPr>
              <a:t>Components of a Common </a:t>
            </a:r>
            <a:r>
              <a:rPr lang="en-US" sz="3600" b="1" spc="-8" dirty="0">
                <a:latin typeface="Arial"/>
                <a:cs typeface="Arial"/>
              </a:rPr>
              <a:t>Agenda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ri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800" spc="-1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</a:t>
            </a:r>
          </a:p>
          <a:p>
            <a:pPr lvl="1">
              <a:lnSpc>
                <a:spcPts val="375"/>
              </a:lnSpc>
              <a:spcBef>
                <a:spcPts val="15"/>
              </a:spcBef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Co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mm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n 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ob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 D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on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375"/>
              </a:lnSpc>
              <a:spcBef>
                <a:spcPts val="15"/>
              </a:spcBef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2800" spc="-4" dirty="0" smtClean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800" spc="-8" dirty="0" smtClean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spc="-4" dirty="0" smtClean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spcBef>
                <a:spcPts val="42"/>
              </a:spcBef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am</a:t>
            </a:r>
            <a:r>
              <a:rPr lang="en-US" sz="2800" spc="-19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800" spc="15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800" spc="-15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spc="8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800" spc="-15" dirty="0"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nge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ts val="750"/>
              </a:lnSpc>
              <a:buFont typeface="Arial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180975" indent="-171450">
              <a:buFont typeface="Arial"/>
              <a:buAutoNum type="arabicPeriod"/>
              <a:tabLst>
                <a:tab pos="180975" algn="l"/>
              </a:tabLst>
            </a:pP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n f</a:t>
            </a:r>
            <a:r>
              <a:rPr lang="en-US" sz="2800" spc="-15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spc="8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spc="-4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800" spc="-1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800" spc="4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spc="-8" dirty="0">
                <a:latin typeface="Arial" charset="0"/>
                <a:ea typeface="Arial" charset="0"/>
                <a:cs typeface="Arial" charset="0"/>
              </a:rPr>
              <a:t>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6494" marR="67539" indent="-325">
              <a:lnSpc>
                <a:spcPct val="119800"/>
              </a:lnSpc>
            </a:pPr>
            <a:endParaRPr sz="1200" dirty="0"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</p:spTree>
    <p:extLst>
      <p:ext uri="{BB962C8B-B14F-4D97-AF65-F5344CB8AC3E}">
        <p14:creationId xmlns:p14="http://schemas.microsoft.com/office/powerpoint/2010/main" val="10183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600" b="1" spc="-8" dirty="0" smtClean="0">
                <a:latin typeface="Arial"/>
                <a:cs typeface="Arial"/>
              </a:rPr>
              <a:t>Example: </a:t>
            </a:r>
            <a:r>
              <a:rPr lang="en-US" sz="3600" b="1" spc="-8" dirty="0" err="1" smtClean="0">
                <a:latin typeface="Arial"/>
                <a:cs typeface="Arial"/>
              </a:rPr>
              <a:t>Unidos</a:t>
            </a:r>
            <a:r>
              <a:rPr lang="en-US" sz="3600" b="1" spc="-8" dirty="0" smtClean="0">
                <a:latin typeface="Arial"/>
                <a:cs typeface="Arial"/>
              </a:rPr>
              <a:t> </a:t>
            </a:r>
            <a:r>
              <a:rPr lang="en-US" sz="3600" b="1" spc="-8" dirty="0">
                <a:latin typeface="Arial"/>
                <a:cs typeface="Arial"/>
              </a:rPr>
              <a:t>Contra Diabetes guiding principles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228600" indent="-228600" fontAlgn="t">
              <a:buAutoNum type="arabicPeriod"/>
            </a:pPr>
            <a:r>
              <a:rPr lang="en-US" sz="2400" dirty="0" smtClean="0"/>
              <a:t> Serve the whole community through a systems oriented approach</a:t>
            </a:r>
          </a:p>
          <a:p>
            <a:pPr marL="228600" indent="-228600" fontAlgn="t">
              <a:buAutoNum type="arabicPeriod"/>
            </a:pPr>
            <a:endParaRPr lang="en-US" sz="2400" dirty="0"/>
          </a:p>
          <a:p>
            <a:pPr fontAlgn="t"/>
            <a:r>
              <a:rPr lang="en-US" sz="2400" dirty="0"/>
              <a:t>2.  Take an asset-based approach</a:t>
            </a:r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3.  This is everyone’s responsibility</a:t>
            </a:r>
          </a:p>
          <a:p>
            <a:pPr fontAlgn="t"/>
            <a:endParaRPr lang="en-US" sz="2400" dirty="0" smtClean="0"/>
          </a:p>
          <a:p>
            <a:pPr fontAlgn="t"/>
            <a:r>
              <a:rPr lang="en-US" sz="2400" dirty="0" smtClean="0"/>
              <a:t>4</a:t>
            </a:r>
            <a:r>
              <a:rPr lang="en-US" sz="2400" dirty="0"/>
              <a:t>.  Think holistically about health</a:t>
            </a:r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5.  Empower people and families</a:t>
            </a:r>
          </a:p>
          <a:p>
            <a:pPr lvl="1">
              <a:lnSpc>
                <a:spcPts val="750"/>
              </a:lnSpc>
            </a:pPr>
            <a:endParaRPr lang="en-US" sz="1050" dirty="0">
              <a:latin typeface="Arial"/>
              <a:cs typeface="Arial"/>
            </a:endParaRPr>
          </a:p>
          <a:p>
            <a:pPr marL="6494" marR="67539" indent="-325">
              <a:lnSpc>
                <a:spcPct val="119800"/>
              </a:lnSpc>
            </a:pPr>
            <a:endParaRPr sz="1200" dirty="0"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</p:spTree>
    <p:extLst>
      <p:ext uri="{BB962C8B-B14F-4D97-AF65-F5344CB8AC3E}">
        <p14:creationId xmlns:p14="http://schemas.microsoft.com/office/powerpoint/2010/main" val="107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6494">
              <a:lnSpc>
                <a:spcPct val="100000"/>
              </a:lnSpc>
            </a:pPr>
            <a:r>
              <a:rPr lang="en-US" sz="3200" b="1" spc="-8" dirty="0">
                <a:latin typeface="Arial"/>
                <a:cs typeface="Arial"/>
              </a:rPr>
              <a:t>Defining The Problem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" y="2118886"/>
            <a:ext cx="7676388" cy="37652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94" marR="67539" indent="-325">
              <a:lnSpc>
                <a:spcPct val="119800"/>
              </a:lnSpc>
            </a:pPr>
            <a:endParaRPr sz="1200" dirty="0"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650" y="1746151"/>
            <a:ext cx="7676388" cy="119225"/>
          </a:xfrm>
          <a:custGeom>
            <a:avLst/>
            <a:gdLst/>
            <a:ahLst/>
            <a:cxnLst/>
            <a:rect l="l" t="t" r="r" b="b"/>
            <a:pathLst>
              <a:path w="6869430" h="274320">
                <a:moveTo>
                  <a:pt x="0" y="274320"/>
                </a:moveTo>
                <a:lnTo>
                  <a:pt x="6869430" y="274320"/>
                </a:lnTo>
                <a:lnTo>
                  <a:pt x="686943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sz="920"/>
          </a:p>
        </p:txBody>
      </p:sp>
      <p:sp>
        <p:nvSpPr>
          <p:cNvPr id="6" name="TextBox 5"/>
          <p:cNvSpPr txBox="1"/>
          <p:nvPr/>
        </p:nvSpPr>
        <p:spPr>
          <a:xfrm>
            <a:off x="628650" y="2378776"/>
            <a:ext cx="5335524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bounda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</a:p>
          <a:p>
            <a:pPr marL="352425" indent="-171926">
              <a:spcBef>
                <a:spcPts val="315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qu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rm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4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4" dirty="0" smtClean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4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g</a:t>
            </a: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ll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24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11" dirty="0" smtClean="0">
                <a:solidFill>
                  <a:prstClr val="black"/>
                </a:solidFill>
                <a:latin typeface="Arial"/>
                <a:cs typeface="Arial"/>
              </a:rPr>
              <a:t>it </a:t>
            </a:r>
            <a:r>
              <a:rPr lang="en-US" sz="2400" spc="4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spc="-8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hang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2400" spc="-4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8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8" dirty="0" smtClean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</a:p>
          <a:p>
            <a:pPr marL="352425" indent="-171926">
              <a:spcBef>
                <a:spcPts val="323"/>
              </a:spcBef>
              <a:buFont typeface="Arial"/>
              <a:buChar char="•"/>
              <a:tabLst>
                <a:tab pos="352425" algn="l"/>
              </a:tabLst>
            </a:pP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5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843</Words>
  <Application>Microsoft Office PowerPoint</Application>
  <PresentationFormat>On-screen Show (4:3)</PresentationFormat>
  <Paragraphs>198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Office Theme</vt:lpstr>
      <vt:lpstr>1_Office Theme</vt:lpstr>
      <vt:lpstr>Understanding the Collective Impact of SPOR in Ontario</vt:lpstr>
      <vt:lpstr>Agenda</vt:lpstr>
      <vt:lpstr>Collective Impact Framework Applied to SPOR: Focus on Common Agenda and Metrics </vt:lpstr>
      <vt:lpstr>From Isolated to Collective Impact</vt:lpstr>
      <vt:lpstr>The Collaboration Spectrum</vt:lpstr>
      <vt:lpstr>PowerPoint Presentation</vt:lpstr>
      <vt:lpstr>Components of a Common Agenda</vt:lpstr>
      <vt:lpstr>Example: Unidos Contra Diabetes guiding principles</vt:lpstr>
      <vt:lpstr>Defining The Problem</vt:lpstr>
      <vt:lpstr>Setting a Goal</vt:lpstr>
      <vt:lpstr>Framework for Change</vt:lpstr>
      <vt:lpstr>Planning for Learning and Evaluation</vt:lpstr>
      <vt:lpstr>Thinking About Shared Measurement </vt:lpstr>
      <vt:lpstr>Collective Impact on the ground- SPOR as a catalyst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PIHCI NCO Patient Engagement Task Force Final Report to the  National Leadership Council</dc:title>
  <dc:creator>Bob Walsh</dc:creator>
  <cp:lastModifiedBy>Shahid, Simone</cp:lastModifiedBy>
  <cp:revision>109</cp:revision>
  <dcterms:created xsi:type="dcterms:W3CDTF">2018-08-02T13:03:58Z</dcterms:created>
  <dcterms:modified xsi:type="dcterms:W3CDTF">2019-02-21T17:04:02Z</dcterms:modified>
</cp:coreProperties>
</file>