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3"/>
  </p:notesMasterIdLst>
  <p:handoutMasterIdLst>
    <p:handoutMasterId r:id="rId14"/>
  </p:handoutMasterIdLst>
  <p:sldIdLst>
    <p:sldId id="256" r:id="rId2"/>
    <p:sldId id="384" r:id="rId3"/>
    <p:sldId id="290" r:id="rId4"/>
    <p:sldId id="311" r:id="rId5"/>
    <p:sldId id="376" r:id="rId6"/>
    <p:sldId id="377" r:id="rId7"/>
    <p:sldId id="378" r:id="rId8"/>
    <p:sldId id="379" r:id="rId9"/>
    <p:sldId id="380" r:id="rId10"/>
    <p:sldId id="381" r:id="rId11"/>
    <p:sldId id="3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es Maybee" initials="A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3BC"/>
    <a:srgbClr val="7570B3"/>
    <a:srgbClr val="466F82"/>
    <a:srgbClr val="C6ACD3"/>
    <a:srgbClr val="818A93"/>
    <a:srgbClr val="6E9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290" autoAdjust="0"/>
  </p:normalViewPr>
  <p:slideViewPr>
    <p:cSldViewPr snapToGrid="0">
      <p:cViewPr varScale="1">
        <p:scale>
          <a:sx n="124" d="100"/>
          <a:sy n="124" d="100"/>
        </p:scale>
        <p:origin x="124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195A4-FCF1-4624-897D-45BE9D34F0C3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984C-7FAB-4BE4-934D-9C753AE47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40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DA408-5755-4748-86AC-28F3DDA1FA72}" type="datetimeFigureOut">
              <a:rPr lang="en-CA" smtClean="0"/>
              <a:t>21/02/2019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1E162-61D4-4B3E-9DE4-2C56A0EA3B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53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147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040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686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7C24-8C09-410D-8923-454200AAA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23C63D-2AB4-4840-AFCD-F809BDFB43A6}"/>
              </a:ext>
            </a:extLst>
          </p:cNvPr>
          <p:cNvSpPr/>
          <p:nvPr userDrawn="1"/>
        </p:nvSpPr>
        <p:spPr>
          <a:xfrm>
            <a:off x="99060" y="233680"/>
            <a:ext cx="152400" cy="6479356"/>
          </a:xfrm>
          <a:prstGeom prst="rect">
            <a:avLst/>
          </a:prstGeom>
          <a:solidFill>
            <a:srgbClr val="6E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/>
          </a:p>
        </p:txBody>
      </p:sp>
    </p:spTree>
    <p:extLst>
      <p:ext uri="{BB962C8B-B14F-4D97-AF65-F5344CB8AC3E}">
        <p14:creationId xmlns:p14="http://schemas.microsoft.com/office/powerpoint/2010/main" val="262370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88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499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548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7C24-8C09-410D-8923-454200AAAE7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AAC45-4926-4BD4-8DC4-133E4DDF4D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5404" y="5274843"/>
            <a:ext cx="1093851" cy="130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084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640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361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F226-8CDB-4535-B449-70CA761F76E1}" type="datetimeFigureOut">
              <a:rPr lang="en-CA" smtClean="0"/>
              <a:pPr/>
              <a:t>21/02/2019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4F56-794D-4DFC-8576-B1A348A0673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213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E107-F2B3-40A0-8213-5053936E0D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/>
              <a:t>Understanding the Collective Impact of</a:t>
            </a:r>
            <a:br>
              <a:rPr lang="en-US" sz="3200" b="1" dirty="0"/>
            </a:br>
            <a:r>
              <a:rPr lang="en-US" sz="3200" b="1" dirty="0"/>
              <a:t>SPOR in Ontario</a:t>
            </a:r>
            <a:endParaRPr lang="en-CA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5FD5DD-386F-4D90-B03A-BC75F4123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endParaRPr lang="en-CA" sz="2000" dirty="0">
              <a:solidFill>
                <a:schemeClr val="tx2"/>
              </a:solidFill>
            </a:endParaRPr>
          </a:p>
          <a:p>
            <a:pPr algn="l"/>
            <a:r>
              <a:rPr lang="en-CA" sz="2000" dirty="0">
                <a:solidFill>
                  <a:schemeClr val="tx2"/>
                </a:solidFill>
              </a:rPr>
              <a:t>Workshop</a:t>
            </a:r>
          </a:p>
          <a:p>
            <a:pPr algn="l"/>
            <a:r>
              <a:rPr lang="en-CA" sz="2000" dirty="0">
                <a:solidFill>
                  <a:schemeClr val="tx2"/>
                </a:solidFill>
              </a:rPr>
              <a:t>Women’s College Hospital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January 21, 2019</a:t>
            </a:r>
            <a:endParaRPr lang="en-CA" sz="20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330" y="5923555"/>
            <a:ext cx="1878763" cy="77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43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Common Evaluative Challenge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 smtClean="0"/>
              <a:t>Canadian </a:t>
            </a:r>
            <a:r>
              <a:rPr lang="en-CA" b="1" dirty="0"/>
              <a:t>Institutes of Health </a:t>
            </a:r>
            <a:r>
              <a:rPr lang="en-CA" b="1" dirty="0" smtClean="0"/>
              <a:t>Research: Evaluation </a:t>
            </a:r>
            <a:r>
              <a:rPr lang="en-CA" b="1" dirty="0"/>
              <a:t>of the Strategy for Patient-Oriented Research Final Report </a:t>
            </a:r>
            <a:r>
              <a:rPr lang="en-CA" b="1" dirty="0" smtClean="0"/>
              <a:t>May </a:t>
            </a:r>
            <a:r>
              <a:rPr lang="en-CA" b="1" dirty="0"/>
              <a:t>17, 2016 </a:t>
            </a:r>
            <a:endParaRPr lang="en-CA" dirty="0"/>
          </a:p>
          <a:p>
            <a:r>
              <a:rPr lang="en-CA" b="1" dirty="0" smtClean="0"/>
              <a:t>“</a:t>
            </a:r>
            <a:r>
              <a:rPr lang="en-CA" dirty="0" smtClean="0"/>
              <a:t>CIHR </a:t>
            </a:r>
            <a:r>
              <a:rPr lang="en-CA" dirty="0"/>
              <a:t>should revise the existing SPOR performance measurement strategy to balance administrative/operational outputs with outcomes/impacts</a:t>
            </a:r>
            <a:r>
              <a:rPr lang="en-CA" b="1" dirty="0" smtClean="0"/>
              <a:t>.” </a:t>
            </a:r>
            <a:endParaRPr lang="en-CA" dirty="0"/>
          </a:p>
          <a:p>
            <a:r>
              <a:rPr lang="en-CA" dirty="0" smtClean="0"/>
              <a:t>“Indicators </a:t>
            </a:r>
            <a:r>
              <a:rPr lang="en-CA" dirty="0"/>
              <a:t>should be re-oriented from tracking primarily activity-based or output indicators toward outcomes and impacts; consider applying a “</a:t>
            </a:r>
            <a:r>
              <a:rPr lang="en-CA" b="1" dirty="0"/>
              <a:t>collective impact</a:t>
            </a:r>
            <a:r>
              <a:rPr lang="en-CA" dirty="0"/>
              <a:t>” lens</a:t>
            </a:r>
            <a:r>
              <a:rPr lang="en-CA" dirty="0" smtClean="0"/>
              <a:t>.” 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3434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Objective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S</a:t>
            </a:r>
            <a:r>
              <a:rPr lang="en-US" b="1" i="1" dirty="0" smtClean="0"/>
              <a:t>hare </a:t>
            </a:r>
            <a:r>
              <a:rPr lang="en-US" b="1" i="1" dirty="0"/>
              <a:t>information and discuss two key aspects of collective impact – </a:t>
            </a:r>
            <a:r>
              <a:rPr lang="en-US" b="1" i="1" u="sng" dirty="0"/>
              <a:t>common agenda </a:t>
            </a:r>
            <a:r>
              <a:rPr lang="en-US" b="1" i="1" dirty="0"/>
              <a:t>and </a:t>
            </a:r>
            <a:r>
              <a:rPr lang="en-US" b="1" i="1" u="sng" dirty="0"/>
              <a:t>common performance </a:t>
            </a:r>
            <a:r>
              <a:rPr lang="en-US" b="1" i="1" u="sng" dirty="0" smtClean="0"/>
              <a:t>metrics</a:t>
            </a:r>
          </a:p>
          <a:p>
            <a:pPr marL="0" indent="0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b="1" i="1" dirty="0" smtClean="0"/>
              <a:t>Provide </a:t>
            </a:r>
            <a:r>
              <a:rPr lang="en-US" b="1" i="1" dirty="0"/>
              <a:t>input to both CIHR and MOHLTC on SPOR 2.0 and help </a:t>
            </a:r>
            <a:r>
              <a:rPr lang="en-US" b="1" i="1" dirty="0" smtClean="0"/>
              <a:t>BeACCoN </a:t>
            </a:r>
            <a:r>
              <a:rPr lang="en-US" b="1" i="1" dirty="0"/>
              <a:t>and OSSU with their renewal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40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Marilyn Emery </a:t>
            </a:r>
          </a:p>
          <a:p>
            <a:r>
              <a:rPr lang="en-US" dirty="0" smtClean="0"/>
              <a:t>CEO, Women’s College Hospital</a:t>
            </a:r>
            <a:endParaRPr lang="en-US" dirty="0"/>
          </a:p>
        </p:txBody>
      </p:sp>
      <p:pic>
        <p:nvPicPr>
          <p:cNvPr id="1026" name="Picture 2" descr="Women's College Hospital - Health Care for Women, Revolutioniz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218" y="4928666"/>
            <a:ext cx="2835564" cy="156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60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EB961-0924-4E4D-9209-4B116A58C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683" y="142490"/>
            <a:ext cx="7886700" cy="13255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A688B-D696-4BCE-B245-541C875C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85799" y="1825626"/>
            <a:ext cx="10730345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43128"/>
              </p:ext>
            </p:extLst>
          </p:nvPr>
        </p:nvGraphicFramePr>
        <p:xfrm>
          <a:off x="467003" y="1280389"/>
          <a:ext cx="8036059" cy="5486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0417">
                  <a:extLst>
                    <a:ext uri="{9D8B030D-6E8A-4147-A177-3AD203B41FA5}">
                      <a16:colId xmlns:a16="http://schemas.microsoft.com/office/drawing/2014/main" val="1656569933"/>
                    </a:ext>
                  </a:extLst>
                </a:gridCol>
                <a:gridCol w="6285642">
                  <a:extLst>
                    <a:ext uri="{9D8B030D-6E8A-4147-A177-3AD203B41FA5}">
                      <a16:colId xmlns:a16="http://schemas.microsoft.com/office/drawing/2014/main" val="2017220071"/>
                    </a:ext>
                  </a:extLst>
                </a:gridCol>
              </a:tblGrid>
              <a:tr h="300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Time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Topic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279245"/>
                  </a:ext>
                </a:extLst>
              </a:tr>
              <a:tr h="3986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9:00 – 9:05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Welcome – Marilyn Emery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104229"/>
                  </a:ext>
                </a:extLst>
              </a:tr>
              <a:tr h="472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9:00 – 9:15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Introductions and Objectives for the Day -  Geoff Anderson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3185539"/>
                  </a:ext>
                </a:extLst>
              </a:tr>
              <a:tr h="6000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9:15 – 9:30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The SPOR Enterprise in Ontario: Overview, opportunities and challenges - Catharine Whiteside 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0145407"/>
                  </a:ext>
                </a:extLst>
              </a:tr>
              <a:tr h="6000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9:30 – 9:45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Collective impact framework applied to SPOR: Focus on Common Agenda and Metrics - Onil Bhattacharyya 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3781981"/>
                  </a:ext>
                </a:extLst>
              </a:tr>
              <a:tr h="300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9:45 – 10:00 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Discussion – All 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51369"/>
                  </a:ext>
                </a:extLst>
              </a:tr>
              <a:tr h="6000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10:00 – 10:45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Reports and Discussion on Activities and Agendas of Each SPOR Element in Ontario - All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976258"/>
                  </a:ext>
                </a:extLst>
              </a:tr>
              <a:tr h="3706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10:45 – 11:00 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Break 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122827"/>
                  </a:ext>
                </a:extLst>
              </a:tr>
              <a:tr h="382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 – 11:15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and SPOR –</a:t>
                      </a:r>
                      <a:r>
                        <a:rPr lang="en-US" sz="19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Vasanthi Srinivasan and Eddy Nason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24139"/>
                  </a:ext>
                </a:extLst>
              </a:tr>
              <a:tr h="6000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</a:rPr>
                        <a:t>11:15 </a:t>
                      </a:r>
                      <a:r>
                        <a:rPr lang="en-US" sz="1900" dirty="0">
                          <a:effectLst/>
                        </a:rPr>
                        <a:t>– 11:45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Reports and Discussion on Evaluation Plans and Metrics of Each SPOR Element in Ontario - All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411934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11:45 – 12:00 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Summary and Next Steps – Geoff Anderson 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1653601"/>
                  </a:ext>
                </a:extLst>
              </a:tr>
              <a:tr h="300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12:00 – 1:00 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Networking Lunch 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17036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7003" y="1613647"/>
            <a:ext cx="8036059" cy="8375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7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628" y="2265487"/>
            <a:ext cx="7886700" cy="1325563"/>
          </a:xfrm>
        </p:spPr>
        <p:txBody>
          <a:bodyPr/>
          <a:lstStyle/>
          <a:p>
            <a:r>
              <a:rPr lang="en-US" dirty="0" smtClean="0"/>
              <a:t>Introductions and Objectives of the Day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5628" y="3756991"/>
            <a:ext cx="2043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Geoff Anderson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330" y="5923555"/>
            <a:ext cx="1878763" cy="77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5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5400" dirty="0" smtClean="0"/>
              <a:t>Very Brief</a:t>
            </a:r>
          </a:p>
          <a:p>
            <a:endParaRPr lang="en-CA" dirty="0" smtClean="0"/>
          </a:p>
          <a:p>
            <a:pPr lvl="1"/>
            <a:r>
              <a:rPr lang="en-CA" sz="4000" dirty="0" smtClean="0"/>
              <a:t>Your name</a:t>
            </a:r>
          </a:p>
          <a:p>
            <a:pPr lvl="1"/>
            <a:endParaRPr lang="en-CA" sz="4000" dirty="0" smtClean="0"/>
          </a:p>
          <a:p>
            <a:pPr lvl="1"/>
            <a:r>
              <a:rPr lang="en-CA" sz="4000" dirty="0" smtClean="0"/>
              <a:t>The role you have that is relevant to today’s meeting 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0117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 Goal and Vision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7360"/>
            <a:ext cx="7886700" cy="4439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The goal</a:t>
            </a:r>
            <a:r>
              <a:rPr lang="en-US" dirty="0"/>
              <a:t> of patient-oriented research is to better ensure the translation of innovative diagnostic and therapeutic approaches to the point of care, as well as </a:t>
            </a:r>
            <a:r>
              <a:rPr lang="en-US" i="1" dirty="0"/>
              <a:t>to help the provinces and territories meet the challenge of delivering high quality, cost-effective health care</a:t>
            </a:r>
            <a:r>
              <a:rPr lang="en-US" dirty="0"/>
              <a:t>. It involves ensuring that the right patient receives the right clinical intervention at the right time, ultimately leading to better health outcomes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The vision</a:t>
            </a:r>
            <a:r>
              <a:rPr lang="en-US" dirty="0"/>
              <a:t> of the Strategy for Patient-Oriented Research is to </a:t>
            </a:r>
            <a:r>
              <a:rPr lang="en-US" i="1" dirty="0"/>
              <a:t>demonstrably improve health outcomes and enhance patients' health care experience </a:t>
            </a:r>
            <a:r>
              <a:rPr lang="en-US" dirty="0"/>
              <a:t>through integration of evidence at all levels in the health care system. 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330" y="5923555"/>
            <a:ext cx="1878763" cy="77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374" y="38148"/>
            <a:ext cx="9506553" cy="1805205"/>
          </a:xfrm>
        </p:spPr>
        <p:txBody>
          <a:bodyPr>
            <a:normAutofit/>
          </a:bodyPr>
          <a:lstStyle/>
          <a:p>
            <a:r>
              <a:rPr lang="en-US" dirty="0" smtClean="0"/>
              <a:t>The SPOR </a:t>
            </a:r>
            <a:br>
              <a:rPr lang="en-US" dirty="0" smtClean="0"/>
            </a:br>
            <a:r>
              <a:rPr lang="en-US" dirty="0" smtClean="0"/>
              <a:t>Enterprise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AD9F-DE80-41D7-A691-F9CD3DEA5990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4" name="Group 25"/>
          <p:cNvGrpSpPr/>
          <p:nvPr/>
        </p:nvGrpSpPr>
        <p:grpSpPr>
          <a:xfrm>
            <a:off x="11818" y="1471360"/>
            <a:ext cx="7129230" cy="4685121"/>
            <a:chOff x="1658267" y="2514431"/>
            <a:chExt cx="6052697" cy="3984716"/>
          </a:xfrm>
        </p:grpSpPr>
        <p:pic>
          <p:nvPicPr>
            <p:cNvPr id="25" name="Picture 2" descr="http://www.canada-bankruptcy.ca/map-search-tool/images/map-of-canada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58267" y="2514431"/>
              <a:ext cx="6052697" cy="3984716"/>
            </a:xfrm>
            <a:prstGeom prst="rect">
              <a:avLst/>
            </a:prstGeom>
            <a:noFill/>
          </p:spPr>
        </p:pic>
        <p:sp>
          <p:nvSpPr>
            <p:cNvPr id="26" name="5-Point Star 25"/>
            <p:cNvSpPr/>
            <p:nvPr/>
          </p:nvSpPr>
          <p:spPr>
            <a:xfrm>
              <a:off x="5986985" y="5158124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5-Point Star 26"/>
            <p:cNvSpPr/>
            <p:nvPr/>
          </p:nvSpPr>
          <p:spPr>
            <a:xfrm>
              <a:off x="6614160" y="4853940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5-Point Star 27"/>
            <p:cNvSpPr/>
            <p:nvPr/>
          </p:nvSpPr>
          <p:spPr>
            <a:xfrm>
              <a:off x="6700931" y="5036820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5-Point Star 28"/>
            <p:cNvSpPr/>
            <p:nvPr/>
          </p:nvSpPr>
          <p:spPr>
            <a:xfrm>
              <a:off x="6393797" y="5051443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>
              <a:off x="2903220" y="4000500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5111814" y="5699146"/>
              <a:ext cx="213360" cy="1600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3988211" y="5465874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>
              <a:off x="3445474" y="5404914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>
              <a:off x="2802442" y="4978195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2065020" y="4953000"/>
              <a:ext cx="121920" cy="121920"/>
            </a:xfrm>
            <a:prstGeom prst="star5">
              <a:avLst/>
            </a:prstGeom>
            <a:solidFill>
              <a:srgbClr val="FFFF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2" name="Picture 41" descr="logo-0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8" t="53230" r="36155" b="40285"/>
          <a:stretch/>
        </p:blipFill>
        <p:spPr>
          <a:xfrm>
            <a:off x="3203325" y="4971541"/>
            <a:ext cx="1333176" cy="244816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086975" y="3464161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2296" y="4401671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40142" y="4498346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69596" y="4524020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9899" y="4573150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69942" y="3815251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94108" y="4524486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81387" y="4973786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8126" y="3317548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48569" y="4534312"/>
            <a:ext cx="4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613305" y="530780"/>
            <a:ext cx="50220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CA" sz="1200" b="1" dirty="0"/>
              <a:t>1. SPOR Support Units (SU) </a:t>
            </a:r>
          </a:p>
          <a:p>
            <a:pPr marL="0" lvl="1"/>
            <a:r>
              <a:rPr lang="en-CA" sz="1200" b="1" dirty="0" smtClean="0"/>
              <a:t>2</a:t>
            </a:r>
            <a:r>
              <a:rPr lang="en-CA" sz="1200" b="1" dirty="0"/>
              <a:t>. SPOR Network in Youth and Adolescent Mental Health – ACCESS </a:t>
            </a:r>
            <a:r>
              <a:rPr lang="en-CA" sz="1200" b="1" dirty="0" smtClean="0"/>
              <a:t>Canada</a:t>
            </a:r>
          </a:p>
          <a:p>
            <a:pPr marL="0" lvl="1"/>
            <a:r>
              <a:rPr lang="en-CA" sz="1200" b="1" dirty="0" smtClean="0"/>
              <a:t>3. Pan-Canadian SPOR Network in Primary and Integrated Health Innovations (PIHCI)</a:t>
            </a:r>
            <a:endParaRPr lang="en-US" sz="1200" b="1" dirty="0" smtClean="0"/>
          </a:p>
          <a:p>
            <a:r>
              <a:rPr lang="en-US" sz="1200" b="1" dirty="0" smtClean="0"/>
              <a:t>4. SPOR Networks in Chronic </a:t>
            </a:r>
            <a:r>
              <a:rPr lang="en-US" sz="1200" b="1" dirty="0"/>
              <a:t>D</a:t>
            </a:r>
            <a:r>
              <a:rPr lang="en-US" sz="1200" b="1" dirty="0" smtClean="0"/>
              <a:t>isease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Chronic Pain Network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Chronic Kidney Disease (Can-SOLVE CKD)</a:t>
            </a:r>
            <a:br>
              <a:rPr lang="en-US" sz="1200" dirty="0" smtClean="0"/>
            </a:br>
            <a:r>
              <a:rPr lang="en-US" sz="1200" dirty="0" smtClean="0"/>
              <a:t>Child Disability and Brain </a:t>
            </a:r>
            <a:r>
              <a:rPr lang="en-US" sz="1200" dirty="0"/>
              <a:t>Research (</a:t>
            </a:r>
            <a:r>
              <a:rPr lang="en-US" sz="1200" dirty="0" smtClean="0"/>
              <a:t>CHILD-Bright)</a:t>
            </a:r>
            <a:endParaRPr lang="en-US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Diabetes </a:t>
            </a:r>
            <a:r>
              <a:rPr lang="en-US" sz="1200" dirty="0"/>
              <a:t>Action </a:t>
            </a:r>
            <a:r>
              <a:rPr lang="en-US" sz="1200" dirty="0" smtClean="0"/>
              <a:t>Canada (DAC)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Gastro-Intestinal </a:t>
            </a:r>
            <a:r>
              <a:rPr lang="en-US" sz="1200" dirty="0"/>
              <a:t>and Neuropsychiatric </a:t>
            </a:r>
            <a:r>
              <a:rPr lang="en-US" sz="1200" dirty="0" smtClean="0"/>
              <a:t>Effects</a:t>
            </a:r>
            <a:r>
              <a:rPr lang="en-US" sz="1200" dirty="0"/>
              <a:t> </a:t>
            </a:r>
            <a:r>
              <a:rPr lang="en-US" sz="1200" dirty="0" smtClean="0"/>
              <a:t>(IMAGINE)</a:t>
            </a:r>
            <a:endParaRPr lang="en-US" sz="1200" dirty="0"/>
          </a:p>
        </p:txBody>
      </p:sp>
      <p:sp>
        <p:nvSpPr>
          <p:cNvPr id="19" name="5-Point Star 18"/>
          <p:cNvSpPr/>
          <p:nvPr/>
        </p:nvSpPr>
        <p:spPr>
          <a:xfrm>
            <a:off x="4963584" y="1153184"/>
            <a:ext cx="146858" cy="143720"/>
          </a:xfrm>
          <a:prstGeom prst="star5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5-Point Star 92"/>
          <p:cNvSpPr/>
          <p:nvPr/>
        </p:nvSpPr>
        <p:spPr>
          <a:xfrm>
            <a:off x="5977469" y="4655389"/>
            <a:ext cx="146858" cy="143720"/>
          </a:xfrm>
          <a:prstGeom prst="star5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5507"/>
            <a:ext cx="8229600" cy="1143000"/>
          </a:xfrm>
        </p:spPr>
        <p:txBody>
          <a:bodyPr/>
          <a:lstStyle/>
          <a:p>
            <a:r>
              <a:rPr lang="en-US" dirty="0" smtClean="0"/>
              <a:t>SPOR Enterprise in Ontario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383868" y="2071205"/>
            <a:ext cx="2376264" cy="1138773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Ontario SPOR SUPPORT Unit</a:t>
            </a:r>
          </a:p>
          <a:p>
            <a:pPr algn="ctr"/>
            <a:r>
              <a:rPr lang="en-US" sz="1200" b="1" i="1" dirty="0" smtClean="0"/>
              <a:t>Lead:</a:t>
            </a:r>
            <a:r>
              <a:rPr lang="en-US" sz="1200" i="1" dirty="0" smtClean="0"/>
              <a:t>  A. Brown, Chair, Board of Directors and Vasanthi Srinivasan, CEO</a:t>
            </a:r>
            <a:endParaRPr lang="en-CA" sz="1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3573016"/>
            <a:ext cx="2248876" cy="954107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Diabetes Action Canada</a:t>
            </a:r>
          </a:p>
          <a:p>
            <a:pPr algn="ctr"/>
            <a:r>
              <a:rPr lang="en-US" sz="1200" b="1" i="1" dirty="0" smtClean="0"/>
              <a:t>Lead:</a:t>
            </a:r>
            <a:r>
              <a:rPr lang="en-US" sz="1200" i="1" dirty="0" smtClean="0"/>
              <a:t> Gary Lewis and Cathy Whiteside, </a:t>
            </a:r>
            <a:r>
              <a:rPr lang="en-US" sz="1200" i="1" dirty="0" err="1" smtClean="0"/>
              <a:t>UoToronto</a:t>
            </a:r>
            <a:endParaRPr lang="en-CA" sz="1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373854" y="3415454"/>
            <a:ext cx="2379684" cy="892552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Access Open Minds </a:t>
            </a:r>
          </a:p>
          <a:p>
            <a:pPr algn="ctr"/>
            <a:r>
              <a:rPr lang="en-US" sz="1200" dirty="0" smtClean="0"/>
              <a:t>SPOR Network in Youth and Adolescent Mental Health</a:t>
            </a:r>
          </a:p>
          <a:p>
            <a:pPr algn="ctr"/>
            <a:r>
              <a:rPr lang="en-US" sz="1200" i="1" dirty="0" smtClean="0"/>
              <a:t>Sites: Chatham-Kent</a:t>
            </a:r>
            <a:endParaRPr lang="en-CA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988840"/>
            <a:ext cx="2376264" cy="1323439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SPOR Evidence Alliance</a:t>
            </a:r>
          </a:p>
          <a:p>
            <a:pPr algn="ctr"/>
            <a:r>
              <a:rPr lang="en-US" sz="1200" b="1" i="1" dirty="0" smtClean="0"/>
              <a:t>Lead:</a:t>
            </a:r>
            <a:r>
              <a:rPr lang="en-US" sz="1200" i="1" dirty="0" smtClean="0"/>
              <a:t> Andrea </a:t>
            </a:r>
            <a:r>
              <a:rPr lang="en-US" sz="1200" i="1" dirty="0" err="1" smtClean="0"/>
              <a:t>Tricco</a:t>
            </a:r>
            <a:r>
              <a:rPr lang="en-US" sz="1200" i="1" dirty="0" smtClean="0"/>
              <a:t> and Sharon Straus, Li </a:t>
            </a:r>
            <a:r>
              <a:rPr lang="en-US" sz="1200" i="1" dirty="0" err="1" smtClean="0"/>
              <a:t>Ka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Shing</a:t>
            </a:r>
            <a:r>
              <a:rPr lang="en-US" sz="1200" i="1" dirty="0" smtClean="0"/>
              <a:t> Knowledge Institute, St Michael’s Hospital</a:t>
            </a:r>
            <a:endParaRPr lang="en-CA" sz="1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155540" y="915040"/>
            <a:ext cx="4832920" cy="738664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Ministry of Health and Long-Term Care</a:t>
            </a:r>
          </a:p>
          <a:p>
            <a:pPr algn="ctr"/>
            <a:r>
              <a:rPr lang="en-US" sz="1200" dirty="0" smtClean="0"/>
              <a:t>Patrick Dicerni, ADM, Strategic Policy and Planning Division</a:t>
            </a:r>
          </a:p>
          <a:p>
            <a:pPr algn="ctr"/>
            <a:r>
              <a:rPr lang="en-US" sz="1200" dirty="0" smtClean="0"/>
              <a:t>Anne Hayes, Director, Research, Analysis and Evaluation Branch</a:t>
            </a:r>
            <a:endParaRPr lang="en-CA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4584" y="3463558"/>
            <a:ext cx="2392892" cy="707886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Chronic Pain Network</a:t>
            </a:r>
          </a:p>
          <a:p>
            <a:pPr algn="ctr"/>
            <a:r>
              <a:rPr lang="en-US" sz="1200" b="1" i="1" dirty="0" smtClean="0"/>
              <a:t>Lead:</a:t>
            </a:r>
            <a:r>
              <a:rPr lang="en-US" sz="1200" i="1" dirty="0" smtClean="0"/>
              <a:t> Norm Buckley et al, McMaster University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6948" y="4610437"/>
            <a:ext cx="2389472" cy="1384995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smtClean="0"/>
              <a:t>Can-SOLVE CKD</a:t>
            </a:r>
          </a:p>
          <a:p>
            <a:pPr algn="ctr"/>
            <a:r>
              <a:rPr lang="en-US" sz="1200" dirty="0" smtClean="0"/>
              <a:t>SPOR Network on Chronic Kidney Disease</a:t>
            </a:r>
          </a:p>
          <a:p>
            <a:pPr algn="ctr"/>
            <a:r>
              <a:rPr lang="en-US" sz="1200" b="1" i="1" dirty="0" smtClean="0"/>
              <a:t>Site</a:t>
            </a:r>
            <a:r>
              <a:rPr lang="en-US" sz="1200" i="1" dirty="0" smtClean="0"/>
              <a:t>: Ontario Renal Network, Cancer Care Ontario</a:t>
            </a:r>
            <a:endParaRPr lang="en-US" sz="1200" i="1" dirty="0"/>
          </a:p>
          <a:p>
            <a:pPr algn="ctr"/>
            <a:endParaRPr lang="en-CA" sz="1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2016772"/>
            <a:ext cx="2248876" cy="1446550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BeACCoN </a:t>
            </a:r>
          </a:p>
          <a:p>
            <a:pPr algn="ctr"/>
            <a:r>
              <a:rPr lang="en-US" sz="1200" dirty="0" smtClean="0"/>
              <a:t>PIHCI Ontario Site </a:t>
            </a:r>
          </a:p>
          <a:p>
            <a:pPr algn="ctr"/>
            <a:r>
              <a:rPr lang="en-US" sz="1200" b="1" i="1" dirty="0" smtClean="0"/>
              <a:t>Lead:</a:t>
            </a:r>
            <a:r>
              <a:rPr lang="en-US" sz="1200" i="1" dirty="0" smtClean="0"/>
              <a:t> Geoff Anderson,  Patrick Dicerni </a:t>
            </a:r>
            <a:r>
              <a:rPr lang="en-US" sz="1200" dirty="0" smtClean="0"/>
              <a:t>and </a:t>
            </a:r>
            <a:r>
              <a:rPr lang="en-US" sz="1200" i="1" dirty="0"/>
              <a:t>Onil </a:t>
            </a:r>
            <a:r>
              <a:rPr lang="en-US" sz="1200" i="1" dirty="0" err="1"/>
              <a:t>Batthacharrya</a:t>
            </a:r>
            <a:r>
              <a:rPr lang="en-US" sz="1200" i="1" dirty="0"/>
              <a:t> </a:t>
            </a:r>
            <a:r>
              <a:rPr lang="en-US" sz="1200" i="1" dirty="0" smtClean="0"/>
              <a:t>(also PIHCIN-</a:t>
            </a:r>
            <a:r>
              <a:rPr lang="en-US" sz="1200" dirty="0" smtClean="0"/>
              <a:t>NCO Co-Chair)</a:t>
            </a:r>
            <a:endParaRPr lang="en-US" sz="1200" dirty="0"/>
          </a:p>
          <a:p>
            <a:pPr algn="ctr"/>
            <a:endParaRPr lang="en-CA" sz="12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4368891"/>
            <a:ext cx="2376264" cy="1661993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IMAGINE</a:t>
            </a:r>
          </a:p>
          <a:p>
            <a:pPr algn="ctr"/>
            <a:r>
              <a:rPr lang="en-US" sz="1200" dirty="0" smtClean="0"/>
              <a:t>SPOR Network in Inflammation, </a:t>
            </a:r>
            <a:r>
              <a:rPr lang="en-US" sz="1200" dirty="0" err="1" smtClean="0"/>
              <a:t>Microbiome</a:t>
            </a:r>
            <a:r>
              <a:rPr lang="en-US" sz="1200" dirty="0" smtClean="0"/>
              <a:t>, Alimentation: Gastro-Intestinal and Neuropsychiatric Effects </a:t>
            </a:r>
          </a:p>
          <a:p>
            <a:pPr algn="ctr"/>
            <a:r>
              <a:rPr lang="en-US" sz="1200" b="1" dirty="0" smtClean="0"/>
              <a:t>Leads</a:t>
            </a:r>
            <a:r>
              <a:rPr lang="en-US" sz="1200" dirty="0" smtClean="0"/>
              <a:t>: Dr Paul </a:t>
            </a:r>
            <a:r>
              <a:rPr lang="en-US" sz="1200" dirty="0" err="1" smtClean="0"/>
              <a:t>Moayyedi</a:t>
            </a:r>
            <a:r>
              <a:rPr lang="en-US" sz="1200" dirty="0" smtClean="0"/>
              <a:t>, Dr Glenda </a:t>
            </a:r>
            <a:r>
              <a:rPr lang="en-US" sz="1200" dirty="0" err="1" smtClean="0"/>
              <a:t>MacQueen</a:t>
            </a:r>
            <a:r>
              <a:rPr lang="en-US" sz="1200" dirty="0" smtClean="0"/>
              <a:t>, Aida Fernandes, McMaster University</a:t>
            </a:r>
            <a:endParaRPr lang="en-CA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660232" y="4659645"/>
            <a:ext cx="2260388" cy="1384995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smtClean="0"/>
              <a:t>Child Bright</a:t>
            </a:r>
          </a:p>
          <a:p>
            <a:pPr algn="ctr"/>
            <a:r>
              <a:rPr lang="en-US" sz="1200" dirty="0" smtClean="0"/>
              <a:t>SPOR Network on Brain Based Developmental Disabilities</a:t>
            </a:r>
          </a:p>
          <a:p>
            <a:pPr algn="ctr"/>
            <a:r>
              <a:rPr lang="en-US" sz="1200" b="1" i="1" dirty="0" smtClean="0"/>
              <a:t>Site: </a:t>
            </a:r>
            <a:r>
              <a:rPr lang="en-US" sz="1200" i="1" dirty="0" smtClean="0"/>
              <a:t>Steven Miller, </a:t>
            </a:r>
            <a:r>
              <a:rPr lang="en-US" sz="1200" i="1" dirty="0" err="1" smtClean="0"/>
              <a:t>SickKids</a:t>
            </a:r>
            <a:endParaRPr lang="en-US" sz="1200" i="1" dirty="0"/>
          </a:p>
          <a:p>
            <a:pPr algn="ctr"/>
            <a:endParaRPr lang="en-CA" sz="1200" i="1" dirty="0"/>
          </a:p>
        </p:txBody>
      </p:sp>
      <p:cxnSp>
        <p:nvCxnSpPr>
          <p:cNvPr id="14" name="Elbow Connector 13"/>
          <p:cNvCxnSpPr>
            <a:endCxn id="7" idx="3"/>
          </p:cNvCxnSpPr>
          <p:nvPr/>
        </p:nvCxnSpPr>
        <p:spPr bwMode="auto">
          <a:xfrm rot="5400000">
            <a:off x="2300280" y="2035023"/>
            <a:ext cx="799025" cy="432048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>
            <a:stCxn id="8" idx="2"/>
            <a:endCxn id="4" idx="0"/>
          </p:cNvCxnSpPr>
          <p:nvPr/>
        </p:nvCxnSpPr>
        <p:spPr bwMode="auto">
          <a:xfrm>
            <a:off x="4572000" y="1653704"/>
            <a:ext cx="0" cy="4175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>
            <a:stCxn id="4" idx="1"/>
            <a:endCxn id="7" idx="3"/>
          </p:cNvCxnSpPr>
          <p:nvPr/>
        </p:nvCxnSpPr>
        <p:spPr bwMode="auto">
          <a:xfrm flipH="1">
            <a:off x="2483768" y="2640592"/>
            <a:ext cx="900100" cy="99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/>
          <p:nvPr/>
        </p:nvCxnSpPr>
        <p:spPr bwMode="auto">
          <a:xfrm>
            <a:off x="5753538" y="2740047"/>
            <a:ext cx="900100" cy="1409478"/>
          </a:xfrm>
          <a:prstGeom prst="bentConnector3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4563696" y="3209978"/>
            <a:ext cx="0" cy="2328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>
            <a:stCxn id="9" idx="3"/>
            <a:endCxn id="9" idx="3"/>
          </p:cNvCxnSpPr>
          <p:nvPr/>
        </p:nvCxnSpPr>
        <p:spPr bwMode="auto">
          <a:xfrm>
            <a:off x="2477476" y="3817501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Elbow Connector 40"/>
          <p:cNvCxnSpPr>
            <a:endCxn id="6" idx="1"/>
          </p:cNvCxnSpPr>
          <p:nvPr/>
        </p:nvCxnSpPr>
        <p:spPr bwMode="auto">
          <a:xfrm rot="16200000" flipH="1">
            <a:off x="2534266" y="3022141"/>
            <a:ext cx="1221139" cy="458037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Elbow Connector 44"/>
          <p:cNvCxnSpPr>
            <a:endCxn id="11" idx="1"/>
          </p:cNvCxnSpPr>
          <p:nvPr/>
        </p:nvCxnSpPr>
        <p:spPr bwMode="auto">
          <a:xfrm rot="16200000" flipH="1">
            <a:off x="5987652" y="2067466"/>
            <a:ext cx="888517" cy="456643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Elbow Connector 46"/>
          <p:cNvCxnSpPr>
            <a:endCxn id="12" idx="3"/>
          </p:cNvCxnSpPr>
          <p:nvPr/>
        </p:nvCxnSpPr>
        <p:spPr bwMode="auto">
          <a:xfrm rot="5400000">
            <a:off x="2025707" y="4319791"/>
            <a:ext cx="1338159" cy="42203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2477476" y="3861729"/>
            <a:ext cx="42832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2915817" y="5199887"/>
            <a:ext cx="48113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5724128" y="4149525"/>
            <a:ext cx="42832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Elbow Connector 57"/>
          <p:cNvCxnSpPr>
            <a:endCxn id="13" idx="1"/>
          </p:cNvCxnSpPr>
          <p:nvPr/>
        </p:nvCxnSpPr>
        <p:spPr bwMode="auto">
          <a:xfrm rot="16200000" flipH="1">
            <a:off x="5841561" y="4533471"/>
            <a:ext cx="1180699" cy="456644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5760132" y="5361036"/>
            <a:ext cx="42832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Box 59"/>
          <p:cNvSpPr txBox="1"/>
          <p:nvPr/>
        </p:nvSpPr>
        <p:spPr>
          <a:xfrm>
            <a:off x="71" y="6297863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Solid line denotes formal relationship with MOHLTC / OSSU </a:t>
            </a:r>
          </a:p>
          <a:p>
            <a:r>
              <a:rPr lang="en-US" sz="1200" dirty="0" smtClean="0"/>
              <a:t>Dotted line denotes no formal relationship with MOHLTC / OSSU </a:t>
            </a:r>
            <a:endParaRPr lang="en-CA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07504" y="1993930"/>
            <a:ext cx="2376264" cy="1323439"/>
          </a:xfrm>
          <a:prstGeom prst="rect">
            <a:avLst/>
          </a:prstGeom>
          <a:noFill/>
          <a:ln w="28575">
            <a:solidFill>
              <a:srgbClr val="007A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SPOR Evidence Alliance</a:t>
            </a:r>
          </a:p>
          <a:p>
            <a:pPr algn="ctr"/>
            <a:r>
              <a:rPr lang="en-US" sz="1200" b="1" i="1" dirty="0" smtClean="0"/>
              <a:t>Lead:</a:t>
            </a:r>
            <a:r>
              <a:rPr lang="en-US" sz="1200" i="1" dirty="0" smtClean="0"/>
              <a:t> </a:t>
            </a:r>
            <a:r>
              <a:rPr lang="en-US" sz="1200" dirty="0" smtClean="0"/>
              <a:t>Andrea </a:t>
            </a:r>
            <a:r>
              <a:rPr lang="en-US" sz="1200" dirty="0" err="1" smtClean="0"/>
              <a:t>Tricco</a:t>
            </a:r>
            <a:r>
              <a:rPr lang="en-US" sz="1200" dirty="0" smtClean="0"/>
              <a:t> and Sharon Straus, Li </a:t>
            </a:r>
            <a:r>
              <a:rPr lang="en-US" sz="1200" dirty="0" err="1" smtClean="0"/>
              <a:t>Ka</a:t>
            </a:r>
            <a:r>
              <a:rPr lang="en-US" sz="1200" dirty="0" smtClean="0"/>
              <a:t> </a:t>
            </a:r>
            <a:r>
              <a:rPr lang="en-US" sz="1200" dirty="0" err="1" smtClean="0"/>
              <a:t>Shing</a:t>
            </a:r>
            <a:r>
              <a:rPr lang="en-US" sz="1200" dirty="0" smtClean="0"/>
              <a:t> Knowledge Institute, St Michael’s Hospital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128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Context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Issue that faces all of SPOR enterprise at both national and provincial level </a:t>
            </a:r>
          </a:p>
          <a:p>
            <a:pPr lvl="1"/>
            <a:r>
              <a:rPr lang="en-CA" dirty="0" smtClean="0"/>
              <a:t>SPOR 2.0 vision is being worked on at national level and will be on agenda at CIHR meeting middle of February 2019 </a:t>
            </a:r>
          </a:p>
          <a:p>
            <a:pPr lvl="1"/>
            <a:r>
              <a:rPr lang="en-CA" dirty="0" smtClean="0"/>
              <a:t>MOHLTC, broader provincial government and Ontario health care system in major transition/transformation </a:t>
            </a:r>
          </a:p>
          <a:p>
            <a:r>
              <a:rPr lang="en-CA" dirty="0" smtClean="0"/>
              <a:t>Issue that faces specific SPOR components</a:t>
            </a:r>
          </a:p>
          <a:p>
            <a:pPr lvl="1"/>
            <a:r>
              <a:rPr lang="en-CA" dirty="0" smtClean="0"/>
              <a:t>OSSU renewal </a:t>
            </a:r>
          </a:p>
          <a:p>
            <a:pPr lvl="1"/>
            <a:r>
              <a:rPr lang="en-CA" dirty="0" err="1" smtClean="0"/>
              <a:t>BeACCoN</a:t>
            </a:r>
            <a:r>
              <a:rPr lang="en-CA" dirty="0" smtClean="0"/>
              <a:t> renewal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112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732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Understanding the Collective Impact of SPOR in Ontario</vt:lpstr>
      <vt:lpstr>Welcome</vt:lpstr>
      <vt:lpstr>Agenda</vt:lpstr>
      <vt:lpstr>Introductions and Objectives of the Day</vt:lpstr>
      <vt:lpstr>Introductions </vt:lpstr>
      <vt:lpstr>SPOR Goal and Vision</vt:lpstr>
      <vt:lpstr>The SPOR  Enterprise </vt:lpstr>
      <vt:lpstr>SPOR Enterprise in Ontario</vt:lpstr>
      <vt:lpstr>Context </vt:lpstr>
      <vt:lpstr>Common Evaluative Challenge </vt:lpstr>
      <vt:lpstr>Objective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PIHCI NCO Patient Engagement Task Force Final Report to the  National Leadership Council</dc:title>
  <dc:creator>Bob Walsh</dc:creator>
  <cp:lastModifiedBy>Shahid, Simone</cp:lastModifiedBy>
  <cp:revision>109</cp:revision>
  <dcterms:created xsi:type="dcterms:W3CDTF">2018-08-02T13:03:58Z</dcterms:created>
  <dcterms:modified xsi:type="dcterms:W3CDTF">2019-02-21T17:01:14Z</dcterms:modified>
</cp:coreProperties>
</file>