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5" r:id="rId2"/>
    <p:sldMasterId id="2147483738" r:id="rId3"/>
  </p:sldMasterIdLst>
  <p:notesMasterIdLst>
    <p:notesMasterId r:id="rId16"/>
  </p:notesMasterIdLst>
  <p:handoutMasterIdLst>
    <p:handoutMasterId r:id="rId17"/>
  </p:handoutMasterIdLst>
  <p:sldIdLst>
    <p:sldId id="256" r:id="rId4"/>
    <p:sldId id="290" r:id="rId5"/>
    <p:sldId id="313" r:id="rId6"/>
    <p:sldId id="366" r:id="rId7"/>
    <p:sldId id="367" r:id="rId8"/>
    <p:sldId id="359" r:id="rId9"/>
    <p:sldId id="363" r:id="rId10"/>
    <p:sldId id="373" r:id="rId11"/>
    <p:sldId id="353" r:id="rId12"/>
    <p:sldId id="370" r:id="rId13"/>
    <p:sldId id="356" r:id="rId14"/>
    <p:sldId id="35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es Maybee" initials="A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BC"/>
    <a:srgbClr val="7570B3"/>
    <a:srgbClr val="466F82"/>
    <a:srgbClr val="C6ACD3"/>
    <a:srgbClr val="818A93"/>
    <a:srgbClr val="6E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290" autoAdjust="0"/>
  </p:normalViewPr>
  <p:slideViewPr>
    <p:cSldViewPr snapToGrid="0">
      <p:cViewPr varScale="1">
        <p:scale>
          <a:sx n="124" d="100"/>
          <a:sy n="124" d="100"/>
        </p:scale>
        <p:origin x="1248" y="96"/>
      </p:cViewPr>
      <p:guideLst>
        <p:guide orient="horz" pos="2160"/>
        <p:guide pos="2880"/>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195A4-FCF1-4624-897D-45BE9D34F0C3}" type="datetimeFigureOut">
              <a:rPr lang="en-US" smtClean="0"/>
              <a:t>2/21/2019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96984C-7FAB-4BE4-934D-9C753AE47073}" type="slidenum">
              <a:rPr lang="en-US" smtClean="0"/>
              <a:t>‹#›</a:t>
            </a:fld>
            <a:endParaRPr lang="en-US"/>
          </a:p>
        </p:txBody>
      </p:sp>
    </p:spTree>
    <p:extLst>
      <p:ext uri="{BB962C8B-B14F-4D97-AF65-F5344CB8AC3E}">
        <p14:creationId xmlns:p14="http://schemas.microsoft.com/office/powerpoint/2010/main" val="2742940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DA408-5755-4748-86AC-28F3DDA1FA72}" type="datetimeFigureOut">
              <a:rPr lang="en-CA" smtClean="0"/>
              <a:t>21/02/2019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1E162-61D4-4B3E-9DE4-2C56A0EA3B68}" type="slidenum">
              <a:rPr lang="en-CA" smtClean="0"/>
              <a:t>‹#›</a:t>
            </a:fld>
            <a:endParaRPr lang="en-CA"/>
          </a:p>
        </p:txBody>
      </p:sp>
    </p:spTree>
    <p:extLst>
      <p:ext uri="{BB962C8B-B14F-4D97-AF65-F5344CB8AC3E}">
        <p14:creationId xmlns:p14="http://schemas.microsoft.com/office/powerpoint/2010/main" val="215553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7EC2C2-000C-48F8-B7A4-38AAF0BE07B9}" type="slidenum">
              <a:rPr lang="en-CA" smtClean="0"/>
              <a:t>7</a:t>
            </a:fld>
            <a:endParaRPr lang="en-CA"/>
          </a:p>
        </p:txBody>
      </p:sp>
    </p:spTree>
    <p:extLst>
      <p:ext uri="{BB962C8B-B14F-4D97-AF65-F5344CB8AC3E}">
        <p14:creationId xmlns:p14="http://schemas.microsoft.com/office/powerpoint/2010/main" val="196064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1E162-61D4-4B3E-9DE4-2C56A0EA3B68}" type="slidenum">
              <a:rPr lang="en-CA" smtClean="0"/>
              <a:t>8</a:t>
            </a:fld>
            <a:endParaRPr lang="en-CA"/>
          </a:p>
        </p:txBody>
      </p:sp>
    </p:spTree>
    <p:extLst>
      <p:ext uri="{BB962C8B-B14F-4D97-AF65-F5344CB8AC3E}">
        <p14:creationId xmlns:p14="http://schemas.microsoft.com/office/powerpoint/2010/main" val="315928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267147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44040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1726861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17372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E4F56-794D-4DFC-8576-B1A348A06731}" type="slidenum">
              <a:rPr lang="en-CA" smtClean="0"/>
              <a:pPr/>
              <a:t>‹#›</a:t>
            </a:fld>
            <a:endParaRPr lang="en-CA" dirty="0" smtClean="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5927C24-8C09-410D-8923-454200AAAE75}" type="slidenum">
              <a:rPr lang="en-US" smtClean="0"/>
              <a:t>‹#›</a:t>
            </a:fld>
            <a:endParaRPr lang="en-US"/>
          </a:p>
        </p:txBody>
      </p:sp>
      <p:sp>
        <p:nvSpPr>
          <p:cNvPr id="7" name="Rectangle 6">
            <a:extLst>
              <a:ext uri="{FF2B5EF4-FFF2-40B4-BE49-F238E27FC236}">
                <a16:creationId xmlns:a16="http://schemas.microsoft.com/office/drawing/2014/main" id="{1823C63D-2AB4-4840-AFCD-F809BDFB43A6}"/>
              </a:ext>
            </a:extLst>
          </p:cNvPr>
          <p:cNvSpPr/>
          <p:nvPr userDrawn="1"/>
        </p:nvSpPr>
        <p:spPr>
          <a:xfrm>
            <a:off x="99060" y="233680"/>
            <a:ext cx="152400" cy="6479356"/>
          </a:xfrm>
          <a:prstGeom prst="rect">
            <a:avLst/>
          </a:prstGeom>
          <a:solidFill>
            <a:srgbClr val="6E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Tree>
    <p:extLst>
      <p:ext uri="{BB962C8B-B14F-4D97-AF65-F5344CB8AC3E}">
        <p14:creationId xmlns:p14="http://schemas.microsoft.com/office/powerpoint/2010/main" val="142181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742658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81772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2E4F56-794D-4DFC-8576-B1A348A06731}" type="slidenum">
              <a:rPr lang="en-CA" smtClean="0"/>
              <a:pPr/>
              <a:t>‹#›</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endParaRPr lang="en-CA" dirty="0"/>
          </a:p>
        </p:txBody>
      </p:sp>
    </p:spTree>
    <p:extLst>
      <p:ext uri="{BB962C8B-B14F-4D97-AF65-F5344CB8AC3E}">
        <p14:creationId xmlns:p14="http://schemas.microsoft.com/office/powerpoint/2010/main" val="3992338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2E4F56-794D-4DFC-8576-B1A348A06731}" type="slidenum">
              <a:rPr lang="en-CA" smtClean="0"/>
              <a:pPr/>
              <a:t>‹#›</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5927C24-8C09-410D-8923-454200AAAE75}" type="slidenum">
              <a:rPr lang="en-US" smtClean="0"/>
              <a:t>‹#›</a:t>
            </a:fld>
            <a:endParaRPr lang="en-US"/>
          </a:p>
        </p:txBody>
      </p:sp>
      <p:pic>
        <p:nvPicPr>
          <p:cNvPr id="6" name="Picture 5">
            <a:extLst>
              <a:ext uri="{FF2B5EF4-FFF2-40B4-BE49-F238E27FC236}">
                <a16:creationId xmlns:a16="http://schemas.microsoft.com/office/drawing/2014/main" id="{BDCAAC45-4926-4BD4-8DC4-133E4DDF4DAD}"/>
              </a:ext>
            </a:extLst>
          </p:cNvPr>
          <p:cNvPicPr>
            <a:picLocks noChangeAspect="1"/>
          </p:cNvPicPr>
          <p:nvPr userDrawn="1"/>
        </p:nvPicPr>
        <p:blipFill>
          <a:blip r:embed="rId2"/>
          <a:stretch>
            <a:fillRect/>
          </a:stretch>
        </p:blipFill>
        <p:spPr>
          <a:xfrm>
            <a:off x="7835404" y="5274845"/>
            <a:ext cx="1093851" cy="1305965"/>
          </a:xfrm>
          <a:prstGeom prst="rect">
            <a:avLst/>
          </a:prstGeom>
        </p:spPr>
      </p:pic>
    </p:spTree>
    <p:extLst>
      <p:ext uri="{BB962C8B-B14F-4D97-AF65-F5344CB8AC3E}">
        <p14:creationId xmlns:p14="http://schemas.microsoft.com/office/powerpoint/2010/main" val="3589536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1469524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59761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E4F56-794D-4DFC-8576-B1A348A06731}" type="slidenum">
              <a:rPr lang="en-CA" smtClean="0"/>
              <a:pPr/>
              <a:t>‹#›</a:t>
            </a:fld>
            <a:endParaRPr lang="en-CA" dirty="0" smtClean="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5927C24-8C09-410D-8923-454200AAAE75}" type="slidenum">
              <a:rPr lang="en-US" smtClean="0"/>
              <a:t>‹#›</a:t>
            </a:fld>
            <a:endParaRPr lang="en-US"/>
          </a:p>
        </p:txBody>
      </p:sp>
      <p:sp>
        <p:nvSpPr>
          <p:cNvPr id="7" name="Rectangle 6">
            <a:extLst>
              <a:ext uri="{FF2B5EF4-FFF2-40B4-BE49-F238E27FC236}">
                <a16:creationId xmlns:a16="http://schemas.microsoft.com/office/drawing/2014/main" id="{1823C63D-2AB4-4840-AFCD-F809BDFB43A6}"/>
              </a:ext>
            </a:extLst>
          </p:cNvPr>
          <p:cNvSpPr/>
          <p:nvPr userDrawn="1"/>
        </p:nvSpPr>
        <p:spPr>
          <a:xfrm>
            <a:off x="99060" y="233680"/>
            <a:ext cx="152400" cy="6479356"/>
          </a:xfrm>
          <a:prstGeom prst="rect">
            <a:avLst/>
          </a:prstGeom>
          <a:solidFill>
            <a:srgbClr val="6E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623707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239235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2172483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75365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a:grpSpLocks/>
          </p:cNvGrpSpPr>
          <p:nvPr userDrawn="1"/>
        </p:nvGrpSpPr>
        <p:grpSpPr bwMode="auto">
          <a:xfrm>
            <a:off x="685800" y="332285"/>
            <a:ext cx="3170019" cy="750035"/>
            <a:chOff x="1106727" y="1053815"/>
            <a:chExt cx="31701" cy="7498"/>
          </a:xfrm>
        </p:grpSpPr>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345" y="1053815"/>
              <a:ext cx="14083" cy="7498"/>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2"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6727" y="1053815"/>
              <a:ext cx="16400" cy="7011"/>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6" name="Rectangle 5"/>
          <p:cNvSpPr/>
          <p:nvPr userDrawn="1"/>
        </p:nvSpPr>
        <p:spPr>
          <a:xfrm>
            <a:off x="-13138" y="1828800"/>
            <a:ext cx="7324344" cy="3733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435225"/>
            <a:ext cx="6400800" cy="1489075"/>
          </a:xfrm>
        </p:spPr>
        <p:txBody>
          <a:bodyPr>
            <a:norm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038600"/>
            <a:ext cx="6400800" cy="609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6" name="Group 15"/>
          <p:cNvGrpSpPr/>
          <p:nvPr userDrawn="1"/>
        </p:nvGrpSpPr>
        <p:grpSpPr>
          <a:xfrm>
            <a:off x="-13138" y="5257800"/>
            <a:ext cx="7328338" cy="304800"/>
            <a:chOff x="0" y="0"/>
            <a:chExt cx="9144000" cy="228600"/>
          </a:xfrm>
        </p:grpSpPr>
        <p:sp>
          <p:nvSpPr>
            <p:cNvPr id="17" name="Rectangle 16"/>
            <p:cNvSpPr/>
            <p:nvPr userDrawn="1"/>
          </p:nvSpPr>
          <p:spPr>
            <a:xfrm>
              <a:off x="7848600" y="0"/>
              <a:ext cx="1295400" cy="228600"/>
            </a:xfrm>
            <a:prstGeom prst="rect">
              <a:avLst/>
            </a:prstGeom>
            <a:pattFill prst="lgCheck">
              <a:fgClr>
                <a:schemeClr val="tx1">
                  <a:lumMod val="90000"/>
                  <a:lumOff val="1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5638800" y="0"/>
              <a:ext cx="2209800" cy="228600"/>
            </a:xfrm>
            <a:prstGeom prst="rect">
              <a:avLst/>
            </a:prstGeom>
            <a:pattFill prst="divot">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0" y="0"/>
              <a:ext cx="9144000" cy="228600"/>
            </a:xfrm>
            <a:prstGeom prst="rect">
              <a:avLst/>
            </a:prstGeom>
            <a:gradFill flip="none" rotWithShape="1">
              <a:gsLst>
                <a:gs pos="0">
                  <a:srgbClr val="7C0E02"/>
                </a:gs>
                <a:gs pos="51000">
                  <a:srgbClr val="B80810"/>
                </a:gs>
                <a:gs pos="86000">
                  <a:srgbClr val="E00A14">
                    <a:alpha val="87843"/>
                  </a:srgbClr>
                </a:gs>
                <a:gs pos="100000">
                  <a:srgbClr val="FF0000">
                    <a:alpha val="60000"/>
                    <a:lumMod val="1000"/>
                    <a:lumOff val="9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2084621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lvl1pPr>
              <a:defRPr>
                <a:solidFill>
                  <a:srgbClr val="C6161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a:solidFill>
                  <a:schemeClr val="accent6"/>
                </a:solidFill>
              </a:defRPr>
            </a:lvl1pPr>
            <a:lvl2pPr>
              <a:defRPr>
                <a:solidFill>
                  <a:schemeClr val="tx1"/>
                </a:solidFill>
              </a:defRPr>
            </a:lvl2pPr>
            <a:lvl3pPr>
              <a:defRPr>
                <a:solidFill>
                  <a:schemeClr val="tx1">
                    <a:lumMod val="90000"/>
                    <a:lumOff val="10000"/>
                  </a:schemeClr>
                </a:solidFill>
              </a:defRPr>
            </a:lvl3pPr>
            <a:lvl4pPr>
              <a:defRPr>
                <a:solidFill>
                  <a:schemeClr val="tx1">
                    <a:lumMod val="90000"/>
                    <a:lumOff val="10000"/>
                  </a:schemeClr>
                </a:solidFill>
              </a:defRPr>
            </a:lvl4pPr>
            <a:lvl5pPr>
              <a:defRPr>
                <a:solidFill>
                  <a:schemeClr val="tx1">
                    <a:lumMod val="90000"/>
                    <a:lumOff val="1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2622399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Pentagon 11"/>
          <p:cNvSpPr/>
          <p:nvPr userDrawn="1"/>
        </p:nvSpPr>
        <p:spPr>
          <a:xfrm>
            <a:off x="-13138" y="1828800"/>
            <a:ext cx="7328338" cy="373380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4041648"/>
            <a:ext cx="5410200" cy="612648"/>
          </a:xfrm>
        </p:spPr>
        <p:txBody>
          <a:bodyPr anchor="t">
            <a:normAutofit/>
          </a:bodyPr>
          <a:lstStyle>
            <a:lvl1pPr algn="l">
              <a:defRPr sz="2000" b="0"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432304"/>
            <a:ext cx="5330952" cy="1490472"/>
          </a:xfrm>
        </p:spPr>
        <p:txBody>
          <a:bodyPr anchor="ctr">
            <a:normAutofit/>
          </a:bodyPr>
          <a:lstStyle>
            <a:lvl1pPr marL="0" indent="0">
              <a:buNone/>
              <a:defRPr sz="30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solidFill>
                  <a:sysClr val="windowText" lastClr="000000"/>
                </a:solidFill>
              </a:defRPr>
            </a:lvl1pPr>
          </a:lstStyle>
          <a:p>
            <a:fld id="{E3D5E142-BA66-4577-AABD-3D3B043058E5}" type="slidenum">
              <a:rPr lang="en-US" smtClean="0"/>
              <a:pPr/>
              <a:t>‹#›</a:t>
            </a:fld>
            <a:endParaRPr lang="en-US" dirty="0"/>
          </a:p>
        </p:txBody>
      </p:sp>
      <p:grpSp>
        <p:nvGrpSpPr>
          <p:cNvPr id="9" name="Group 8"/>
          <p:cNvGrpSpPr>
            <a:grpSpLocks/>
          </p:cNvGrpSpPr>
          <p:nvPr userDrawn="1"/>
        </p:nvGrpSpPr>
        <p:grpSpPr bwMode="auto">
          <a:xfrm>
            <a:off x="562875" y="191850"/>
            <a:ext cx="3170019" cy="750035"/>
            <a:chOff x="1106727" y="1053815"/>
            <a:chExt cx="31701" cy="7498"/>
          </a:xfrm>
        </p:grpSpPr>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345" y="1053815"/>
              <a:ext cx="14083" cy="7498"/>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6727" y="1053815"/>
              <a:ext cx="16400" cy="7011"/>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grpSp>
      <p:grpSp>
        <p:nvGrpSpPr>
          <p:cNvPr id="13" name="Group 12"/>
          <p:cNvGrpSpPr/>
          <p:nvPr userDrawn="1"/>
        </p:nvGrpSpPr>
        <p:grpSpPr>
          <a:xfrm>
            <a:off x="0" y="5239129"/>
            <a:ext cx="5780212" cy="323471"/>
            <a:chOff x="21897" y="-14003"/>
            <a:chExt cx="9633686" cy="242603"/>
          </a:xfrm>
        </p:grpSpPr>
        <p:sp>
          <p:nvSpPr>
            <p:cNvPr id="17" name="Rectangle 16"/>
            <p:cNvSpPr/>
            <p:nvPr userDrawn="1"/>
          </p:nvSpPr>
          <p:spPr>
            <a:xfrm>
              <a:off x="7848600" y="0"/>
              <a:ext cx="1755475" cy="228600"/>
            </a:xfrm>
            <a:custGeom>
              <a:avLst/>
              <a:gdLst>
                <a:gd name="connsiteX0" fmla="*/ 0 w 777240"/>
                <a:gd name="connsiteY0" fmla="*/ 0 h 304800"/>
                <a:gd name="connsiteX1" fmla="*/ 777240 w 777240"/>
                <a:gd name="connsiteY1" fmla="*/ 0 h 304800"/>
                <a:gd name="connsiteX2" fmla="*/ 777240 w 777240"/>
                <a:gd name="connsiteY2" fmla="*/ 304800 h 304800"/>
                <a:gd name="connsiteX3" fmla="*/ 0 w 777240"/>
                <a:gd name="connsiteY3" fmla="*/ 304800 h 304800"/>
                <a:gd name="connsiteX4" fmla="*/ 0 w 777240"/>
                <a:gd name="connsiteY4" fmla="*/ 0 h 304800"/>
                <a:gd name="connsiteX0" fmla="*/ 0 w 1053285"/>
                <a:gd name="connsiteY0" fmla="*/ 0 h 304800"/>
                <a:gd name="connsiteX1" fmla="*/ 1053285 w 1053285"/>
                <a:gd name="connsiteY1" fmla="*/ 0 h 304800"/>
                <a:gd name="connsiteX2" fmla="*/ 777240 w 1053285"/>
                <a:gd name="connsiteY2" fmla="*/ 304800 h 304800"/>
                <a:gd name="connsiteX3" fmla="*/ 0 w 1053285"/>
                <a:gd name="connsiteY3" fmla="*/ 304800 h 304800"/>
                <a:gd name="connsiteX4" fmla="*/ 0 w 1053285"/>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285" h="304800">
                  <a:moveTo>
                    <a:pt x="0" y="0"/>
                  </a:moveTo>
                  <a:lnTo>
                    <a:pt x="1053285" y="0"/>
                  </a:lnTo>
                  <a:lnTo>
                    <a:pt x="777240" y="304800"/>
                  </a:lnTo>
                  <a:lnTo>
                    <a:pt x="0" y="304800"/>
                  </a:lnTo>
                  <a:lnTo>
                    <a:pt x="0" y="0"/>
                  </a:lnTo>
                  <a:close/>
                </a:path>
              </a:pathLst>
            </a:custGeom>
            <a:pattFill prst="lgCheck">
              <a:fgClr>
                <a:schemeClr val="tx1">
                  <a:lumMod val="90000"/>
                  <a:lumOff val="1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userDrawn="1"/>
          </p:nvSpPr>
          <p:spPr>
            <a:xfrm>
              <a:off x="5638800" y="0"/>
              <a:ext cx="2209800" cy="228600"/>
            </a:xfrm>
            <a:prstGeom prst="rect">
              <a:avLst/>
            </a:prstGeom>
            <a:pattFill prst="divot">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21897" y="-14003"/>
              <a:ext cx="9633686" cy="242603"/>
            </a:xfrm>
            <a:custGeom>
              <a:avLst/>
              <a:gdLst>
                <a:gd name="connsiteX0" fmla="*/ 0 w 5486400"/>
                <a:gd name="connsiteY0" fmla="*/ 0 h 304800"/>
                <a:gd name="connsiteX1" fmla="*/ 5486400 w 5486400"/>
                <a:gd name="connsiteY1" fmla="*/ 0 h 304800"/>
                <a:gd name="connsiteX2" fmla="*/ 5486400 w 5486400"/>
                <a:gd name="connsiteY2" fmla="*/ 304800 h 304800"/>
                <a:gd name="connsiteX3" fmla="*/ 0 w 5486400"/>
                <a:gd name="connsiteY3" fmla="*/ 304800 h 304800"/>
                <a:gd name="connsiteX4" fmla="*/ 0 w 5486400"/>
                <a:gd name="connsiteY4" fmla="*/ 0 h 304800"/>
                <a:gd name="connsiteX0" fmla="*/ 0 w 5745707"/>
                <a:gd name="connsiteY0" fmla="*/ 27296 h 332096"/>
                <a:gd name="connsiteX1" fmla="*/ 5745707 w 5745707"/>
                <a:gd name="connsiteY1" fmla="*/ 0 h 332096"/>
                <a:gd name="connsiteX2" fmla="*/ 5486400 w 5745707"/>
                <a:gd name="connsiteY2" fmla="*/ 332096 h 332096"/>
                <a:gd name="connsiteX3" fmla="*/ 0 w 5745707"/>
                <a:gd name="connsiteY3" fmla="*/ 332096 h 332096"/>
                <a:gd name="connsiteX4" fmla="*/ 0 w 5745707"/>
                <a:gd name="connsiteY4" fmla="*/ 27296 h 332096"/>
                <a:gd name="connsiteX0" fmla="*/ 0 w 5780212"/>
                <a:gd name="connsiteY0" fmla="*/ 18670 h 323470"/>
                <a:gd name="connsiteX1" fmla="*/ 5780212 w 5780212"/>
                <a:gd name="connsiteY1" fmla="*/ 0 h 323470"/>
                <a:gd name="connsiteX2" fmla="*/ 5486400 w 5780212"/>
                <a:gd name="connsiteY2" fmla="*/ 323470 h 323470"/>
                <a:gd name="connsiteX3" fmla="*/ 0 w 5780212"/>
                <a:gd name="connsiteY3" fmla="*/ 323470 h 323470"/>
                <a:gd name="connsiteX4" fmla="*/ 0 w 5780212"/>
                <a:gd name="connsiteY4" fmla="*/ 18670 h 323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0212" h="323470">
                  <a:moveTo>
                    <a:pt x="0" y="18670"/>
                  </a:moveTo>
                  <a:lnTo>
                    <a:pt x="5780212" y="0"/>
                  </a:lnTo>
                  <a:lnTo>
                    <a:pt x="5486400" y="323470"/>
                  </a:lnTo>
                  <a:lnTo>
                    <a:pt x="0" y="323470"/>
                  </a:lnTo>
                  <a:lnTo>
                    <a:pt x="0" y="18670"/>
                  </a:lnTo>
                  <a:close/>
                </a:path>
              </a:pathLst>
            </a:custGeom>
            <a:gradFill flip="none" rotWithShape="1">
              <a:gsLst>
                <a:gs pos="0">
                  <a:srgbClr val="7C0E02"/>
                </a:gs>
                <a:gs pos="51000">
                  <a:srgbClr val="B80810"/>
                </a:gs>
                <a:gs pos="86000">
                  <a:srgbClr val="E00A14">
                    <a:alpha val="87843"/>
                  </a:srgbClr>
                </a:gs>
                <a:gs pos="100000">
                  <a:srgbClr val="FF0000">
                    <a:alpha val="60000"/>
                    <a:lumMod val="1000"/>
                    <a:lumOff val="9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3227791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2215328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6036028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796025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20773285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195883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16504886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27577287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33601625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E3D5E142-BA66-4577-AABD-3D3B043058E5}" type="slidenum">
              <a:rPr lang="en-US" smtClean="0"/>
              <a:t>‹#›</a:t>
            </a:fld>
            <a:endParaRPr lang="en-US"/>
          </a:p>
        </p:txBody>
      </p:sp>
    </p:spTree>
    <p:extLst>
      <p:ext uri="{BB962C8B-B14F-4D97-AF65-F5344CB8AC3E}">
        <p14:creationId xmlns:p14="http://schemas.microsoft.com/office/powerpoint/2010/main" val="37344743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29499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2E4F56-794D-4DFC-8576-B1A348A06731}" type="slidenum">
              <a:rPr lang="en-CA" smtClean="0"/>
              <a:pPr/>
              <a:t>‹#›</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endParaRPr lang="en-CA" dirty="0"/>
          </a:p>
        </p:txBody>
      </p:sp>
    </p:spTree>
    <p:extLst>
      <p:ext uri="{BB962C8B-B14F-4D97-AF65-F5344CB8AC3E}">
        <p14:creationId xmlns:p14="http://schemas.microsoft.com/office/powerpoint/2010/main" val="213548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2E4F56-794D-4DFC-8576-B1A348A06731}" type="slidenum">
              <a:rPr lang="en-CA" smtClean="0"/>
              <a:pPr/>
              <a:t>‹#›</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5927C24-8C09-410D-8923-454200AAAE75}" type="slidenum">
              <a:rPr lang="en-US" smtClean="0"/>
              <a:t>‹#›</a:t>
            </a:fld>
            <a:endParaRPr lang="en-US"/>
          </a:p>
        </p:txBody>
      </p:sp>
      <p:pic>
        <p:nvPicPr>
          <p:cNvPr id="6" name="Picture 5">
            <a:extLst>
              <a:ext uri="{FF2B5EF4-FFF2-40B4-BE49-F238E27FC236}">
                <a16:creationId xmlns:a16="http://schemas.microsoft.com/office/drawing/2014/main" id="{BDCAAC45-4926-4BD4-8DC4-133E4DDF4DAD}"/>
              </a:ext>
            </a:extLst>
          </p:cNvPr>
          <p:cNvPicPr>
            <a:picLocks noChangeAspect="1"/>
          </p:cNvPicPr>
          <p:nvPr userDrawn="1"/>
        </p:nvPicPr>
        <p:blipFill>
          <a:blip r:embed="rId2"/>
          <a:stretch>
            <a:fillRect/>
          </a:stretch>
        </p:blipFill>
        <p:spPr>
          <a:xfrm>
            <a:off x="7835404" y="5274843"/>
            <a:ext cx="1093851" cy="1305965"/>
          </a:xfrm>
          <a:prstGeom prst="rect">
            <a:avLst/>
          </a:prstGeom>
        </p:spPr>
      </p:pic>
    </p:spTree>
    <p:extLst>
      <p:ext uri="{BB962C8B-B14F-4D97-AF65-F5344CB8AC3E}">
        <p14:creationId xmlns:p14="http://schemas.microsoft.com/office/powerpoint/2010/main" val="18350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13084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424640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6F226-8CDB-4535-B449-70CA761F76E1}" type="datetimeFigureOut">
              <a:rPr lang="en-CA" smtClean="0"/>
              <a:pPr/>
              <a:t>21/02/2019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412361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278213786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6F226-8CDB-4535-B449-70CA761F76E1}" type="datetimeFigureOut">
              <a:rPr lang="en-CA" smtClean="0"/>
              <a:pPr/>
              <a:t>21/02/2019</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E4F56-794D-4DFC-8576-B1A348A06731}" type="slidenum">
              <a:rPr lang="en-CA" smtClean="0"/>
              <a:pPr/>
              <a:t>‹#›</a:t>
            </a:fld>
            <a:endParaRPr lang="en-CA" dirty="0"/>
          </a:p>
        </p:txBody>
      </p:sp>
    </p:spTree>
    <p:extLst>
      <p:ext uri="{BB962C8B-B14F-4D97-AF65-F5344CB8AC3E}">
        <p14:creationId xmlns:p14="http://schemas.microsoft.com/office/powerpoint/2010/main" val="399211039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lIns="91440" tIns="45720" rIns="91440" bIns="45720" rtlCol="0" anchor="ctr"/>
          <a:lstStyle>
            <a:lvl1pPr algn="r">
              <a:defRPr sz="1200" b="1">
                <a:solidFill>
                  <a:schemeClr val="tx1"/>
                </a:solidFill>
                <a:latin typeface="Arial" panose="020B0604020202020204" pitchFamily="34" charset="0"/>
                <a:cs typeface="Arial" panose="020B0604020202020204" pitchFamily="34" charset="0"/>
              </a:defRPr>
            </a:lvl1pPr>
          </a:lstStyle>
          <a:p>
            <a:fld id="{E3D5E142-BA66-4577-AABD-3D3B043058E5}" type="slidenum">
              <a:rPr lang="en-US" smtClean="0"/>
              <a:pPr/>
              <a:t>‹#›</a:t>
            </a:fld>
            <a:endParaRPr lang="en-US" dirty="0"/>
          </a:p>
        </p:txBody>
      </p:sp>
      <p:grpSp>
        <p:nvGrpSpPr>
          <p:cNvPr id="9" name="Group 8"/>
          <p:cNvGrpSpPr>
            <a:grpSpLocks/>
          </p:cNvGrpSpPr>
          <p:nvPr/>
        </p:nvGrpSpPr>
        <p:grpSpPr bwMode="auto">
          <a:xfrm>
            <a:off x="381000" y="6172200"/>
            <a:ext cx="2438399" cy="576932"/>
            <a:chOff x="1106727" y="1053815"/>
            <a:chExt cx="31701" cy="7498"/>
          </a:xfrm>
        </p:grpSpPr>
        <p:pic>
          <p:nvPicPr>
            <p:cNvPr id="10" name="Picture 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24345" y="1053815"/>
              <a:ext cx="14083" cy="7498"/>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1"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6727" y="1053815"/>
              <a:ext cx="16400" cy="7011"/>
            </a:xfrm>
            <a:prstGeom prst="rect">
              <a:avLst/>
            </a:prstGeom>
            <a:noFill/>
            <a:ln>
              <a:noFill/>
            </a:ln>
            <a:effectLst/>
            <a:extLst>
              <a:ext uri="{909E8E84-426E-40DD-AFC4-6F175D3DCCD1}">
                <a14:hiddenFill xmlns:a14="http://schemas.microsoft.com/office/drawing/2010/main">
                  <a:solidFill>
                    <a:srgbClr val="D07E28"/>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grpSp>
      <p:grpSp>
        <p:nvGrpSpPr>
          <p:cNvPr id="8" name="Group 7"/>
          <p:cNvGrpSpPr/>
          <p:nvPr/>
        </p:nvGrpSpPr>
        <p:grpSpPr>
          <a:xfrm>
            <a:off x="0" y="0"/>
            <a:ext cx="9144000" cy="228600"/>
            <a:chOff x="0" y="0"/>
            <a:chExt cx="9144000" cy="228600"/>
          </a:xfrm>
        </p:grpSpPr>
        <p:sp>
          <p:nvSpPr>
            <p:cNvPr id="12" name="Rectangle 11"/>
            <p:cNvSpPr/>
            <p:nvPr userDrawn="1"/>
          </p:nvSpPr>
          <p:spPr>
            <a:xfrm>
              <a:off x="7848600" y="0"/>
              <a:ext cx="1295400" cy="228600"/>
            </a:xfrm>
            <a:prstGeom prst="rect">
              <a:avLst/>
            </a:prstGeom>
            <a:pattFill prst="lgCheck">
              <a:fgClr>
                <a:schemeClr val="tx1">
                  <a:lumMod val="90000"/>
                  <a:lumOff val="1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userDrawn="1"/>
          </p:nvSpPr>
          <p:spPr>
            <a:xfrm>
              <a:off x="5638800" y="0"/>
              <a:ext cx="2209800" cy="228600"/>
            </a:xfrm>
            <a:prstGeom prst="rect">
              <a:avLst/>
            </a:prstGeom>
            <a:pattFill prst="divot">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userDrawn="1"/>
          </p:nvSpPr>
          <p:spPr>
            <a:xfrm>
              <a:off x="0" y="0"/>
              <a:ext cx="9144000" cy="228600"/>
            </a:xfrm>
            <a:prstGeom prst="rect">
              <a:avLst/>
            </a:prstGeom>
            <a:gradFill flip="none" rotWithShape="1">
              <a:gsLst>
                <a:gs pos="0">
                  <a:srgbClr val="7C0E02"/>
                </a:gs>
                <a:gs pos="51000">
                  <a:srgbClr val="B80810"/>
                </a:gs>
                <a:gs pos="86000">
                  <a:srgbClr val="E00A14">
                    <a:alpha val="87843"/>
                  </a:srgbClr>
                </a:gs>
                <a:gs pos="100000">
                  <a:srgbClr val="FF0000">
                    <a:alpha val="60000"/>
                    <a:lumMod val="1000"/>
                    <a:lumOff val="9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89342684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a:solidFill>
            <a:srgbClr val="C6161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SzPct val="120000"/>
        <a:buFont typeface="Wingdings" pitchFamily="2"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ourier New"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bi.nlm.nih.gov/pubmed/?term=scholey+j+and+levin+a"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E107-F2B3-40A0-8213-5053936E0DE1}"/>
              </a:ext>
            </a:extLst>
          </p:cNvPr>
          <p:cNvSpPr>
            <a:spLocks noGrp="1"/>
          </p:cNvSpPr>
          <p:nvPr>
            <p:ph type="ctrTitle"/>
          </p:nvPr>
        </p:nvSpPr>
        <p:spPr/>
        <p:txBody>
          <a:bodyPr anchor="ctr">
            <a:normAutofit/>
          </a:bodyPr>
          <a:lstStyle/>
          <a:p>
            <a:r>
              <a:rPr lang="en-US" sz="3200" b="1" dirty="0"/>
              <a:t>Understanding the Collective Impact of</a:t>
            </a:r>
            <a:br>
              <a:rPr lang="en-US" sz="3200" b="1" dirty="0"/>
            </a:br>
            <a:r>
              <a:rPr lang="en-US" sz="3200" b="1" dirty="0"/>
              <a:t>SPOR in Ontario</a:t>
            </a:r>
            <a:endParaRPr lang="en-CA" sz="3200" b="1" dirty="0"/>
          </a:p>
        </p:txBody>
      </p:sp>
      <p:sp>
        <p:nvSpPr>
          <p:cNvPr id="3" name="Subtitle 2">
            <a:extLst>
              <a:ext uri="{FF2B5EF4-FFF2-40B4-BE49-F238E27FC236}">
                <a16:creationId xmlns:a16="http://schemas.microsoft.com/office/drawing/2014/main" id="{005FD5DD-386F-4D90-B03A-BC75F4123EC7}"/>
              </a:ext>
            </a:extLst>
          </p:cNvPr>
          <p:cNvSpPr>
            <a:spLocks noGrp="1"/>
          </p:cNvSpPr>
          <p:nvPr>
            <p:ph type="subTitle" idx="1"/>
          </p:nvPr>
        </p:nvSpPr>
        <p:spPr/>
        <p:txBody>
          <a:bodyPr anchor="t">
            <a:normAutofit/>
          </a:bodyPr>
          <a:lstStyle/>
          <a:p>
            <a:pPr algn="l"/>
            <a:endParaRPr lang="en-CA" sz="2000" dirty="0">
              <a:solidFill>
                <a:schemeClr val="tx2"/>
              </a:solidFill>
            </a:endParaRPr>
          </a:p>
          <a:p>
            <a:pPr algn="l"/>
            <a:r>
              <a:rPr lang="en-CA" sz="2000" dirty="0">
                <a:solidFill>
                  <a:schemeClr val="tx2"/>
                </a:solidFill>
              </a:rPr>
              <a:t>Workshop</a:t>
            </a:r>
          </a:p>
          <a:p>
            <a:pPr algn="l"/>
            <a:r>
              <a:rPr lang="en-CA" sz="2000" dirty="0">
                <a:solidFill>
                  <a:schemeClr val="tx2"/>
                </a:solidFill>
              </a:rPr>
              <a:t>Women’s College Hospital</a:t>
            </a:r>
          </a:p>
          <a:p>
            <a:pPr algn="l"/>
            <a:r>
              <a:rPr lang="en-US" sz="2000" dirty="0">
                <a:solidFill>
                  <a:schemeClr val="tx2"/>
                </a:solidFill>
              </a:rPr>
              <a:t>January 21, 2019</a:t>
            </a:r>
            <a:endParaRPr lang="en-CA" sz="2000" dirty="0">
              <a:solidFill>
                <a:schemeClr val="tx2"/>
              </a:solidFill>
            </a:endParaRPr>
          </a:p>
        </p:txBody>
      </p:sp>
      <p:pic>
        <p:nvPicPr>
          <p:cNvPr id="4" name="Picture 3"/>
          <p:cNvPicPr>
            <a:picLocks noChangeAspect="1"/>
          </p:cNvPicPr>
          <p:nvPr/>
        </p:nvPicPr>
        <p:blipFill>
          <a:blip r:embed="rId2"/>
          <a:stretch>
            <a:fillRect/>
          </a:stretch>
        </p:blipFill>
        <p:spPr>
          <a:xfrm>
            <a:off x="7180330" y="5923555"/>
            <a:ext cx="1878763" cy="776695"/>
          </a:xfrm>
          <a:prstGeom prst="rect">
            <a:avLst/>
          </a:prstGeom>
        </p:spPr>
      </p:pic>
    </p:spTree>
    <p:extLst>
      <p:ext uri="{BB962C8B-B14F-4D97-AF65-F5344CB8AC3E}">
        <p14:creationId xmlns:p14="http://schemas.microsoft.com/office/powerpoint/2010/main" val="1045433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Autofit/>
          </a:bodyPr>
          <a:lstStyle/>
          <a:p>
            <a:r>
              <a:rPr lang="en-US" spc="-70" dirty="0"/>
              <a:t>SPOR Evidence Alliance </a:t>
            </a:r>
            <a:r>
              <a:rPr lang="en-US" spc="-70" dirty="0" smtClean="0"/>
              <a:t> Evaluation </a:t>
            </a:r>
            <a:r>
              <a:rPr lang="en-US" spc="-70" dirty="0"/>
              <a:t>&amp; Metrics</a:t>
            </a:r>
          </a:p>
        </p:txBody>
      </p:sp>
      <p:sp>
        <p:nvSpPr>
          <p:cNvPr id="3" name="Content Placeholder 2"/>
          <p:cNvSpPr>
            <a:spLocks noGrp="1"/>
          </p:cNvSpPr>
          <p:nvPr>
            <p:ph idx="1"/>
          </p:nvPr>
        </p:nvSpPr>
        <p:spPr>
          <a:xfrm>
            <a:off x="457200" y="838200"/>
            <a:ext cx="8229600" cy="5257800"/>
          </a:xfrm>
        </p:spPr>
        <p:txBody>
          <a:bodyPr>
            <a:noAutofit/>
          </a:bodyPr>
          <a:lstStyle/>
          <a:p>
            <a:pPr marL="0" indent="0">
              <a:spcBef>
                <a:spcPts val="0"/>
              </a:spcBef>
              <a:spcAft>
                <a:spcPts val="300"/>
              </a:spcAft>
              <a:buNone/>
            </a:pPr>
            <a:r>
              <a:rPr lang="en-US" sz="1800" b="1" dirty="0"/>
              <a:t>Progress to date on Evaluation:</a:t>
            </a:r>
          </a:p>
          <a:p>
            <a:pPr>
              <a:spcBef>
                <a:spcPts val="0"/>
              </a:spcBef>
              <a:spcAft>
                <a:spcPts val="300"/>
              </a:spcAft>
            </a:pPr>
            <a:r>
              <a:rPr lang="en-CA" sz="1800" dirty="0" smtClean="0"/>
              <a:t>The Alliance plans to evaluate the impact of its query services with a client satisfaction survey at the conclusion of each project</a:t>
            </a:r>
            <a:endParaRPr lang="en-US" sz="1800" dirty="0"/>
          </a:p>
          <a:p>
            <a:pPr>
              <a:spcBef>
                <a:spcPts val="0"/>
              </a:spcBef>
              <a:spcAft>
                <a:spcPts val="300"/>
              </a:spcAft>
            </a:pPr>
            <a:r>
              <a:rPr lang="en-US" sz="1800" dirty="0" smtClean="0"/>
              <a:t>The Alliance will begin conducting annual survey of patient </a:t>
            </a:r>
            <a:r>
              <a:rPr lang="en-US" sz="1800" dirty="0"/>
              <a:t>partners </a:t>
            </a:r>
            <a:r>
              <a:rPr lang="en-US" sz="1800" dirty="0" smtClean="0"/>
              <a:t>to formally </a:t>
            </a:r>
            <a:r>
              <a:rPr lang="en-US" sz="1800" dirty="0"/>
              <a:t>assess the overall effectiveness and limitations of all the different patient engagement </a:t>
            </a:r>
            <a:r>
              <a:rPr lang="en-US" sz="1800" dirty="0" smtClean="0"/>
              <a:t>activities</a:t>
            </a:r>
          </a:p>
          <a:p>
            <a:pPr>
              <a:spcBef>
                <a:spcPts val="0"/>
              </a:spcBef>
              <a:spcAft>
                <a:spcPts val="300"/>
              </a:spcAft>
            </a:pPr>
            <a:r>
              <a:rPr lang="en-CA" sz="1800" dirty="0" smtClean="0"/>
              <a:t>An annual survey of participants will be conducted to </a:t>
            </a:r>
            <a:r>
              <a:rPr lang="en-CA" sz="1800" dirty="0"/>
              <a:t>gather </a:t>
            </a:r>
            <a:r>
              <a:rPr lang="en-CA" sz="1800" dirty="0" smtClean="0"/>
              <a:t>information on perceptions </a:t>
            </a:r>
            <a:r>
              <a:rPr lang="en-CA" sz="1800" dirty="0"/>
              <a:t>and experiences </a:t>
            </a:r>
            <a:r>
              <a:rPr lang="en-CA" sz="1800" dirty="0" smtClean="0"/>
              <a:t>with the various capacity-building activities</a:t>
            </a:r>
            <a:endParaRPr lang="en-US" sz="1800" dirty="0" smtClean="0"/>
          </a:p>
          <a:p>
            <a:pPr marL="0" indent="0">
              <a:spcBef>
                <a:spcPts val="0"/>
              </a:spcBef>
              <a:spcAft>
                <a:spcPts val="300"/>
              </a:spcAft>
              <a:buNone/>
            </a:pPr>
            <a:r>
              <a:rPr lang="en-US" sz="1800" b="1" dirty="0" smtClean="0"/>
              <a:t>Key metrics for evaluation:</a:t>
            </a:r>
          </a:p>
          <a:p>
            <a:pPr>
              <a:spcBef>
                <a:spcPts val="0"/>
              </a:spcBef>
              <a:spcAft>
                <a:spcPts val="300"/>
              </a:spcAft>
            </a:pPr>
            <a:r>
              <a:rPr lang="en-CA" sz="1800" b="1" dirty="0" smtClean="0"/>
              <a:t>Decision impact: </a:t>
            </a:r>
            <a:r>
              <a:rPr lang="en-US" sz="1800" dirty="0" smtClean="0"/>
              <a:t>number of </a:t>
            </a:r>
            <a:r>
              <a:rPr lang="en-US" sz="1800" dirty="0"/>
              <a:t>decisions </a:t>
            </a:r>
            <a:r>
              <a:rPr lang="en-US" sz="1800" dirty="0" smtClean="0"/>
              <a:t>influenced, usefulness, relevance and timeliness of information provided, etc.</a:t>
            </a:r>
          </a:p>
          <a:p>
            <a:pPr>
              <a:spcBef>
                <a:spcPts val="0"/>
              </a:spcBef>
              <a:spcAft>
                <a:spcPts val="300"/>
              </a:spcAft>
            </a:pPr>
            <a:r>
              <a:rPr lang="en-CA" sz="1800" b="1" dirty="0" smtClean="0"/>
              <a:t>Training and mentorship: </a:t>
            </a:r>
            <a:r>
              <a:rPr lang="en-CA" sz="1800" dirty="0" smtClean="0"/>
              <a:t>number of courses offered, number of trainees, knowledge users and patient partners engaged in research, impact on professional/training development, etc.</a:t>
            </a:r>
          </a:p>
          <a:p>
            <a:pPr>
              <a:spcBef>
                <a:spcPts val="0"/>
              </a:spcBef>
              <a:spcAft>
                <a:spcPts val="300"/>
              </a:spcAft>
            </a:pPr>
            <a:r>
              <a:rPr lang="en-CA" sz="1800" b="1" dirty="0" smtClean="0"/>
              <a:t>Networking: </a:t>
            </a:r>
            <a:r>
              <a:rPr lang="en-CA" sz="1800" dirty="0" smtClean="0"/>
              <a:t>collaborations and linkages established, etc.</a:t>
            </a:r>
          </a:p>
          <a:p>
            <a:pPr>
              <a:spcBef>
                <a:spcPts val="0"/>
              </a:spcBef>
              <a:spcAft>
                <a:spcPts val="300"/>
              </a:spcAft>
            </a:pPr>
            <a:r>
              <a:rPr lang="en-CA" sz="1800" b="1" dirty="0" smtClean="0"/>
              <a:t>Knowledge: </a:t>
            </a:r>
            <a:r>
              <a:rPr lang="en-CA" sz="1800" dirty="0" smtClean="0"/>
              <a:t>measuring research outputs and quality,  research visibility and uptake, advances in methods, etc.</a:t>
            </a:r>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5E142-BA66-4577-AABD-3D3B043058E5}" type="slidenum">
              <a:rPr kumimoji="0" lang="en-US" sz="1200" b="1" i="0" u="none" strike="noStrike" kern="1200" cap="none" spc="0" normalizeH="0" baseline="0" noProof="0" smtClean="0">
                <a:ln>
                  <a:noFill/>
                </a:ln>
                <a:solidFill>
                  <a:srgbClr val="26262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srgbClr val="2626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701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IMAGINE Evaluation &amp; Metrics</a:t>
            </a:r>
            <a:endParaRPr lang="en-CA" dirty="0"/>
          </a:p>
        </p:txBody>
      </p:sp>
      <p:sp>
        <p:nvSpPr>
          <p:cNvPr id="3" name="Content Placeholder 2"/>
          <p:cNvSpPr>
            <a:spLocks noGrp="1"/>
          </p:cNvSpPr>
          <p:nvPr>
            <p:ph idx="1"/>
          </p:nvPr>
        </p:nvSpPr>
        <p:spPr/>
        <p:txBody>
          <a:bodyPr>
            <a:normAutofit lnSpcReduction="10000"/>
          </a:bodyPr>
          <a:lstStyle/>
          <a:p>
            <a:r>
              <a:rPr lang="en-US" dirty="0" smtClean="0"/>
              <a:t>Progress to date on Evaluation:</a:t>
            </a:r>
          </a:p>
          <a:p>
            <a:pPr lvl="1"/>
            <a:r>
              <a:rPr lang="en-US" i="1" dirty="0" smtClean="0"/>
              <a:t>Year 1 &amp; 2 Annual report </a:t>
            </a:r>
          </a:p>
          <a:p>
            <a:pPr lvl="1"/>
            <a:r>
              <a:rPr lang="en-US" i="1" dirty="0" smtClean="0"/>
              <a:t>Monthly recruitment reports</a:t>
            </a:r>
          </a:p>
          <a:p>
            <a:pPr lvl="1"/>
            <a:r>
              <a:rPr lang="en-US" i="1" dirty="0" smtClean="0"/>
              <a:t>Capacity building, publication &amp; awareness metrics</a:t>
            </a:r>
          </a:p>
          <a:p>
            <a:pPr lvl="1"/>
            <a:r>
              <a:rPr lang="en-US" i="1" dirty="0" smtClean="0"/>
              <a:t>Expert Advisory Panel </a:t>
            </a:r>
            <a:endParaRPr lang="en-US" i="1" dirty="0"/>
          </a:p>
          <a:p>
            <a:r>
              <a:rPr lang="en-US" dirty="0" smtClean="0"/>
              <a:t>Key metrics for evaluation:</a:t>
            </a:r>
          </a:p>
          <a:p>
            <a:pPr lvl="1"/>
            <a:r>
              <a:rPr lang="en-US" i="1" dirty="0" smtClean="0"/>
              <a:t>IMAGINE’s Legacy cohort </a:t>
            </a:r>
          </a:p>
          <a:p>
            <a:pPr lvl="2"/>
            <a:r>
              <a:rPr lang="en-US" i="1" dirty="0"/>
              <a:t>R</a:t>
            </a:r>
            <a:r>
              <a:rPr lang="en-US" i="1" dirty="0" smtClean="0"/>
              <a:t>equests for data</a:t>
            </a:r>
          </a:p>
          <a:p>
            <a:pPr lvl="2"/>
            <a:r>
              <a:rPr lang="en-US" i="1" dirty="0" smtClean="0"/>
              <a:t>Publications stemming from data</a:t>
            </a:r>
          </a:p>
          <a:p>
            <a:pPr lvl="2"/>
            <a:r>
              <a:rPr lang="en-US" i="1" dirty="0" smtClean="0"/>
              <a:t>Spin off funding, projects</a:t>
            </a:r>
          </a:p>
          <a:p>
            <a:pPr lvl="1"/>
            <a:r>
              <a:rPr lang="en-US" i="1" dirty="0" smtClean="0"/>
              <a:t>Case studies</a:t>
            </a:r>
          </a:p>
          <a:p>
            <a:pPr lvl="1"/>
            <a:endParaRPr lang="en-US" dirty="0" smtClean="0"/>
          </a:p>
          <a:p>
            <a:endParaRPr lang="en-CA" dirty="0"/>
          </a:p>
        </p:txBody>
      </p:sp>
      <p:pic>
        <p:nvPicPr>
          <p:cNvPr id="4" name="Picture 3"/>
          <p:cNvPicPr>
            <a:picLocks noChangeAspect="1"/>
          </p:cNvPicPr>
          <p:nvPr/>
        </p:nvPicPr>
        <p:blipFill>
          <a:blip r:embed="rId2"/>
          <a:stretch>
            <a:fillRect/>
          </a:stretch>
        </p:blipFill>
        <p:spPr>
          <a:xfrm>
            <a:off x="7180330" y="5923555"/>
            <a:ext cx="1878763" cy="776695"/>
          </a:xfrm>
          <a:prstGeom prst="rect">
            <a:avLst/>
          </a:prstGeom>
        </p:spPr>
      </p:pic>
    </p:spTree>
    <p:extLst>
      <p:ext uri="{BB962C8B-B14F-4D97-AF65-F5344CB8AC3E}">
        <p14:creationId xmlns:p14="http://schemas.microsoft.com/office/powerpoint/2010/main" val="1271177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OSSU</a:t>
            </a:r>
            <a:br>
              <a:rPr lang="en-US" dirty="0"/>
            </a:br>
            <a:r>
              <a:rPr lang="en-US" dirty="0"/>
              <a:t>Evaluation &amp; Metrics</a:t>
            </a:r>
            <a:endParaRPr lang="en-CA" dirty="0"/>
          </a:p>
        </p:txBody>
      </p:sp>
      <p:sp>
        <p:nvSpPr>
          <p:cNvPr id="3" name="Content Placeholder 2"/>
          <p:cNvSpPr>
            <a:spLocks noGrp="1"/>
          </p:cNvSpPr>
          <p:nvPr>
            <p:ph idx="1"/>
          </p:nvPr>
        </p:nvSpPr>
        <p:spPr>
          <a:xfrm>
            <a:off x="628650" y="1825624"/>
            <a:ext cx="7886700" cy="4874625"/>
          </a:xfrm>
        </p:spPr>
        <p:txBody>
          <a:bodyPr>
            <a:normAutofit fontScale="92500" lnSpcReduction="20000"/>
          </a:bodyPr>
          <a:lstStyle/>
          <a:p>
            <a:r>
              <a:rPr lang="en-US" dirty="0"/>
              <a:t>Progress to date on Evaluation:</a:t>
            </a:r>
          </a:p>
          <a:p>
            <a:pPr lvl="1"/>
            <a:r>
              <a:rPr lang="en-US" i="1" dirty="0"/>
              <a:t>OSSU’s Interim evaluation (3-year) was concluded in 2017</a:t>
            </a:r>
          </a:p>
          <a:p>
            <a:pPr lvl="1"/>
            <a:r>
              <a:rPr lang="en-US" i="1" dirty="0"/>
              <a:t>OSSU is currently in the process of starting its 5-year evaluation (commencing 2019)</a:t>
            </a:r>
            <a:endParaRPr lang="en-US" dirty="0"/>
          </a:p>
          <a:p>
            <a:r>
              <a:rPr lang="en-US" dirty="0"/>
              <a:t>Key metrics for evaluation:</a:t>
            </a:r>
          </a:p>
          <a:p>
            <a:pPr lvl="1"/>
            <a:r>
              <a:rPr lang="en-US" i="1" dirty="0"/>
              <a:t>In order to align with SUPPORT Units across the country, OSSU works within the impact framework of CIHR’s SPOR enterprise</a:t>
            </a:r>
          </a:p>
          <a:p>
            <a:pPr lvl="1"/>
            <a:r>
              <a:rPr lang="en-US" i="1" dirty="0"/>
              <a:t>Key indicators include:</a:t>
            </a:r>
          </a:p>
          <a:p>
            <a:pPr lvl="2"/>
            <a:r>
              <a:rPr lang="en-US" i="1" dirty="0"/>
              <a:t>Measures of output (publications, capacity built, etc.)</a:t>
            </a:r>
          </a:p>
          <a:p>
            <a:pPr lvl="2"/>
            <a:r>
              <a:rPr lang="en-US" i="1" dirty="0"/>
              <a:t>Measures of reach (stakeholders engaged in activities, non-academic outputs, etc.)</a:t>
            </a:r>
          </a:p>
          <a:p>
            <a:pPr lvl="2"/>
            <a:r>
              <a:rPr lang="en-US" i="1" dirty="0"/>
              <a:t>Measures of outcome (impact narratives, identification of qualitative impacts on policy, practice and the research system)</a:t>
            </a:r>
          </a:p>
          <a:p>
            <a:pPr lvl="1"/>
            <a:r>
              <a:rPr lang="en-US" i="1" dirty="0"/>
              <a:t>Aligned with international best practice and new evidence on research impact assessment, OSSU is predominantly focused in evaluations on impact narratives that note the contribution of OSSU activities to broad societal impacts</a:t>
            </a:r>
            <a:endParaRPr lang="en-US" dirty="0"/>
          </a:p>
          <a:p>
            <a:endParaRPr lang="en-CA" dirty="0"/>
          </a:p>
        </p:txBody>
      </p:sp>
      <p:pic>
        <p:nvPicPr>
          <p:cNvPr id="4" name="Picture 3"/>
          <p:cNvPicPr>
            <a:picLocks noChangeAspect="1"/>
          </p:cNvPicPr>
          <p:nvPr/>
        </p:nvPicPr>
        <p:blipFill>
          <a:blip r:embed="rId2"/>
          <a:stretch>
            <a:fillRect/>
          </a:stretch>
        </p:blipFill>
        <p:spPr>
          <a:xfrm>
            <a:off x="7978254" y="6328633"/>
            <a:ext cx="1074192" cy="444079"/>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5895A400-E44A-4D92-9E8E-C0C0BCC04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989" y="0"/>
            <a:ext cx="1700011" cy="1562488"/>
          </a:xfrm>
          <a:prstGeom prst="rect">
            <a:avLst/>
          </a:prstGeom>
        </p:spPr>
      </p:pic>
    </p:spTree>
    <p:extLst>
      <p:ext uri="{BB962C8B-B14F-4D97-AF65-F5344CB8AC3E}">
        <p14:creationId xmlns:p14="http://schemas.microsoft.com/office/powerpoint/2010/main" val="367565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B961-0924-4E4D-9209-4B116A58C1FF}"/>
              </a:ext>
            </a:extLst>
          </p:cNvPr>
          <p:cNvSpPr>
            <a:spLocks noGrp="1"/>
          </p:cNvSpPr>
          <p:nvPr>
            <p:ph type="title"/>
          </p:nvPr>
        </p:nvSpPr>
        <p:spPr>
          <a:xfrm>
            <a:off x="541683" y="142490"/>
            <a:ext cx="7886700" cy="1325563"/>
          </a:xfrm>
        </p:spPr>
        <p:txBody>
          <a:bodyPr/>
          <a:lstStyle/>
          <a:p>
            <a:r>
              <a:rPr lang="en-US" dirty="0" smtClean="0"/>
              <a:t>Agenda</a:t>
            </a:r>
            <a:endParaRPr lang="en-CA" dirty="0"/>
          </a:p>
        </p:txBody>
      </p:sp>
      <p:sp>
        <p:nvSpPr>
          <p:cNvPr id="3" name="Content Placeholder 2">
            <a:extLst>
              <a:ext uri="{FF2B5EF4-FFF2-40B4-BE49-F238E27FC236}">
                <a16:creationId xmlns:a16="http://schemas.microsoft.com/office/drawing/2014/main" id="{031A688B-D696-4BCE-B245-541C875C05B6}"/>
              </a:ext>
            </a:extLst>
          </p:cNvPr>
          <p:cNvSpPr>
            <a:spLocks noGrp="1"/>
          </p:cNvSpPr>
          <p:nvPr>
            <p:ph idx="1"/>
          </p:nvPr>
        </p:nvSpPr>
        <p:spPr>
          <a:xfrm>
            <a:off x="-685799" y="1825626"/>
            <a:ext cx="10730345" cy="4351339"/>
          </a:xfrm>
        </p:spPr>
        <p:txBody>
          <a:bodyPr>
            <a:normAutofit/>
          </a:bodyPr>
          <a:lstStyle/>
          <a:p>
            <a:pPr marL="0" indent="0">
              <a:buNone/>
            </a:pPr>
            <a:endParaRPr lang="en-US" dirty="0" smtClean="0"/>
          </a:p>
          <a:p>
            <a:pPr marL="0" indent="0">
              <a:buNone/>
            </a:pP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825043128"/>
              </p:ext>
            </p:extLst>
          </p:nvPr>
        </p:nvGraphicFramePr>
        <p:xfrm>
          <a:off x="467003" y="1280389"/>
          <a:ext cx="8036059" cy="5486539"/>
        </p:xfrm>
        <a:graphic>
          <a:graphicData uri="http://schemas.openxmlformats.org/drawingml/2006/table">
            <a:tbl>
              <a:tblPr firstRow="1" firstCol="1" bandRow="1">
                <a:tableStyleId>{5C22544A-7EE6-4342-B048-85BDC9FD1C3A}</a:tableStyleId>
              </a:tblPr>
              <a:tblGrid>
                <a:gridCol w="1750417">
                  <a:extLst>
                    <a:ext uri="{9D8B030D-6E8A-4147-A177-3AD203B41FA5}">
                      <a16:colId xmlns:a16="http://schemas.microsoft.com/office/drawing/2014/main" val="1656569933"/>
                    </a:ext>
                  </a:extLst>
                </a:gridCol>
                <a:gridCol w="6285642">
                  <a:extLst>
                    <a:ext uri="{9D8B030D-6E8A-4147-A177-3AD203B41FA5}">
                      <a16:colId xmlns:a16="http://schemas.microsoft.com/office/drawing/2014/main" val="2017220071"/>
                    </a:ext>
                  </a:extLst>
                </a:gridCol>
              </a:tblGrid>
              <a:tr h="300032">
                <a:tc>
                  <a:txBody>
                    <a:bodyPr/>
                    <a:lstStyle/>
                    <a:p>
                      <a:pPr marL="0" marR="0">
                        <a:lnSpc>
                          <a:spcPct val="107000"/>
                        </a:lnSpc>
                        <a:spcBef>
                          <a:spcPts val="0"/>
                        </a:spcBef>
                        <a:spcAft>
                          <a:spcPts val="0"/>
                        </a:spcAft>
                      </a:pPr>
                      <a:r>
                        <a:rPr lang="en-US" sz="1900" dirty="0">
                          <a:effectLst/>
                        </a:rPr>
                        <a:t>Time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900">
                          <a:effectLst/>
                        </a:rPr>
                        <a:t>Topic</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9279245"/>
                  </a:ext>
                </a:extLst>
              </a:tr>
              <a:tr h="398614">
                <a:tc>
                  <a:txBody>
                    <a:bodyPr/>
                    <a:lstStyle/>
                    <a:p>
                      <a:pPr marL="0" marR="0">
                        <a:lnSpc>
                          <a:spcPct val="107000"/>
                        </a:lnSpc>
                        <a:spcBef>
                          <a:spcPts val="0"/>
                        </a:spcBef>
                        <a:spcAft>
                          <a:spcPts val="0"/>
                        </a:spcAft>
                      </a:pP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9:00 – 9:05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Welcome – Marilyn Emery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0104229"/>
                  </a:ext>
                </a:extLst>
              </a:tr>
              <a:tr h="472922">
                <a:tc>
                  <a:txBody>
                    <a:bodyPr/>
                    <a:lstStyle/>
                    <a:p>
                      <a:pPr marL="0" marR="0">
                        <a:lnSpc>
                          <a:spcPct val="107000"/>
                        </a:lnSpc>
                        <a:spcBef>
                          <a:spcPts val="0"/>
                        </a:spcBef>
                        <a:spcAft>
                          <a:spcPts val="0"/>
                        </a:spcAft>
                      </a:pPr>
                      <a:r>
                        <a:rPr lang="en-US" sz="1900" dirty="0">
                          <a:effectLst/>
                        </a:rPr>
                        <a:t>9:00 – 9:15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Introductions and Objectives for the Day -  Geoff Anderson  </a:t>
                      </a:r>
                    </a:p>
                  </a:txBody>
                  <a:tcPr marL="68580" marR="68580" marT="0" marB="0"/>
                </a:tc>
                <a:extLst>
                  <a:ext uri="{0D108BD9-81ED-4DB2-BD59-A6C34878D82A}">
                    <a16:rowId xmlns:a16="http://schemas.microsoft.com/office/drawing/2014/main" val="1813185539"/>
                  </a:ext>
                </a:extLst>
              </a:tr>
              <a:tr h="600062">
                <a:tc>
                  <a:txBody>
                    <a:bodyPr/>
                    <a:lstStyle/>
                    <a:p>
                      <a:pPr marL="0" marR="0" algn="ctr">
                        <a:lnSpc>
                          <a:spcPct val="107000"/>
                        </a:lnSpc>
                        <a:spcBef>
                          <a:spcPts val="0"/>
                        </a:spcBef>
                        <a:spcAft>
                          <a:spcPts val="0"/>
                        </a:spcAft>
                      </a:pPr>
                      <a:r>
                        <a:rPr lang="en-US" sz="1900">
                          <a:effectLst/>
                        </a:rPr>
                        <a:t> </a:t>
                      </a:r>
                    </a:p>
                    <a:p>
                      <a:pPr marL="0" marR="0">
                        <a:lnSpc>
                          <a:spcPct val="107000"/>
                        </a:lnSpc>
                        <a:spcBef>
                          <a:spcPts val="0"/>
                        </a:spcBef>
                        <a:spcAft>
                          <a:spcPts val="0"/>
                        </a:spcAft>
                      </a:pPr>
                      <a:r>
                        <a:rPr lang="en-US" sz="1900">
                          <a:effectLst/>
                        </a:rPr>
                        <a:t>9:15 – 9:30</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The SPOR Enterprise in Ontario: Overview, opportunities and challenges - Catharine Whiteside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0145407"/>
                  </a:ext>
                </a:extLst>
              </a:tr>
              <a:tr h="600062">
                <a:tc>
                  <a:txBody>
                    <a:bodyPr/>
                    <a:lstStyle/>
                    <a:p>
                      <a:pPr marL="0" marR="0">
                        <a:lnSpc>
                          <a:spcPct val="107000"/>
                        </a:lnSpc>
                        <a:spcBef>
                          <a:spcPts val="0"/>
                        </a:spcBef>
                        <a:spcAft>
                          <a:spcPts val="0"/>
                        </a:spcAft>
                      </a:pPr>
                      <a:r>
                        <a:rPr lang="en-US" sz="1900">
                          <a:effectLst/>
                        </a:rPr>
                        <a:t>9:30 – 9:45</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a:effectLst/>
                        </a:rPr>
                        <a:t>Collective impact framework applied to SPOR: Focus on Common Agenda and Metrics - Onil Bhattacharyya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3781981"/>
                  </a:ext>
                </a:extLst>
              </a:tr>
              <a:tr h="300032">
                <a:tc>
                  <a:txBody>
                    <a:bodyPr/>
                    <a:lstStyle/>
                    <a:p>
                      <a:pPr marL="0" marR="0">
                        <a:lnSpc>
                          <a:spcPct val="107000"/>
                        </a:lnSpc>
                        <a:spcBef>
                          <a:spcPts val="0"/>
                        </a:spcBef>
                        <a:spcAft>
                          <a:spcPts val="0"/>
                        </a:spcAft>
                      </a:pPr>
                      <a:r>
                        <a:rPr lang="en-US" sz="1900">
                          <a:effectLst/>
                        </a:rPr>
                        <a:t>9:45 – 10:00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900">
                          <a:effectLst/>
                        </a:rPr>
                        <a:t>Discussion – All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651369"/>
                  </a:ext>
                </a:extLst>
              </a:tr>
              <a:tr h="600062">
                <a:tc>
                  <a:txBody>
                    <a:bodyPr/>
                    <a:lstStyle/>
                    <a:p>
                      <a:pPr marL="0" marR="0">
                        <a:lnSpc>
                          <a:spcPct val="107000"/>
                        </a:lnSpc>
                        <a:spcBef>
                          <a:spcPts val="0"/>
                        </a:spcBef>
                        <a:spcAft>
                          <a:spcPts val="0"/>
                        </a:spcAft>
                      </a:pPr>
                      <a:r>
                        <a:rPr lang="en-US" sz="1900" dirty="0">
                          <a:effectLst/>
                        </a:rPr>
                        <a:t>10:00 – 10:45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Reports and Discussion on Activities and Agendas of Each SPOR Element in Ontario - All</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0976258"/>
                  </a:ext>
                </a:extLst>
              </a:tr>
              <a:tr h="370623">
                <a:tc>
                  <a:txBody>
                    <a:bodyPr/>
                    <a:lstStyle/>
                    <a:p>
                      <a:pPr marL="0" marR="0">
                        <a:lnSpc>
                          <a:spcPct val="107000"/>
                        </a:lnSpc>
                        <a:spcBef>
                          <a:spcPts val="0"/>
                        </a:spcBef>
                        <a:spcAft>
                          <a:spcPts val="0"/>
                        </a:spcAft>
                      </a:pPr>
                      <a:r>
                        <a:rPr lang="en-US" sz="1900">
                          <a:effectLst/>
                        </a:rPr>
                        <a:t>10:45 – 11:00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Break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122827"/>
                  </a:ext>
                </a:extLst>
              </a:tr>
              <a:tr h="382449">
                <a:tc>
                  <a:txBody>
                    <a:bodyPr/>
                    <a:lstStyle/>
                    <a:p>
                      <a:pPr marL="0" marR="0">
                        <a:lnSpc>
                          <a:spcPct val="107000"/>
                        </a:lnSpc>
                        <a:spcBef>
                          <a:spcPts val="0"/>
                        </a:spcBef>
                        <a:spcAft>
                          <a:spcPts val="0"/>
                        </a:spcAft>
                      </a:pP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11:00 – 11:15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smtClean="0">
                          <a:effectLst/>
                          <a:latin typeface="Calibri" panose="020F0502020204030204" pitchFamily="34" charset="0"/>
                          <a:ea typeface="Calibri" panose="020F0502020204030204" pitchFamily="34" charset="0"/>
                          <a:cs typeface="Times New Roman" panose="02020603050405020304" pitchFamily="18" charset="0"/>
                        </a:rPr>
                        <a:t>Evaluation and SPOR –</a:t>
                      </a:r>
                      <a:r>
                        <a:rPr lang="en-US" sz="1900" baseline="0" dirty="0" smtClean="0">
                          <a:effectLst/>
                          <a:latin typeface="Calibri" panose="020F0502020204030204" pitchFamily="34" charset="0"/>
                          <a:ea typeface="Calibri" panose="020F0502020204030204" pitchFamily="34" charset="0"/>
                          <a:cs typeface="Times New Roman" panose="02020603050405020304" pitchFamily="18" charset="0"/>
                        </a:rPr>
                        <a:t> Vasanthi Srinivasan and Eddy Nason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4139"/>
                  </a:ext>
                </a:extLst>
              </a:tr>
              <a:tr h="600062">
                <a:tc>
                  <a:txBody>
                    <a:bodyPr/>
                    <a:lstStyle/>
                    <a:p>
                      <a:pPr marL="0" marR="0">
                        <a:lnSpc>
                          <a:spcPct val="107000"/>
                        </a:lnSpc>
                        <a:spcBef>
                          <a:spcPts val="0"/>
                        </a:spcBef>
                        <a:spcAft>
                          <a:spcPts val="0"/>
                        </a:spcAft>
                      </a:pPr>
                      <a:r>
                        <a:rPr lang="en-US" sz="1900" dirty="0" smtClean="0">
                          <a:effectLst/>
                        </a:rPr>
                        <a:t>11:15 </a:t>
                      </a:r>
                      <a:r>
                        <a:rPr lang="en-US" sz="1900" dirty="0">
                          <a:effectLst/>
                        </a:rPr>
                        <a:t>– 11:45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Reports and Discussion on Evaluation Plans and Metrics of Each SPOR Element in Ontario - All</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0411934"/>
                  </a:ext>
                </a:extLst>
              </a:tr>
              <a:tr h="453948">
                <a:tc>
                  <a:txBody>
                    <a:bodyPr/>
                    <a:lstStyle/>
                    <a:p>
                      <a:pPr marL="0" marR="0">
                        <a:lnSpc>
                          <a:spcPct val="107000"/>
                        </a:lnSpc>
                        <a:spcBef>
                          <a:spcPts val="0"/>
                        </a:spcBef>
                        <a:spcAft>
                          <a:spcPts val="0"/>
                        </a:spcAft>
                      </a:pPr>
                      <a:r>
                        <a:rPr lang="en-US" sz="1900">
                          <a:effectLst/>
                        </a:rPr>
                        <a:t>11:45 – 12:00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Summary and Next Steps – Geoff Anderson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653601"/>
                  </a:ext>
                </a:extLst>
              </a:tr>
              <a:tr h="300032">
                <a:tc>
                  <a:txBody>
                    <a:bodyPr/>
                    <a:lstStyle/>
                    <a:p>
                      <a:pPr marL="0" marR="0">
                        <a:lnSpc>
                          <a:spcPct val="107000"/>
                        </a:lnSpc>
                        <a:spcBef>
                          <a:spcPts val="0"/>
                        </a:spcBef>
                        <a:spcAft>
                          <a:spcPts val="0"/>
                        </a:spcAft>
                      </a:pPr>
                      <a:r>
                        <a:rPr lang="en-US" sz="1900">
                          <a:effectLst/>
                        </a:rPr>
                        <a:t>12:00 – 1:00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900" dirty="0">
                          <a:effectLst/>
                        </a:rPr>
                        <a:t>Networking Lunch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170367"/>
                  </a:ext>
                </a:extLst>
              </a:tr>
            </a:tbl>
          </a:graphicData>
        </a:graphic>
      </p:graphicFrame>
      <p:sp>
        <p:nvSpPr>
          <p:cNvPr id="4" name="Rectangle 3"/>
          <p:cNvSpPr/>
          <p:nvPr/>
        </p:nvSpPr>
        <p:spPr>
          <a:xfrm>
            <a:off x="467003" y="5409560"/>
            <a:ext cx="8036059" cy="607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7772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189" y="2416562"/>
            <a:ext cx="7886700" cy="1793654"/>
          </a:xfrm>
        </p:spPr>
        <p:txBody>
          <a:bodyPr>
            <a:normAutofit fontScale="90000"/>
          </a:bodyPr>
          <a:lstStyle/>
          <a:p>
            <a:r>
              <a:rPr lang="en-US" dirty="0"/>
              <a:t>Reports and Discussion on </a:t>
            </a:r>
            <a:r>
              <a:rPr lang="en-US" dirty="0" smtClean="0"/>
              <a:t>Evaluation Plans and Metrics of </a:t>
            </a:r>
            <a:r>
              <a:rPr lang="en-US" dirty="0"/>
              <a:t>Each SPOR Element in Ontario </a:t>
            </a:r>
          </a:p>
        </p:txBody>
      </p:sp>
      <p:pic>
        <p:nvPicPr>
          <p:cNvPr id="4" name="Picture 3"/>
          <p:cNvPicPr>
            <a:picLocks noChangeAspect="1"/>
          </p:cNvPicPr>
          <p:nvPr/>
        </p:nvPicPr>
        <p:blipFill>
          <a:blip r:embed="rId2"/>
          <a:stretch>
            <a:fillRect/>
          </a:stretch>
        </p:blipFill>
        <p:spPr>
          <a:xfrm>
            <a:off x="7180330" y="5923555"/>
            <a:ext cx="1878763" cy="776695"/>
          </a:xfrm>
          <a:prstGeom prst="rect">
            <a:avLst/>
          </a:prstGeom>
        </p:spPr>
      </p:pic>
    </p:spTree>
    <p:extLst>
      <p:ext uri="{BB962C8B-B14F-4D97-AF65-F5344CB8AC3E}">
        <p14:creationId xmlns:p14="http://schemas.microsoft.com/office/powerpoint/2010/main" val="399571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 Open Minds </a:t>
            </a:r>
            <a:br>
              <a:rPr lang="en-US" dirty="0" smtClean="0"/>
            </a:br>
            <a:r>
              <a:rPr lang="en-US" dirty="0" smtClean="0"/>
              <a:t>Evaluation &amp; Metrics</a:t>
            </a:r>
            <a:endParaRPr lang="en-CA" dirty="0"/>
          </a:p>
        </p:txBody>
      </p:sp>
      <p:sp>
        <p:nvSpPr>
          <p:cNvPr id="3" name="Content Placeholder 2"/>
          <p:cNvSpPr>
            <a:spLocks noGrp="1"/>
          </p:cNvSpPr>
          <p:nvPr>
            <p:ph idx="1"/>
          </p:nvPr>
        </p:nvSpPr>
        <p:spPr/>
        <p:txBody>
          <a:bodyPr>
            <a:normAutofit fontScale="70000" lnSpcReduction="20000"/>
          </a:bodyPr>
          <a:lstStyle/>
          <a:p>
            <a:r>
              <a:rPr lang="en-US" dirty="0" smtClean="0"/>
              <a:t>Progress to date on Evaluation:</a:t>
            </a:r>
          </a:p>
          <a:p>
            <a:pPr lvl="1"/>
            <a:r>
              <a:rPr lang="en-US" dirty="0" smtClean="0"/>
              <a:t>Common evaluation protocol implemented/collected at 12 of 14 sites across Canada; data collection ongoing to September 2020 </a:t>
            </a:r>
          </a:p>
          <a:p>
            <a:pPr lvl="1"/>
            <a:r>
              <a:rPr lang="en-US" dirty="0" smtClean="0"/>
              <a:t>Supplement describing service transformation/innovation in seven diverse contexts to be published in Spring 2019 </a:t>
            </a:r>
          </a:p>
          <a:p>
            <a:r>
              <a:rPr lang="en-US" dirty="0" smtClean="0"/>
              <a:t>Key metrics for evaluation (of our SPOR):</a:t>
            </a:r>
          </a:p>
          <a:p>
            <a:pPr lvl="1"/>
            <a:r>
              <a:rPr lang="en-US" b="1" dirty="0" smtClean="0"/>
              <a:t>Innovation in evaluation and research</a:t>
            </a:r>
            <a:r>
              <a:rPr lang="en-US" dirty="0" smtClean="0"/>
              <a:t>: </a:t>
            </a:r>
            <a:r>
              <a:rPr lang="en-US" dirty="0"/>
              <a:t>creation of stakeholder informed, meaningful evaluation protocol for </a:t>
            </a:r>
            <a:r>
              <a:rPr lang="en-US" dirty="0" err="1"/>
              <a:t>ymh</a:t>
            </a:r>
            <a:r>
              <a:rPr lang="en-US" dirty="0"/>
              <a:t> field which takes into account patient </a:t>
            </a:r>
            <a:r>
              <a:rPr lang="en-US" dirty="0" smtClean="0"/>
              <a:t>perspectives</a:t>
            </a:r>
            <a:endParaRPr lang="en-US" b="1" dirty="0" smtClean="0"/>
          </a:p>
          <a:p>
            <a:pPr lvl="1"/>
            <a:r>
              <a:rPr lang="en-US" b="1" dirty="0" smtClean="0"/>
              <a:t>New knowledge about YMH in Canada: </a:t>
            </a:r>
            <a:r>
              <a:rPr lang="en-US" dirty="0" smtClean="0"/>
              <a:t>Truly Canadian (e.g. diverse) picture of services across Canada &amp; evidence base for future service design/planning</a:t>
            </a:r>
          </a:p>
          <a:p>
            <a:pPr lvl="1"/>
            <a:r>
              <a:rPr lang="en-US" b="1" dirty="0" smtClean="0"/>
              <a:t>Connected the country (network): </a:t>
            </a:r>
            <a:r>
              <a:rPr lang="en-US" dirty="0" smtClean="0"/>
              <a:t>positive collaboration between Indigenous and non-Indigenous partners, and other diverse stakeholders across Canada (researchers &amp; non-researchers)</a:t>
            </a:r>
          </a:p>
          <a:p>
            <a:pPr lvl="1"/>
            <a:r>
              <a:rPr lang="en-US" b="1" dirty="0" smtClean="0"/>
              <a:t>Capacity building: </a:t>
            </a:r>
            <a:r>
              <a:rPr lang="en-US" dirty="0" smtClean="0"/>
              <a:t>training and building capacity for clinicians and local staffing (TRC call to actions #23 &amp; #66)</a:t>
            </a:r>
          </a:p>
          <a:p>
            <a:pPr lvl="1"/>
            <a:r>
              <a:rPr lang="en-US" b="1" dirty="0" smtClean="0"/>
              <a:t>Scaling across Canada &amp; ensuring policy is evidence based: </a:t>
            </a:r>
            <a:r>
              <a:rPr lang="en-US" dirty="0" smtClean="0"/>
              <a:t>evaluation protocol is already influencing provincial policy investments (YWHO, Foundry)</a:t>
            </a:r>
          </a:p>
          <a:p>
            <a:pPr lvl="1"/>
            <a:endParaRPr lang="en-US" dirty="0" smtClean="0"/>
          </a:p>
          <a:p>
            <a:pPr lvl="1"/>
            <a:endParaRPr lang="en-CA" dirty="0"/>
          </a:p>
        </p:txBody>
      </p:sp>
      <p:pic>
        <p:nvPicPr>
          <p:cNvPr id="4" name="Picture 3"/>
          <p:cNvPicPr>
            <a:picLocks noChangeAspect="1"/>
          </p:cNvPicPr>
          <p:nvPr/>
        </p:nvPicPr>
        <p:blipFill>
          <a:blip r:embed="rId2"/>
          <a:stretch>
            <a:fillRect/>
          </a:stretch>
        </p:blipFill>
        <p:spPr>
          <a:xfrm>
            <a:off x="7180330" y="5923555"/>
            <a:ext cx="1878763" cy="776695"/>
          </a:xfrm>
          <a:prstGeom prst="rect">
            <a:avLst/>
          </a:prstGeom>
        </p:spPr>
      </p:pic>
    </p:spTree>
    <p:extLst>
      <p:ext uri="{BB962C8B-B14F-4D97-AF65-F5344CB8AC3E}">
        <p14:creationId xmlns:p14="http://schemas.microsoft.com/office/powerpoint/2010/main" val="1480533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BeACCoN’s</a:t>
            </a:r>
            <a:r>
              <a:rPr lang="en-US" dirty="0" smtClean="0"/>
              <a:t> Evaluation &amp; Metrics</a:t>
            </a:r>
            <a:endParaRPr lang="en-CA" dirty="0"/>
          </a:p>
        </p:txBody>
      </p:sp>
      <p:sp>
        <p:nvSpPr>
          <p:cNvPr id="3" name="Content Placeholder 2"/>
          <p:cNvSpPr>
            <a:spLocks noGrp="1"/>
          </p:cNvSpPr>
          <p:nvPr>
            <p:ph idx="1"/>
          </p:nvPr>
        </p:nvSpPr>
        <p:spPr/>
        <p:txBody>
          <a:bodyPr>
            <a:normAutofit fontScale="85000" lnSpcReduction="20000"/>
          </a:bodyPr>
          <a:lstStyle/>
          <a:p>
            <a:r>
              <a:rPr lang="en-US" dirty="0" smtClean="0"/>
              <a:t>Progress to date on Evaluation:</a:t>
            </a:r>
          </a:p>
          <a:p>
            <a:pPr lvl="1"/>
            <a:r>
              <a:rPr lang="en-US" dirty="0" smtClean="0"/>
              <a:t>Interim Evaluation report completed at 1.5 Years of BeACCoN</a:t>
            </a:r>
          </a:p>
          <a:p>
            <a:pPr lvl="1"/>
            <a:r>
              <a:rPr lang="en-US" dirty="0" smtClean="0"/>
              <a:t>Planning for network renewal (2020) with focus on collective impact</a:t>
            </a:r>
          </a:p>
          <a:p>
            <a:r>
              <a:rPr lang="en-US" dirty="0" smtClean="0"/>
              <a:t>Key metrics for evaluation:</a:t>
            </a:r>
          </a:p>
          <a:p>
            <a:pPr lvl="1"/>
            <a:r>
              <a:rPr lang="en-US" b="1" dirty="0" smtClean="0"/>
              <a:t>Infrastructure development </a:t>
            </a:r>
            <a:r>
              <a:rPr lang="en-US" dirty="0" smtClean="0"/>
              <a:t>to support research and innovation in primary and integrated care in Ontario</a:t>
            </a:r>
          </a:p>
          <a:p>
            <a:pPr lvl="2"/>
            <a:r>
              <a:rPr lang="en-US" dirty="0" smtClean="0"/>
              <a:t>Common measures for complex needs populations</a:t>
            </a:r>
          </a:p>
          <a:p>
            <a:pPr lvl="2"/>
            <a:r>
              <a:rPr lang="en-US" dirty="0" smtClean="0"/>
              <a:t>Patient engagement in research </a:t>
            </a:r>
          </a:p>
          <a:p>
            <a:pPr lvl="2"/>
            <a:r>
              <a:rPr lang="en-US" dirty="0" smtClean="0"/>
              <a:t>Policy maker engagement to define and refine research priorities</a:t>
            </a:r>
          </a:p>
          <a:p>
            <a:pPr lvl="2"/>
            <a:r>
              <a:rPr lang="en-US" dirty="0" smtClean="0"/>
              <a:t>Data backbone for evaluation and quality improvement for the province including primary care and patient-generated data</a:t>
            </a:r>
          </a:p>
          <a:p>
            <a:pPr lvl="1"/>
            <a:r>
              <a:rPr lang="en-US" b="1" dirty="0" smtClean="0"/>
              <a:t>Networking</a:t>
            </a:r>
            <a:r>
              <a:rPr lang="en-US" dirty="0" smtClean="0"/>
              <a:t> researchers, policymakers and patient partners across the province and Canada to collaborate</a:t>
            </a:r>
          </a:p>
          <a:p>
            <a:pPr lvl="1"/>
            <a:r>
              <a:rPr lang="en-US" b="1" dirty="0" smtClean="0"/>
              <a:t>Knowledge Translation </a:t>
            </a:r>
            <a:r>
              <a:rPr lang="en-US" dirty="0" smtClean="0"/>
              <a:t>of evidence to decision-making </a:t>
            </a:r>
          </a:p>
          <a:p>
            <a:pPr lvl="2"/>
            <a:r>
              <a:rPr lang="en-US" dirty="0" smtClean="0"/>
              <a:t>Impact of research in policy</a:t>
            </a:r>
          </a:p>
          <a:p>
            <a:endParaRPr lang="en-CA" dirty="0"/>
          </a:p>
        </p:txBody>
      </p:sp>
      <p:pic>
        <p:nvPicPr>
          <p:cNvPr id="4" name="Picture 3"/>
          <p:cNvPicPr>
            <a:picLocks noChangeAspect="1"/>
          </p:cNvPicPr>
          <p:nvPr/>
        </p:nvPicPr>
        <p:blipFill>
          <a:blip r:embed="rId2"/>
          <a:stretch>
            <a:fillRect/>
          </a:stretch>
        </p:blipFill>
        <p:spPr>
          <a:xfrm>
            <a:off x="7180330" y="5923555"/>
            <a:ext cx="1878763" cy="776695"/>
          </a:xfrm>
          <a:prstGeom prst="rect">
            <a:avLst/>
          </a:prstGeom>
        </p:spPr>
      </p:pic>
    </p:spTree>
    <p:extLst>
      <p:ext uri="{BB962C8B-B14F-4D97-AF65-F5344CB8AC3E}">
        <p14:creationId xmlns:p14="http://schemas.microsoft.com/office/powerpoint/2010/main" val="116824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808" y="769634"/>
            <a:ext cx="7216389" cy="5065263"/>
          </a:xfrm>
        </p:spPr>
        <p:txBody>
          <a:bodyPr>
            <a:normAutofit/>
          </a:bodyPr>
          <a:lstStyle/>
          <a:p>
            <a:r>
              <a:rPr lang="en-US" dirty="0">
                <a:solidFill>
                  <a:srgbClr val="009999"/>
                </a:solidFill>
              </a:rPr>
              <a:t>Progress to date on Engagement:</a:t>
            </a:r>
          </a:p>
          <a:p>
            <a:pPr lvl="1"/>
            <a:r>
              <a:rPr lang="en-US" sz="2000" dirty="0"/>
              <a:t>Patient partnering in all activities of Network</a:t>
            </a:r>
          </a:p>
          <a:p>
            <a:pPr lvl="1"/>
            <a:r>
              <a:rPr lang="en-US" sz="2000" dirty="0"/>
              <a:t>Leadership: Patient Council and IPERC</a:t>
            </a:r>
          </a:p>
          <a:p>
            <a:pPr lvl="1"/>
            <a:r>
              <a:rPr lang="en-US" sz="2000" dirty="0"/>
              <a:t>Steering Committee Membership</a:t>
            </a:r>
          </a:p>
          <a:p>
            <a:pPr lvl="1"/>
            <a:r>
              <a:rPr lang="en-US" sz="2000" dirty="0"/>
              <a:t>Identified Patient co-leads in Research Projects</a:t>
            </a:r>
          </a:p>
          <a:p>
            <a:pPr lvl="1"/>
            <a:r>
              <a:rPr lang="en-US" sz="2000" dirty="0"/>
              <a:t>Members of Research Operating Committee (ROC)</a:t>
            </a:r>
          </a:p>
          <a:p>
            <a:pPr lvl="1"/>
            <a:r>
              <a:rPr lang="en-US" sz="2000" dirty="0"/>
              <a:t>Co-authorship (</a:t>
            </a:r>
            <a:r>
              <a:rPr lang="en-US" sz="2000" dirty="0">
                <a:hlinkClick r:id="rId2" tooltip="Canadian journal of kidney health and disease."/>
              </a:rPr>
              <a:t>Can J Kidney Health Dis.</a:t>
            </a:r>
            <a:r>
              <a:rPr lang="en-US" sz="2000" dirty="0"/>
              <a:t> 2018 Jan 17)</a:t>
            </a:r>
          </a:p>
          <a:p>
            <a:pPr lvl="1"/>
            <a:r>
              <a:rPr lang="en-US" sz="2000" dirty="0"/>
              <a:t>Co-investigator Status (</a:t>
            </a:r>
            <a:r>
              <a:rPr lang="en-US" sz="2000" u="sng" dirty="0">
                <a:solidFill>
                  <a:schemeClr val="accent5"/>
                </a:solidFill>
              </a:rPr>
              <a:t>CIHR SPOR and CIHR ATTEMPT</a:t>
            </a:r>
            <a:r>
              <a:rPr lang="en-US" sz="2000" dirty="0"/>
              <a:t>)</a:t>
            </a:r>
          </a:p>
          <a:p>
            <a:r>
              <a:rPr lang="en-US" dirty="0">
                <a:solidFill>
                  <a:srgbClr val="009999"/>
                </a:solidFill>
              </a:rPr>
              <a:t>Key metrics for Evaluation:</a:t>
            </a:r>
          </a:p>
          <a:p>
            <a:pPr lvl="1"/>
            <a:r>
              <a:rPr lang="en-US" sz="2000" dirty="0"/>
              <a:t>Annual Reviews of Research Projects (ROC)</a:t>
            </a:r>
          </a:p>
          <a:p>
            <a:pPr lvl="1"/>
            <a:r>
              <a:rPr lang="en-US" sz="2000" dirty="0"/>
              <a:t>Patient Engagement Check-in Calls &amp; PE Surveys</a:t>
            </a:r>
          </a:p>
          <a:p>
            <a:pPr lvl="1"/>
            <a:r>
              <a:rPr lang="en-US" sz="2000" dirty="0"/>
              <a:t>Ongoing delivery of Foundations in POR training </a:t>
            </a:r>
          </a:p>
          <a:p>
            <a:pPr lvl="1"/>
            <a:r>
              <a:rPr lang="en-US" sz="2000" dirty="0"/>
              <a:t>Co-creation of 5 unique learning branches (e.g. Storytelling &amp; </a:t>
            </a:r>
            <a:r>
              <a:rPr lang="en-CA" sz="2000" dirty="0" err="1"/>
              <a:t>Wabishki</a:t>
            </a:r>
            <a:r>
              <a:rPr lang="en-CA" sz="2000" dirty="0"/>
              <a:t> </a:t>
            </a:r>
            <a:r>
              <a:rPr lang="en-CA" sz="2000" dirty="0" err="1"/>
              <a:t>Bizhiko</a:t>
            </a:r>
            <a:r>
              <a:rPr lang="en-CA" sz="2000" dirty="0"/>
              <a:t> </a:t>
            </a:r>
            <a:r>
              <a:rPr lang="en-CA" sz="2000" dirty="0" err="1"/>
              <a:t>Skaanj</a:t>
            </a:r>
            <a:r>
              <a:rPr lang="en-CA" sz="2000" dirty="0"/>
              <a:t> Learning Pathway)</a:t>
            </a:r>
            <a:endParaRPr lang="en-US" sz="2000" dirty="0"/>
          </a:p>
          <a:p>
            <a:endParaRPr lang="en-CA" dirty="0"/>
          </a:p>
        </p:txBody>
      </p:sp>
      <p:sp>
        <p:nvSpPr>
          <p:cNvPr id="8" name="Title 1"/>
          <p:cNvSpPr>
            <a:spLocks noGrp="1"/>
          </p:cNvSpPr>
          <p:nvPr>
            <p:ph type="title"/>
          </p:nvPr>
        </p:nvSpPr>
        <p:spPr>
          <a:xfrm>
            <a:off x="470017" y="131087"/>
            <a:ext cx="8485973" cy="776696"/>
          </a:xfrm>
        </p:spPr>
        <p:txBody>
          <a:bodyPr>
            <a:noAutofit/>
          </a:bodyPr>
          <a:lstStyle/>
          <a:p>
            <a:pPr algn="ctr"/>
            <a:r>
              <a:rPr lang="en-US" sz="2800" b="1" dirty="0">
                <a:latin typeface="+mn-lt"/>
              </a:rPr>
              <a:t>Can-SOLVE CKD Evaluation and Metrics</a:t>
            </a:r>
            <a:endParaRPr lang="en-US" sz="280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6453" y="5834897"/>
            <a:ext cx="1855860" cy="75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6966685" y="5834897"/>
            <a:ext cx="1878763" cy="776695"/>
          </a:xfrm>
          <a:prstGeom prst="rect">
            <a:avLst/>
          </a:prstGeom>
        </p:spPr>
      </p:pic>
    </p:spTree>
    <p:extLst>
      <p:ext uri="{BB962C8B-B14F-4D97-AF65-F5344CB8AC3E}">
        <p14:creationId xmlns:p14="http://schemas.microsoft.com/office/powerpoint/2010/main" val="223675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A5079D-93FE-CE4F-AD55-0F01752133C6}"/>
              </a:ext>
            </a:extLst>
          </p:cNvPr>
          <p:cNvSpPr/>
          <p:nvPr/>
        </p:nvSpPr>
        <p:spPr>
          <a:xfrm>
            <a:off x="-1" y="0"/>
            <a:ext cx="9144001" cy="792088"/>
          </a:xfrm>
          <a:prstGeom prst="rect">
            <a:avLst/>
          </a:prstGeom>
          <a:solidFill>
            <a:srgbClr val="46C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t>CHILD-BRIGHT Evaluation &amp; Metrics</a:t>
            </a:r>
            <a:endParaRPr lang="en-US" sz="2800" dirty="0">
              <a:solidFill>
                <a:schemeClr val="bg1"/>
              </a:solidFill>
              <a:latin typeface="Monolog" pitchFamily="2" charset="77"/>
            </a:endParaRPr>
          </a:p>
        </p:txBody>
      </p:sp>
      <p:sp>
        <p:nvSpPr>
          <p:cNvPr id="11" name="Content Placeholder 2">
            <a:extLst>
              <a:ext uri="{FF2B5EF4-FFF2-40B4-BE49-F238E27FC236}">
                <a16:creationId xmlns:a16="http://schemas.microsoft.com/office/drawing/2014/main" id="{68509D4E-2311-F248-A954-A40CAF8B18D2}"/>
              </a:ext>
            </a:extLst>
          </p:cNvPr>
          <p:cNvSpPr>
            <a:spLocks noGrp="1"/>
          </p:cNvSpPr>
          <p:nvPr>
            <p:ph idx="1"/>
          </p:nvPr>
        </p:nvSpPr>
        <p:spPr>
          <a:xfrm>
            <a:off x="395536" y="1021212"/>
            <a:ext cx="8064896" cy="708880"/>
          </a:xfrm>
        </p:spPr>
        <p:txBody>
          <a:bodyPr>
            <a:noAutofit/>
          </a:bodyPr>
          <a:lstStyle/>
          <a:p>
            <a:pPr marL="0" indent="0">
              <a:buNone/>
            </a:pPr>
            <a:r>
              <a:rPr lang="en-US" sz="1600" dirty="0"/>
              <a:t>We developed a levels of engagement framework and are recording empirical evidence against this framework, using standardized measures of partnership and trust (CIROP, CBPR)</a:t>
            </a:r>
          </a:p>
        </p:txBody>
      </p:sp>
      <p:sp>
        <p:nvSpPr>
          <p:cNvPr id="4" name="Rectangle 3">
            <a:extLst>
              <a:ext uri="{FF2B5EF4-FFF2-40B4-BE49-F238E27FC236}">
                <a16:creationId xmlns:a16="http://schemas.microsoft.com/office/drawing/2014/main" id="{FF4BA0C6-3131-F646-B9DB-CB4A6082ED6E}"/>
              </a:ext>
            </a:extLst>
          </p:cNvPr>
          <p:cNvSpPr/>
          <p:nvPr/>
        </p:nvSpPr>
        <p:spPr>
          <a:xfrm>
            <a:off x="6758631" y="0"/>
            <a:ext cx="2382479"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48540"/>
          <a:stretch/>
        </p:blipFill>
        <p:spPr>
          <a:xfrm>
            <a:off x="7129316" y="-85771"/>
            <a:ext cx="1658898" cy="1072648"/>
          </a:xfrm>
          <a:prstGeom prst="rect">
            <a:avLst/>
          </a:prstGeom>
        </p:spPr>
      </p:pic>
      <p:pic>
        <p:nvPicPr>
          <p:cNvPr id="3" name="Picture 2">
            <a:extLst>
              <a:ext uri="{FF2B5EF4-FFF2-40B4-BE49-F238E27FC236}">
                <a16:creationId xmlns:a16="http://schemas.microsoft.com/office/drawing/2014/main" id="{F517D377-38EA-F84F-AAA6-E875DE821A58}"/>
              </a:ext>
            </a:extLst>
          </p:cNvPr>
          <p:cNvPicPr>
            <a:picLocks noChangeAspect="1"/>
          </p:cNvPicPr>
          <p:nvPr/>
        </p:nvPicPr>
        <p:blipFill rotWithShape="1">
          <a:blip r:embed="rId4">
            <a:extLst>
              <a:ext uri="{28A0092B-C50C-407E-A947-70E740481C1C}">
                <a14:useLocalDpi xmlns:a14="http://schemas.microsoft.com/office/drawing/2010/main" val="0"/>
              </a:ext>
            </a:extLst>
          </a:blip>
          <a:srcRect t="8813" b="75778"/>
          <a:stretch/>
        </p:blipFill>
        <p:spPr>
          <a:xfrm>
            <a:off x="1" y="1865769"/>
            <a:ext cx="4425093" cy="1224136"/>
          </a:xfrm>
          <a:prstGeom prst="rect">
            <a:avLst/>
          </a:prstGeom>
        </p:spPr>
      </p:pic>
      <p:pic>
        <p:nvPicPr>
          <p:cNvPr id="10" name="Picture 9">
            <a:extLst>
              <a:ext uri="{FF2B5EF4-FFF2-40B4-BE49-F238E27FC236}">
                <a16:creationId xmlns:a16="http://schemas.microsoft.com/office/drawing/2014/main" id="{68F109E8-CF94-1B4E-98E3-0AFA0ABB907F}"/>
              </a:ext>
            </a:extLst>
          </p:cNvPr>
          <p:cNvPicPr>
            <a:picLocks noChangeAspect="1"/>
          </p:cNvPicPr>
          <p:nvPr/>
        </p:nvPicPr>
        <p:blipFill rotWithShape="1">
          <a:blip r:embed="rId4">
            <a:extLst>
              <a:ext uri="{28A0092B-C50C-407E-A947-70E740481C1C}">
                <a14:useLocalDpi xmlns:a14="http://schemas.microsoft.com/office/drawing/2010/main" val="0"/>
              </a:ext>
            </a:extLst>
          </a:blip>
          <a:srcRect t="27359" b="46518"/>
          <a:stretch/>
        </p:blipFill>
        <p:spPr>
          <a:xfrm>
            <a:off x="1" y="4027908"/>
            <a:ext cx="4425093" cy="2075133"/>
          </a:xfrm>
          <a:prstGeom prst="rect">
            <a:avLst/>
          </a:prstGeom>
        </p:spPr>
      </p:pic>
      <p:pic>
        <p:nvPicPr>
          <p:cNvPr id="13" name="Picture 12">
            <a:extLst>
              <a:ext uri="{FF2B5EF4-FFF2-40B4-BE49-F238E27FC236}">
                <a16:creationId xmlns:a16="http://schemas.microsoft.com/office/drawing/2014/main" id="{1C75C317-DFAE-BB4C-990E-7BD7D032F3FA}"/>
              </a:ext>
            </a:extLst>
          </p:cNvPr>
          <p:cNvPicPr>
            <a:picLocks noChangeAspect="1"/>
          </p:cNvPicPr>
          <p:nvPr/>
        </p:nvPicPr>
        <p:blipFill rotWithShape="1">
          <a:blip r:embed="rId4">
            <a:extLst>
              <a:ext uri="{28A0092B-C50C-407E-A947-70E740481C1C}">
                <a14:useLocalDpi xmlns:a14="http://schemas.microsoft.com/office/drawing/2010/main" val="0"/>
              </a:ext>
            </a:extLst>
          </a:blip>
          <a:srcRect t="55653" b="15340"/>
          <a:stretch/>
        </p:blipFill>
        <p:spPr>
          <a:xfrm>
            <a:off x="4716017" y="1865769"/>
            <a:ext cx="4425093" cy="2304256"/>
          </a:xfrm>
          <a:prstGeom prst="rect">
            <a:avLst/>
          </a:prstGeom>
        </p:spPr>
      </p:pic>
      <p:pic>
        <p:nvPicPr>
          <p:cNvPr id="14" name="Picture 13">
            <a:extLst>
              <a:ext uri="{FF2B5EF4-FFF2-40B4-BE49-F238E27FC236}">
                <a16:creationId xmlns:a16="http://schemas.microsoft.com/office/drawing/2014/main" id="{0D5F6C85-DD92-8040-BB7D-E24BCA54DADA}"/>
              </a:ext>
            </a:extLst>
          </p:cNvPr>
          <p:cNvPicPr>
            <a:picLocks noChangeAspect="1"/>
          </p:cNvPicPr>
          <p:nvPr/>
        </p:nvPicPr>
        <p:blipFill rotWithShape="1">
          <a:blip r:embed="rId4">
            <a:extLst>
              <a:ext uri="{28A0092B-C50C-407E-A947-70E740481C1C}">
                <a14:useLocalDpi xmlns:a14="http://schemas.microsoft.com/office/drawing/2010/main" val="0"/>
              </a:ext>
            </a:extLst>
          </a:blip>
          <a:srcRect t="86730"/>
          <a:stretch/>
        </p:blipFill>
        <p:spPr>
          <a:xfrm>
            <a:off x="4718906" y="5048917"/>
            <a:ext cx="4425093" cy="1054124"/>
          </a:xfrm>
          <a:prstGeom prst="rect">
            <a:avLst/>
          </a:prstGeom>
        </p:spPr>
      </p:pic>
      <p:pic>
        <p:nvPicPr>
          <p:cNvPr id="18" name="Picture 17">
            <a:extLst>
              <a:ext uri="{FF2B5EF4-FFF2-40B4-BE49-F238E27FC236}">
                <a16:creationId xmlns:a16="http://schemas.microsoft.com/office/drawing/2014/main" id="{B01629FD-54FC-CD44-94FA-5A61C68E6287}"/>
              </a:ext>
            </a:extLst>
          </p:cNvPr>
          <p:cNvPicPr>
            <a:picLocks noChangeAspect="1"/>
          </p:cNvPicPr>
          <p:nvPr/>
        </p:nvPicPr>
        <p:blipFill rotWithShape="1">
          <a:blip r:embed="rId4">
            <a:extLst>
              <a:ext uri="{28A0092B-C50C-407E-A947-70E740481C1C}">
                <a14:useLocalDpi xmlns:a14="http://schemas.microsoft.com/office/drawing/2010/main" val="0"/>
              </a:ext>
            </a:extLst>
          </a:blip>
          <a:srcRect t="52906" b="46518"/>
          <a:stretch/>
        </p:blipFill>
        <p:spPr>
          <a:xfrm>
            <a:off x="-1" y="3982189"/>
            <a:ext cx="4425093" cy="45719"/>
          </a:xfrm>
          <a:prstGeom prst="rect">
            <a:avLst/>
          </a:prstGeom>
        </p:spPr>
      </p:pic>
      <p:pic>
        <p:nvPicPr>
          <p:cNvPr id="19" name="Picture 18">
            <a:extLst>
              <a:ext uri="{FF2B5EF4-FFF2-40B4-BE49-F238E27FC236}">
                <a16:creationId xmlns:a16="http://schemas.microsoft.com/office/drawing/2014/main" id="{40AA1B8B-12E3-674F-A3D0-C92D64D5A766}"/>
              </a:ext>
            </a:extLst>
          </p:cNvPr>
          <p:cNvPicPr>
            <a:picLocks noChangeAspect="1"/>
          </p:cNvPicPr>
          <p:nvPr/>
        </p:nvPicPr>
        <p:blipFill rotWithShape="1">
          <a:blip r:embed="rId4">
            <a:extLst>
              <a:ext uri="{28A0092B-C50C-407E-A947-70E740481C1C}">
                <a14:useLocalDpi xmlns:a14="http://schemas.microsoft.com/office/drawing/2010/main" val="0"/>
              </a:ext>
            </a:extLst>
          </a:blip>
          <a:srcRect t="84085" b="15340"/>
          <a:stretch/>
        </p:blipFill>
        <p:spPr>
          <a:xfrm>
            <a:off x="4718907" y="1865769"/>
            <a:ext cx="4425093" cy="45719"/>
          </a:xfrm>
          <a:prstGeom prst="rect">
            <a:avLst/>
          </a:prstGeom>
        </p:spPr>
      </p:pic>
      <p:pic>
        <p:nvPicPr>
          <p:cNvPr id="20" name="Picture 19">
            <a:extLst>
              <a:ext uri="{FF2B5EF4-FFF2-40B4-BE49-F238E27FC236}">
                <a16:creationId xmlns:a16="http://schemas.microsoft.com/office/drawing/2014/main" id="{7068982E-AE80-244F-8D38-9215FFDCB2CD}"/>
              </a:ext>
            </a:extLst>
          </p:cNvPr>
          <p:cNvPicPr>
            <a:picLocks noChangeAspect="1"/>
          </p:cNvPicPr>
          <p:nvPr/>
        </p:nvPicPr>
        <p:blipFill rotWithShape="1">
          <a:blip r:embed="rId4">
            <a:extLst>
              <a:ext uri="{28A0092B-C50C-407E-A947-70E740481C1C}">
                <a14:useLocalDpi xmlns:a14="http://schemas.microsoft.com/office/drawing/2010/main" val="0"/>
              </a:ext>
            </a:extLst>
          </a:blip>
          <a:srcRect t="99282"/>
          <a:stretch/>
        </p:blipFill>
        <p:spPr>
          <a:xfrm>
            <a:off x="4718907" y="5048917"/>
            <a:ext cx="4425093" cy="56996"/>
          </a:xfrm>
          <a:prstGeom prst="rect">
            <a:avLst/>
          </a:prstGeom>
        </p:spPr>
      </p:pic>
      <p:pic>
        <p:nvPicPr>
          <p:cNvPr id="21" name="Picture 20">
            <a:extLst>
              <a:ext uri="{FF2B5EF4-FFF2-40B4-BE49-F238E27FC236}">
                <a16:creationId xmlns:a16="http://schemas.microsoft.com/office/drawing/2014/main" id="{9CE291A7-2517-1948-9257-7E536AF9E8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1560" y="6148760"/>
            <a:ext cx="3384376" cy="659953"/>
          </a:xfrm>
          <a:prstGeom prst="rect">
            <a:avLst/>
          </a:prstGeom>
        </p:spPr>
      </p:pic>
      <p:pic>
        <p:nvPicPr>
          <p:cNvPr id="23" name="Picture 22">
            <a:extLst>
              <a:ext uri="{FF2B5EF4-FFF2-40B4-BE49-F238E27FC236}">
                <a16:creationId xmlns:a16="http://schemas.microsoft.com/office/drawing/2014/main" id="{36AC3D54-BBD7-284D-88C8-B9799CED205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03839" y="4219189"/>
            <a:ext cx="3384374" cy="659953"/>
          </a:xfrm>
          <a:prstGeom prst="rect">
            <a:avLst/>
          </a:prstGeom>
        </p:spPr>
      </p:pic>
      <p:pic>
        <p:nvPicPr>
          <p:cNvPr id="24" name="Picture 23">
            <a:extLst>
              <a:ext uri="{FF2B5EF4-FFF2-40B4-BE49-F238E27FC236}">
                <a16:creationId xmlns:a16="http://schemas.microsoft.com/office/drawing/2014/main" id="{3CE26155-9808-2740-A090-60847E34680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03839" y="6148760"/>
            <a:ext cx="3384374" cy="659953"/>
          </a:xfrm>
          <a:prstGeom prst="rect">
            <a:avLst/>
          </a:prstGeom>
        </p:spPr>
      </p:pic>
      <p:pic>
        <p:nvPicPr>
          <p:cNvPr id="25" name="Picture 24">
            <a:extLst>
              <a:ext uri="{FF2B5EF4-FFF2-40B4-BE49-F238E27FC236}">
                <a16:creationId xmlns:a16="http://schemas.microsoft.com/office/drawing/2014/main" id="{F7526D78-3CA5-5843-85EF-9089A633C74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11561" y="3137542"/>
            <a:ext cx="3384374" cy="659953"/>
          </a:xfrm>
          <a:prstGeom prst="rect">
            <a:avLst/>
          </a:prstGeom>
        </p:spPr>
      </p:pic>
    </p:spTree>
    <p:extLst>
      <p:ext uri="{BB962C8B-B14F-4D97-AF65-F5344CB8AC3E}">
        <p14:creationId xmlns:p14="http://schemas.microsoft.com/office/powerpoint/2010/main" val="59144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Chronic Pain Network Evaluation &amp; Metrics</a:t>
            </a:r>
            <a:endParaRPr lang="en-CA" dirty="0"/>
          </a:p>
        </p:txBody>
      </p:sp>
      <p:sp>
        <p:nvSpPr>
          <p:cNvPr id="3" name="Content Placeholder 2"/>
          <p:cNvSpPr>
            <a:spLocks noGrp="1"/>
          </p:cNvSpPr>
          <p:nvPr>
            <p:ph idx="1"/>
          </p:nvPr>
        </p:nvSpPr>
        <p:spPr/>
        <p:txBody>
          <a:bodyPr>
            <a:normAutofit fontScale="92500" lnSpcReduction="10000"/>
          </a:bodyPr>
          <a:lstStyle/>
          <a:p>
            <a:r>
              <a:rPr lang="en-US" dirty="0" smtClean="0"/>
              <a:t>Progress to date on Evaluation:</a:t>
            </a:r>
          </a:p>
          <a:p>
            <a:pPr lvl="1"/>
            <a:r>
              <a:rPr lang="en-US" i="1" dirty="0" smtClean="0"/>
              <a:t>Evaluation of the patient engagement structures, processes and activities relying on three primary data sources: organizational documents, questionnaires and interviews</a:t>
            </a:r>
          </a:p>
          <a:p>
            <a:pPr lvl="1"/>
            <a:r>
              <a:rPr lang="en-US" i="1" dirty="0" smtClean="0"/>
              <a:t>Occurs every 6 months for the duration of the network provides input on current structures and processes and areas to improve on as well as outputs through to the end of the current mandate.</a:t>
            </a:r>
            <a:endParaRPr lang="en-US" dirty="0" smtClean="0"/>
          </a:p>
          <a:p>
            <a:r>
              <a:rPr lang="en-US" dirty="0" smtClean="0"/>
              <a:t>Key metrics for evaluation:</a:t>
            </a:r>
          </a:p>
          <a:p>
            <a:pPr lvl="1"/>
            <a:r>
              <a:rPr lang="en-US" i="1" dirty="0" smtClean="0"/>
              <a:t>Number of patient partners involved and quality of patient involvement </a:t>
            </a:r>
          </a:p>
          <a:p>
            <a:pPr lvl="2"/>
            <a:r>
              <a:rPr lang="en-US" i="1" dirty="0" smtClean="0"/>
              <a:t>In the areas of Network governance and research projects including the National Chronic Pain Registry, Clinical Research Network and Indigenous Health Advisory Committee</a:t>
            </a:r>
            <a:endParaRPr lang="en-US" dirty="0" smtClean="0"/>
          </a:p>
          <a:p>
            <a:endParaRPr lang="en-CA" dirty="0"/>
          </a:p>
        </p:txBody>
      </p:sp>
      <p:pic>
        <p:nvPicPr>
          <p:cNvPr id="4" name="Picture 3"/>
          <p:cNvPicPr>
            <a:picLocks noChangeAspect="1"/>
          </p:cNvPicPr>
          <p:nvPr/>
        </p:nvPicPr>
        <p:blipFill>
          <a:blip r:embed="rId3"/>
          <a:stretch>
            <a:fillRect/>
          </a:stretch>
        </p:blipFill>
        <p:spPr>
          <a:xfrm>
            <a:off x="7180330" y="5923555"/>
            <a:ext cx="1878763" cy="776695"/>
          </a:xfrm>
          <a:prstGeom prst="rect">
            <a:avLst/>
          </a:prstGeom>
        </p:spPr>
      </p:pic>
    </p:spTree>
    <p:extLst>
      <p:ext uri="{BB962C8B-B14F-4D97-AF65-F5344CB8AC3E}">
        <p14:creationId xmlns:p14="http://schemas.microsoft.com/office/powerpoint/2010/main" val="1656101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92" y="77560"/>
            <a:ext cx="7858126" cy="863598"/>
          </a:xfrm>
        </p:spPr>
        <p:txBody>
          <a:bodyPr>
            <a:normAutofit/>
          </a:bodyPr>
          <a:lstStyle/>
          <a:p>
            <a:r>
              <a:rPr lang="en-US" sz="3200" dirty="0" smtClean="0"/>
              <a:t>Diabetes Action Canada Evaluation &amp; Metrics</a:t>
            </a:r>
            <a:endParaRPr lang="en-CA" sz="3200" dirty="0"/>
          </a:p>
        </p:txBody>
      </p:sp>
      <p:sp>
        <p:nvSpPr>
          <p:cNvPr id="3" name="Content Placeholder 2"/>
          <p:cNvSpPr>
            <a:spLocks noGrp="1"/>
          </p:cNvSpPr>
          <p:nvPr>
            <p:ph idx="1"/>
          </p:nvPr>
        </p:nvSpPr>
        <p:spPr>
          <a:xfrm>
            <a:off x="635792" y="1171574"/>
            <a:ext cx="8116322" cy="5245555"/>
          </a:xfrm>
        </p:spPr>
        <p:txBody>
          <a:bodyPr>
            <a:normAutofit fontScale="70000" lnSpcReduction="20000"/>
          </a:bodyPr>
          <a:lstStyle/>
          <a:p>
            <a:r>
              <a:rPr lang="en-US" b="1" dirty="0" smtClean="0"/>
              <a:t>Progress to date on Evaluation</a:t>
            </a:r>
            <a:r>
              <a:rPr lang="en-US" dirty="0" smtClean="0"/>
              <a:t>:</a:t>
            </a:r>
          </a:p>
          <a:p>
            <a:pPr lvl="1">
              <a:lnSpc>
                <a:spcPct val="120000"/>
              </a:lnSpc>
            </a:pPr>
            <a:r>
              <a:rPr lang="en-US" sz="2900" dirty="0" smtClean="0"/>
              <a:t>Steering Council Performance Committee advises on reporting outcomes and impact to address Patient Partner challenges</a:t>
            </a:r>
            <a:endParaRPr lang="en-US" sz="2900" dirty="0"/>
          </a:p>
          <a:p>
            <a:pPr lvl="1">
              <a:lnSpc>
                <a:spcPct val="120000"/>
              </a:lnSpc>
            </a:pPr>
            <a:r>
              <a:rPr lang="en-US" sz="2900" dirty="0" smtClean="0"/>
              <a:t>Network evaluation and ROI led by Dr. Valeria Rac from the THETA collaborative in Toronto </a:t>
            </a:r>
          </a:p>
          <a:p>
            <a:pPr lvl="1">
              <a:lnSpc>
                <a:spcPct val="120000"/>
              </a:lnSpc>
            </a:pPr>
            <a:r>
              <a:rPr lang="en-US" sz="2900" dirty="0" smtClean="0"/>
              <a:t>External scientific review </a:t>
            </a:r>
            <a:r>
              <a:rPr lang="mr-IN" sz="2900" dirty="0" smtClean="0"/>
              <a:t>–</a:t>
            </a:r>
            <a:r>
              <a:rPr lang="en-US" sz="2900" dirty="0" smtClean="0"/>
              <a:t> </a:t>
            </a:r>
            <a:r>
              <a:rPr lang="en-US" sz="2900" smtClean="0"/>
              <a:t>Fall 2019</a:t>
            </a:r>
            <a:endParaRPr lang="en-US" sz="2900" dirty="0" smtClean="0"/>
          </a:p>
          <a:p>
            <a:pPr lvl="1">
              <a:lnSpc>
                <a:spcPct val="120000"/>
              </a:lnSpc>
            </a:pPr>
            <a:endParaRPr lang="en-US" sz="2900" dirty="0" smtClean="0"/>
          </a:p>
          <a:p>
            <a:r>
              <a:rPr lang="en-US" b="1" dirty="0" smtClean="0"/>
              <a:t>Key metrics for evaluation:</a:t>
            </a:r>
          </a:p>
          <a:p>
            <a:pPr lvl="1">
              <a:lnSpc>
                <a:spcPct val="120000"/>
              </a:lnSpc>
              <a:spcBef>
                <a:spcPts val="1100"/>
              </a:spcBef>
            </a:pPr>
            <a:r>
              <a:rPr lang="en-US" sz="2900" dirty="0" smtClean="0"/>
              <a:t>11 Programs reporting quantitative and qualitative outcomes based on logic model activities/projects</a:t>
            </a:r>
          </a:p>
          <a:p>
            <a:pPr lvl="1">
              <a:lnSpc>
                <a:spcPct val="120000"/>
              </a:lnSpc>
              <a:spcBef>
                <a:spcPts val="1100"/>
              </a:spcBef>
            </a:pPr>
            <a:r>
              <a:rPr lang="en-US" sz="2900" dirty="0" smtClean="0"/>
              <a:t>Narratives to communicate with public, policy-makers and sponsors</a:t>
            </a:r>
          </a:p>
          <a:p>
            <a:pPr lvl="1">
              <a:lnSpc>
                <a:spcPct val="120000"/>
              </a:lnSpc>
              <a:spcBef>
                <a:spcPts val="1100"/>
              </a:spcBef>
            </a:pPr>
            <a:r>
              <a:rPr lang="en-US" sz="2900" dirty="0" smtClean="0"/>
              <a:t>POR measures </a:t>
            </a:r>
            <a:r>
              <a:rPr lang="mr-IN" sz="2900" dirty="0" smtClean="0"/>
              <a:t>–</a:t>
            </a:r>
            <a:r>
              <a:rPr lang="en-US" sz="2900" dirty="0" smtClean="0"/>
              <a:t> in context articulating impact on researchers, Patient Partners, Trainees, health care providers, policy decision-makers.</a:t>
            </a:r>
          </a:p>
        </p:txBody>
      </p:sp>
    </p:spTree>
    <p:extLst>
      <p:ext uri="{BB962C8B-B14F-4D97-AF65-F5344CB8AC3E}">
        <p14:creationId xmlns:p14="http://schemas.microsoft.com/office/powerpoint/2010/main" val="4026118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POR EA_PRESENTATION Template">
  <a:themeElements>
    <a:clrScheme name="SPOR Evidence Alliance">
      <a:dk1>
        <a:srgbClr val="262626"/>
      </a:dk1>
      <a:lt1>
        <a:srgbClr val="FFFFFF"/>
      </a:lt1>
      <a:dk2>
        <a:srgbClr val="000000"/>
      </a:dk2>
      <a:lt2>
        <a:srgbClr val="FFFFFF"/>
      </a:lt2>
      <a:accent1>
        <a:srgbClr val="FFFFFF"/>
      </a:accent1>
      <a:accent2>
        <a:srgbClr val="C6161D"/>
      </a:accent2>
      <a:accent3>
        <a:srgbClr val="636466"/>
      </a:accent3>
      <a:accent4>
        <a:srgbClr val="00749F"/>
      </a:accent4>
      <a:accent5>
        <a:srgbClr val="D07E28"/>
      </a:accent5>
      <a:accent6>
        <a:srgbClr val="000000"/>
      </a:accent6>
      <a:hlink>
        <a:srgbClr val="00749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TotalTime>
  <Words>1134</Words>
  <Application>Microsoft Office PowerPoint</Application>
  <PresentationFormat>On-screen Show (4:3)</PresentationFormat>
  <Paragraphs>124</Paragraphs>
  <Slides>12</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Arial</vt:lpstr>
      <vt:lpstr>Calibri</vt:lpstr>
      <vt:lpstr>Calibri Light</vt:lpstr>
      <vt:lpstr>Courier New</vt:lpstr>
      <vt:lpstr>Mangal</vt:lpstr>
      <vt:lpstr>Monolog</vt:lpstr>
      <vt:lpstr>Times New Roman</vt:lpstr>
      <vt:lpstr>Wingdings</vt:lpstr>
      <vt:lpstr>Office Theme</vt:lpstr>
      <vt:lpstr>1_Office Theme</vt:lpstr>
      <vt:lpstr>SPOR EA_PRESENTATION Template</vt:lpstr>
      <vt:lpstr>Understanding the Collective Impact of SPOR in Ontario</vt:lpstr>
      <vt:lpstr>Agenda</vt:lpstr>
      <vt:lpstr>Reports and Discussion on Evaluation Plans and Metrics of Each SPOR Element in Ontario </vt:lpstr>
      <vt:lpstr>ACCESS Open Minds  Evaluation &amp; Metrics</vt:lpstr>
      <vt:lpstr>BeACCoN’s Evaluation &amp; Metrics</vt:lpstr>
      <vt:lpstr>Can-SOLVE CKD Evaluation and Metrics</vt:lpstr>
      <vt:lpstr>PowerPoint Presentation</vt:lpstr>
      <vt:lpstr>Chronic Pain Network Evaluation &amp; Metrics</vt:lpstr>
      <vt:lpstr>Diabetes Action Canada Evaluation &amp; Metrics</vt:lpstr>
      <vt:lpstr>SPOR Evidence Alliance  Evaluation &amp; Metrics</vt:lpstr>
      <vt:lpstr>IMAGINE Evaluation &amp; Metrics</vt:lpstr>
      <vt:lpstr>OSSU Evaluation &amp; Metrics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PIHCI NCO Patient Engagement Task Force Final Report to the  National Leadership Council</dc:title>
  <dc:creator>Bob Walsh</dc:creator>
  <cp:lastModifiedBy>Shahid, Simone</cp:lastModifiedBy>
  <cp:revision>110</cp:revision>
  <dcterms:created xsi:type="dcterms:W3CDTF">2018-08-02T13:03:58Z</dcterms:created>
  <dcterms:modified xsi:type="dcterms:W3CDTF">2019-02-21T17:09:38Z</dcterms:modified>
</cp:coreProperties>
</file>