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8" r:id="rId4"/>
    <p:sldMasterId id="2147483701" r:id="rId5"/>
    <p:sldMasterId id="2147483727" r:id="rId6"/>
    <p:sldMasterId id="2147483742" r:id="rId7"/>
    <p:sldMasterId id="2147483756" r:id="rId8"/>
    <p:sldMasterId id="2147483771" r:id="rId9"/>
  </p:sldMasterIdLst>
  <p:notesMasterIdLst>
    <p:notesMasterId r:id="rId118"/>
  </p:notesMasterIdLst>
  <p:handoutMasterIdLst>
    <p:handoutMasterId r:id="rId119"/>
  </p:handoutMasterIdLst>
  <p:sldIdLst>
    <p:sldId id="256" r:id="rId10"/>
    <p:sldId id="444" r:id="rId11"/>
    <p:sldId id="445" r:id="rId12"/>
    <p:sldId id="643" r:id="rId13"/>
    <p:sldId id="644" r:id="rId14"/>
    <p:sldId id="645" r:id="rId15"/>
    <p:sldId id="646" r:id="rId16"/>
    <p:sldId id="647" r:id="rId17"/>
    <p:sldId id="648" r:id="rId18"/>
    <p:sldId id="694" r:id="rId19"/>
    <p:sldId id="664" r:id="rId20"/>
    <p:sldId id="665" r:id="rId21"/>
    <p:sldId id="666" r:id="rId22"/>
    <p:sldId id="667" r:id="rId23"/>
    <p:sldId id="668" r:id="rId24"/>
    <p:sldId id="669" r:id="rId25"/>
    <p:sldId id="670" r:id="rId26"/>
    <p:sldId id="671" r:id="rId27"/>
    <p:sldId id="672" r:id="rId28"/>
    <p:sldId id="673" r:id="rId29"/>
    <p:sldId id="674" r:id="rId30"/>
    <p:sldId id="675" r:id="rId31"/>
    <p:sldId id="676" r:id="rId32"/>
    <p:sldId id="677" r:id="rId33"/>
    <p:sldId id="678" r:id="rId34"/>
    <p:sldId id="679" r:id="rId35"/>
    <p:sldId id="680" r:id="rId36"/>
    <p:sldId id="681" r:id="rId37"/>
    <p:sldId id="682" r:id="rId38"/>
    <p:sldId id="683" r:id="rId39"/>
    <p:sldId id="684" r:id="rId40"/>
    <p:sldId id="685" r:id="rId41"/>
    <p:sldId id="686" r:id="rId42"/>
    <p:sldId id="687" r:id="rId43"/>
    <p:sldId id="688" r:id="rId44"/>
    <p:sldId id="689" r:id="rId45"/>
    <p:sldId id="690" r:id="rId46"/>
    <p:sldId id="691" r:id="rId47"/>
    <p:sldId id="692" r:id="rId48"/>
    <p:sldId id="470" r:id="rId49"/>
    <p:sldId id="695" r:id="rId50"/>
    <p:sldId id="696" r:id="rId51"/>
    <p:sldId id="697" r:id="rId52"/>
    <p:sldId id="698" r:id="rId53"/>
    <p:sldId id="699" r:id="rId54"/>
    <p:sldId id="700" r:id="rId55"/>
    <p:sldId id="701" r:id="rId56"/>
    <p:sldId id="702" r:id="rId57"/>
    <p:sldId id="703" r:id="rId58"/>
    <p:sldId id="704" r:id="rId59"/>
    <p:sldId id="705" r:id="rId60"/>
    <p:sldId id="706" r:id="rId61"/>
    <p:sldId id="707" r:id="rId62"/>
    <p:sldId id="708" r:id="rId63"/>
    <p:sldId id="709" r:id="rId64"/>
    <p:sldId id="710" r:id="rId65"/>
    <p:sldId id="711" r:id="rId66"/>
    <p:sldId id="712" r:id="rId67"/>
    <p:sldId id="713" r:id="rId68"/>
    <p:sldId id="714" r:id="rId69"/>
    <p:sldId id="715" r:id="rId70"/>
    <p:sldId id="716" r:id="rId71"/>
    <p:sldId id="717" r:id="rId72"/>
    <p:sldId id="718" r:id="rId73"/>
    <p:sldId id="719" r:id="rId74"/>
    <p:sldId id="720" r:id="rId75"/>
    <p:sldId id="721" r:id="rId76"/>
    <p:sldId id="722" r:id="rId77"/>
    <p:sldId id="723" r:id="rId78"/>
    <p:sldId id="724" r:id="rId79"/>
    <p:sldId id="725" r:id="rId80"/>
    <p:sldId id="726" r:id="rId81"/>
    <p:sldId id="727" r:id="rId82"/>
    <p:sldId id="728" r:id="rId83"/>
    <p:sldId id="729" r:id="rId84"/>
    <p:sldId id="730" r:id="rId85"/>
    <p:sldId id="731" r:id="rId86"/>
    <p:sldId id="732" r:id="rId87"/>
    <p:sldId id="733" r:id="rId88"/>
    <p:sldId id="734" r:id="rId89"/>
    <p:sldId id="735" r:id="rId90"/>
    <p:sldId id="736" r:id="rId91"/>
    <p:sldId id="737" r:id="rId92"/>
    <p:sldId id="738" r:id="rId93"/>
    <p:sldId id="739" r:id="rId94"/>
    <p:sldId id="740" r:id="rId95"/>
    <p:sldId id="741" r:id="rId96"/>
    <p:sldId id="742" r:id="rId97"/>
    <p:sldId id="743" r:id="rId98"/>
    <p:sldId id="744" r:id="rId99"/>
    <p:sldId id="745" r:id="rId100"/>
    <p:sldId id="746" r:id="rId101"/>
    <p:sldId id="747" r:id="rId102"/>
    <p:sldId id="748" r:id="rId103"/>
    <p:sldId id="749" r:id="rId104"/>
    <p:sldId id="750" r:id="rId105"/>
    <p:sldId id="751" r:id="rId106"/>
    <p:sldId id="752" r:id="rId107"/>
    <p:sldId id="649" r:id="rId108"/>
    <p:sldId id="650" r:id="rId109"/>
    <p:sldId id="537" r:id="rId110"/>
    <p:sldId id="651" r:id="rId111"/>
    <p:sldId id="652" r:id="rId112"/>
    <p:sldId id="653" r:id="rId113"/>
    <p:sldId id="655" r:id="rId114"/>
    <p:sldId id="663" r:id="rId115"/>
    <p:sldId id="531" r:id="rId116"/>
    <p:sldId id="340" r:id="rId1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9">
          <p15:clr>
            <a:srgbClr val="A4A3A4"/>
          </p15:clr>
        </p15:guide>
        <p15:guide id="2" orient="horz" pos="511">
          <p15:clr>
            <a:srgbClr val="A4A3A4"/>
          </p15:clr>
        </p15:guide>
        <p15:guide id="3" orient="horz" pos="351">
          <p15:clr>
            <a:srgbClr val="A4A3A4"/>
          </p15:clr>
        </p15:guide>
        <p15:guide id="4" pos="2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anek, Hayley" initials="B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38D"/>
    <a:srgbClr val="C8205E"/>
    <a:srgbClr val="002060"/>
    <a:srgbClr val="D96691"/>
    <a:srgbClr val="FFFFFF"/>
    <a:srgbClr val="EE8E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72356" autoAdjust="0"/>
  </p:normalViewPr>
  <p:slideViewPr>
    <p:cSldViewPr snapToGrid="0">
      <p:cViewPr varScale="1">
        <p:scale>
          <a:sx n="83" d="100"/>
          <a:sy n="83" d="100"/>
        </p:scale>
        <p:origin x="2526" y="90"/>
      </p:cViewPr>
      <p:guideLst>
        <p:guide orient="horz" pos="1079"/>
        <p:guide orient="horz" pos="511"/>
        <p:guide orient="horz" pos="351"/>
        <p:guide pos="295"/>
      </p:guideLst>
    </p:cSldViewPr>
  </p:slideViewPr>
  <p:outlineViewPr>
    <p:cViewPr>
      <p:scale>
        <a:sx n="33" d="100"/>
        <a:sy n="33" d="100"/>
      </p:scale>
      <p:origin x="0" y="-1805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40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89F11FA-EE6E-48BF-8366-454738678AE3}" type="datetimeFigureOut">
              <a:rPr lang="en-US" smtClean="0"/>
              <a:pPr/>
              <a:t>5/30/2019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8BD882E-6DD8-433E-BAFA-6C949D5C998D}" type="slidenum">
              <a:rPr lang="en-US" smtClean="0"/>
              <a:pPr/>
              <a:t>‹#›</a:t>
            </a:fld>
            <a:endParaRPr lang="en-US" dirty="0"/>
          </a:p>
        </p:txBody>
      </p:sp>
    </p:spTree>
    <p:extLst>
      <p:ext uri="{BB962C8B-B14F-4D97-AF65-F5344CB8AC3E}">
        <p14:creationId xmlns:p14="http://schemas.microsoft.com/office/powerpoint/2010/main" val="321608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EC8D8F-2956-4A51-8394-F94F95E6B054}" type="datetimeFigureOut">
              <a:rPr lang="en-US" smtClean="0"/>
              <a:pPr/>
              <a:t>5/30/2019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AD7145-0579-4822-89F5-70E201E992FF}" type="slidenum">
              <a:rPr lang="en-US" smtClean="0"/>
              <a:pPr/>
              <a:t>‹#›</a:t>
            </a:fld>
            <a:endParaRPr lang="en-US" dirty="0"/>
          </a:p>
        </p:txBody>
      </p:sp>
    </p:spTree>
    <p:extLst>
      <p:ext uri="{BB962C8B-B14F-4D97-AF65-F5344CB8AC3E}">
        <p14:creationId xmlns:p14="http://schemas.microsoft.com/office/powerpoint/2010/main" val="114204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BAD7145-0579-4822-89F5-70E201E992FF}" type="slidenum">
              <a:rPr lang="en-US" smtClean="0"/>
              <a:pPr/>
              <a:t>1</a:t>
            </a:fld>
            <a:endParaRPr lang="en-US" dirty="0"/>
          </a:p>
        </p:txBody>
      </p:sp>
    </p:spTree>
    <p:extLst>
      <p:ext uri="{BB962C8B-B14F-4D97-AF65-F5344CB8AC3E}">
        <p14:creationId xmlns:p14="http://schemas.microsoft.com/office/powerpoint/2010/main" val="405198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68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12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Working </a:t>
            </a:r>
            <a:r>
              <a:rPr lang="en-CA" dirty="0"/>
              <a:t>definition began in 2012.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78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42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92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multiple medical and social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fragmented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difficulty navigating everyday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stress, loneliness, and emotional trauma</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BFA50-4BF1-4F0E-BE75-4630679906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15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itchFamily="34" charset="0"/>
                <a:ea typeface="MS PGothic" pitchFamily="34" charset="-128"/>
                <a:cs typeface="MS PGothic" charset="0"/>
              </a:rPr>
              <a:t> Tracking health indicators with a metric dashboard that collects data from apps and wearables, providing simple recommendations to help patients take action to make healthy decisions</a:t>
            </a:r>
          </a:p>
          <a:p>
            <a:r>
              <a:rPr lang="en-US" sz="1200" b="0" i="0" u="none" strike="noStrike" kern="1200" baseline="0" dirty="0">
                <a:solidFill>
                  <a:schemeClr val="tx1"/>
                </a:solidFill>
                <a:latin typeface="Calibri" pitchFamily="34" charset="0"/>
                <a:ea typeface="MS PGothic" pitchFamily="34" charset="-128"/>
                <a:cs typeface="MS PGothic" charset="0"/>
              </a:rPr>
              <a:t>Also important for caregivers who aren’t always with the patient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A16CB-AEBE-4616-A0C2-923B64A825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80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480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Wearable technology makes use of sensors (</a:t>
            </a:r>
            <a:r>
              <a:rPr lang="en-CA" sz="1200" kern="1200" dirty="0">
                <a:solidFill>
                  <a:schemeClr val="tx1"/>
                </a:solidFill>
                <a:effectLst/>
                <a:latin typeface="+mn-lt"/>
                <a:ea typeface="+mn-ea"/>
                <a:cs typeface="+mn-cs"/>
              </a:rPr>
              <a:t>physiological, biochemical, and motion</a:t>
            </a:r>
            <a:r>
              <a:rPr lang="en-US" sz="1200" kern="1200" dirty="0">
                <a:solidFill>
                  <a:schemeClr val="tx1"/>
                </a:solidFill>
                <a:effectLst/>
                <a:latin typeface="+mn-lt"/>
                <a:ea typeface="+mn-ea"/>
                <a:cs typeface="+mn-cs"/>
              </a:rPr>
              <a:t>) to produce </a:t>
            </a:r>
            <a:r>
              <a:rPr lang="en-CA" sz="1200" kern="1200" dirty="0">
                <a:solidFill>
                  <a:schemeClr val="tx1"/>
                </a:solidFill>
                <a:effectLst/>
                <a:latin typeface="+mn-lt"/>
                <a:ea typeface="+mn-ea"/>
                <a:cs typeface="+mn-cs"/>
              </a:rPr>
              <a:t>produce data that can aid in the diagnosis, management, monitoring and analysis of diseases. </a:t>
            </a:r>
          </a:p>
          <a:p>
            <a:r>
              <a:rPr lang="en-CA" sz="1200" kern="1200" dirty="0">
                <a:solidFill>
                  <a:schemeClr val="tx1"/>
                </a:solidFill>
                <a:effectLst/>
                <a:latin typeface="+mn-lt"/>
                <a:ea typeface="+mn-ea"/>
                <a:cs typeface="+mn-cs"/>
              </a:rPr>
              <a:t>The data that is collected could also be shared with caregivers. </a:t>
            </a:r>
          </a:p>
          <a:p>
            <a:r>
              <a:rPr lang="en-US" sz="1200" kern="1200" dirty="0">
                <a:solidFill>
                  <a:schemeClr val="tx1"/>
                </a:solidFill>
                <a:effectLst/>
                <a:latin typeface="+mn-lt"/>
                <a:ea typeface="+mn-ea"/>
                <a:cs typeface="+mn-cs"/>
              </a:rPr>
              <a:t>Wearables are unobtrusive, easy to use, and do not interfere with your everyday life. </a:t>
            </a:r>
          </a:p>
          <a:p>
            <a:r>
              <a:rPr lang="en-US" sz="1200" b="1" kern="1200" dirty="0">
                <a:solidFill>
                  <a:schemeClr val="tx1"/>
                </a:solidFill>
                <a:effectLst/>
                <a:latin typeface="+mn-lt"/>
                <a:ea typeface="+mn-ea"/>
                <a:cs typeface="+mn-cs"/>
              </a:rPr>
              <a:t>Examples </a:t>
            </a:r>
            <a:r>
              <a:rPr lang="en-US" sz="1200" kern="1200" dirty="0">
                <a:solidFill>
                  <a:schemeClr val="tx1"/>
                </a:solidFill>
                <a:effectLst/>
                <a:latin typeface="+mn-lt"/>
                <a:ea typeface="+mn-ea"/>
                <a:cs typeface="+mn-cs"/>
              </a:rPr>
              <a:t>of wearables include health trackers such as </a:t>
            </a:r>
            <a:r>
              <a:rPr lang="en-US" sz="1200" kern="1200" dirty="0" err="1">
                <a:solidFill>
                  <a:schemeClr val="tx1"/>
                </a:solidFill>
                <a:effectLst/>
                <a:latin typeface="+mn-lt"/>
                <a:ea typeface="+mn-ea"/>
                <a:cs typeface="+mn-cs"/>
              </a:rPr>
              <a:t>FitBit</a:t>
            </a:r>
            <a:r>
              <a:rPr lang="en-US" sz="1200" kern="1200" dirty="0">
                <a:solidFill>
                  <a:schemeClr val="tx1"/>
                </a:solidFill>
                <a:effectLst/>
                <a:latin typeface="+mn-lt"/>
                <a:ea typeface="+mn-ea"/>
                <a:cs typeface="+mn-cs"/>
              </a:rPr>
              <a:t> and Jawbone. They also include mobile watches such as Samsung Gear or Apple Watch.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51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chemeClr val="tx1"/>
                </a:solidFill>
              </a:rPr>
              <a:t>Visual from ONC’s </a:t>
            </a:r>
            <a:r>
              <a:rPr lang="en-CA" sz="1200" b="0" i="0" kern="1200" dirty="0">
                <a:solidFill>
                  <a:schemeClr val="tx1"/>
                </a:solidFill>
                <a:effectLst/>
                <a:latin typeface="+mn-lt"/>
                <a:ea typeface="+mn-ea"/>
                <a:cs typeface="+mn-cs"/>
              </a:rPr>
              <a:t>The Patient Engagement Playbook, January 2019</a:t>
            </a:r>
          </a:p>
          <a:p>
            <a:endParaRPr lang="en-CA" dirty="0">
              <a:solidFill>
                <a:schemeClr val="tx1"/>
              </a:solidFill>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Used by individuals to monitor their health at home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Used intermittently, not on a continuous basis (unlike wearables)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Results can be recorded manually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Results could be communicated to others electronically, via </a:t>
            </a:r>
            <a:r>
              <a:rPr lang="en-CA" sz="1200" kern="1200" dirty="0" err="1">
                <a:solidFill>
                  <a:schemeClr val="tx1"/>
                </a:solidFill>
                <a:effectLst/>
                <a:latin typeface="+mn-lt"/>
                <a:ea typeface="+mn-ea"/>
                <a:cs typeface="+mn-cs"/>
              </a:rPr>
              <a:t>bluetooth</a:t>
            </a:r>
            <a:r>
              <a:rPr lang="en-CA" sz="1200" kern="1200" dirty="0">
                <a:solidFill>
                  <a:schemeClr val="tx1"/>
                </a:solidFill>
                <a:effectLst/>
                <a:latin typeface="+mn-lt"/>
                <a:ea typeface="+mn-ea"/>
                <a:cs typeface="+mn-cs"/>
              </a:rPr>
              <a:t> technology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Common examples: blood pressure monitors, glucometers, inhalers and oximeters</a:t>
            </a:r>
          </a:p>
          <a:p>
            <a:r>
              <a:rPr lang="en-CA" sz="1200" kern="1200" dirty="0">
                <a:solidFill>
                  <a:schemeClr val="tx1"/>
                </a:solidFill>
                <a:effectLst/>
                <a:latin typeface="+mn-lt"/>
                <a:ea typeface="+mn-ea"/>
                <a:cs typeface="+mn-cs"/>
              </a:rPr>
              <a:t> </a:t>
            </a:r>
            <a:endParaRPr lang="en-CA" sz="1200" u="sng" kern="1200" dirty="0">
              <a:solidFill>
                <a:schemeClr val="tx1"/>
              </a:solidFill>
              <a:effectLst/>
              <a:latin typeface="+mn-lt"/>
              <a:ea typeface="+mn-ea"/>
              <a:cs typeface="+mn-cs"/>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42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BAD7145-0579-4822-89F5-70E201E992FF}" type="slidenum">
              <a:rPr lang="en-US" smtClean="0"/>
              <a:pPr/>
              <a:t>2</a:t>
            </a:fld>
            <a:endParaRPr lang="en-US" dirty="0"/>
          </a:p>
        </p:txBody>
      </p:sp>
    </p:spTree>
    <p:extLst>
      <p:ext uri="{BB962C8B-B14F-4D97-AF65-F5344CB8AC3E}">
        <p14:creationId xmlns:p14="http://schemas.microsoft.com/office/powerpoint/2010/main" val="1898632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PROMs have been used widely and internationally for the purposes of health policy, population health monitoring, and health care administration. </a:t>
            </a:r>
          </a:p>
          <a:p>
            <a:r>
              <a:rPr lang="en-CA" sz="1200" kern="1200" dirty="0">
                <a:solidFill>
                  <a:schemeClr val="tx1"/>
                </a:solidFill>
                <a:effectLst/>
                <a:latin typeface="+mn-lt"/>
                <a:ea typeface="+mn-ea"/>
                <a:cs typeface="+mn-cs"/>
              </a:rPr>
              <a:t>Several countries collect information on PROMs including the US, the UK, the Netherlands, Sweden, and New Zealand. </a:t>
            </a:r>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13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2014, Apple launched </a:t>
            </a:r>
            <a:r>
              <a:rPr lang="en-CA" sz="1200" b="1" kern="1200" dirty="0" err="1">
                <a:solidFill>
                  <a:schemeClr val="tx1"/>
                </a:solidFill>
                <a:effectLst/>
                <a:latin typeface="+mn-lt"/>
                <a:ea typeface="+mn-ea"/>
                <a:cs typeface="+mn-cs"/>
              </a:rPr>
              <a:t>HealthKit</a:t>
            </a:r>
            <a:r>
              <a:rPr lang="en-CA" sz="1200" kern="1200" dirty="0">
                <a:solidFill>
                  <a:schemeClr val="tx1"/>
                </a:solidFill>
                <a:effectLst/>
                <a:latin typeface="+mn-lt"/>
                <a:ea typeface="+mn-ea"/>
                <a:cs typeface="+mn-cs"/>
              </a:rPr>
              <a:t>, to be used as a common framework amongst developers in order to share PGD amongst apps, services and providers.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Afterwards, </a:t>
            </a:r>
            <a:r>
              <a:rPr lang="en-CA" sz="1200" b="1" kern="1200" dirty="0" err="1">
                <a:solidFill>
                  <a:schemeClr val="tx1"/>
                </a:solidFill>
                <a:effectLst/>
                <a:latin typeface="+mn-lt"/>
                <a:ea typeface="+mn-ea"/>
                <a:cs typeface="+mn-cs"/>
              </a:rPr>
              <a:t>ResearchKit</a:t>
            </a:r>
            <a:r>
              <a:rPr lang="en-CA" sz="1200" kern="1200" dirty="0">
                <a:solidFill>
                  <a:schemeClr val="tx1"/>
                </a:solidFill>
                <a:effectLst/>
                <a:latin typeface="+mn-lt"/>
                <a:ea typeface="+mn-ea"/>
                <a:cs typeface="+mn-cs"/>
              </a:rPr>
              <a:t> was launched in 2015, to act as an open framework to give investigators the infrastructure to develop mobile applications. </a:t>
            </a:r>
          </a:p>
          <a:p>
            <a:r>
              <a:rPr lang="en-CA" sz="1200" kern="1200" dirty="0" smtClean="0">
                <a:solidFill>
                  <a:schemeClr val="tx1"/>
                </a:solidFill>
                <a:effectLst/>
                <a:latin typeface="+mn-lt"/>
                <a:ea typeface="+mn-ea"/>
                <a:cs typeface="+mn-cs"/>
              </a:rPr>
              <a:t>The purpose was to create these apps for research purposes via mobile phones.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43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2016, Apple announced </a:t>
            </a:r>
            <a:r>
              <a:rPr lang="en-CA" sz="1200" b="1" kern="1200" dirty="0" err="1" smtClean="0">
                <a:solidFill>
                  <a:schemeClr val="tx1"/>
                </a:solidFill>
                <a:effectLst/>
                <a:latin typeface="+mn-lt"/>
                <a:ea typeface="+mn-ea"/>
                <a:cs typeface="+mn-cs"/>
              </a:rPr>
              <a:t>CareKit</a:t>
            </a:r>
            <a:r>
              <a:rPr lang="en-CA" sz="1200" kern="1200" dirty="0" smtClean="0">
                <a:solidFill>
                  <a:schemeClr val="tx1"/>
                </a:solidFill>
                <a:effectLst/>
                <a:latin typeface="+mn-lt"/>
                <a:ea typeface="+mn-ea"/>
                <a:cs typeface="+mn-cs"/>
              </a:rPr>
              <a:t>, which is a software framework that is designed to help developers enable people to actively manage their own medical conditions. </a:t>
            </a:r>
            <a:r>
              <a:rPr lang="en-CA" sz="1200" kern="1200" dirty="0" err="1" smtClean="0">
                <a:solidFill>
                  <a:schemeClr val="tx1"/>
                </a:solidFill>
                <a:effectLst/>
                <a:latin typeface="+mn-lt"/>
                <a:ea typeface="+mn-ea"/>
                <a:cs typeface="+mn-cs"/>
              </a:rPr>
              <a:t>CareKit</a:t>
            </a:r>
            <a:r>
              <a:rPr lang="en-CA" sz="1200" kern="1200" dirty="0" smtClean="0">
                <a:solidFill>
                  <a:schemeClr val="tx1"/>
                </a:solidFill>
                <a:effectLst/>
                <a:latin typeface="+mn-lt"/>
                <a:ea typeface="+mn-ea"/>
                <a:cs typeface="+mn-cs"/>
              </a:rPr>
              <a:t> makes it easier for individuals to keep track of care plans and monitor symptoms and medication. This information could be shared doctors, nurses or family members. </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89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Health Records </a:t>
            </a:r>
            <a:r>
              <a:rPr lang="en-CA" sz="1200" kern="1200" dirty="0">
                <a:solidFill>
                  <a:schemeClr val="tx1"/>
                </a:solidFill>
                <a:effectLst/>
                <a:latin typeface="+mn-lt"/>
                <a:ea typeface="+mn-ea"/>
                <a:cs typeface="+mn-cs"/>
              </a:rPr>
              <a:t>allows individuals to see their medical records on their iPhone. </a:t>
            </a:r>
          </a:p>
          <a:p>
            <a:r>
              <a:rPr lang="en-CA" sz="1200" kern="1200" dirty="0">
                <a:solidFill>
                  <a:schemeClr val="tx1"/>
                </a:solidFill>
                <a:effectLst/>
                <a:latin typeface="+mn-lt"/>
                <a:ea typeface="+mn-ea"/>
                <a:cs typeface="+mn-cs"/>
              </a:rPr>
              <a:t>Able to view available medical data from multiple providers whenever they want.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960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813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953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30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Visual: </a:t>
            </a:r>
            <a:r>
              <a:rPr lang="en-CA" sz="1200" b="0" i="0" u="none" strike="noStrike" kern="1200" baseline="0" dirty="0" err="1">
                <a:solidFill>
                  <a:schemeClr val="tx1"/>
                </a:solidFill>
                <a:latin typeface="+mn-lt"/>
                <a:ea typeface="+mn-ea"/>
                <a:cs typeface="+mn-cs"/>
              </a:rPr>
              <a:t>Tapcloud’s</a:t>
            </a:r>
            <a:r>
              <a:rPr lang="en-CA" sz="1200" b="0" i="0" u="none" strike="noStrike" kern="1200" baseline="0" dirty="0">
                <a:solidFill>
                  <a:schemeClr val="tx1"/>
                </a:solidFill>
                <a:latin typeface="+mn-lt"/>
                <a:ea typeface="+mn-ea"/>
                <a:cs typeface="+mn-cs"/>
              </a:rPr>
              <a:t> Patient-facing module for collection of PGHD </a:t>
            </a:r>
          </a:p>
          <a:p>
            <a:endParaRPr lang="en-US" sz="1200" b="0" i="0" u="none" strike="noStrike" kern="1200" baseline="0" dirty="0">
              <a:solidFill>
                <a:schemeClr val="tx1"/>
              </a:solidFill>
              <a:latin typeface="+mn-lt"/>
              <a:ea typeface="+mn-ea"/>
              <a:cs typeface="+mn-cs"/>
            </a:endParaRPr>
          </a:p>
          <a:p>
            <a:r>
              <a:rPr lang="en-CA" sz="1200" b="1" kern="1200" dirty="0" err="1">
                <a:solidFill>
                  <a:schemeClr val="tx1"/>
                </a:solidFill>
                <a:effectLst/>
                <a:latin typeface="+mn-lt"/>
                <a:ea typeface="+mn-ea"/>
                <a:cs typeface="+mn-cs"/>
              </a:rPr>
              <a:t>TapCloud</a:t>
            </a:r>
            <a:r>
              <a:rPr lang="en-CA" sz="1200" kern="1200" dirty="0">
                <a:solidFill>
                  <a:schemeClr val="tx1"/>
                </a:solidFill>
                <a:effectLst/>
                <a:latin typeface="+mn-lt"/>
                <a:ea typeface="+mn-ea"/>
                <a:cs typeface="+mn-cs"/>
              </a:rPr>
              <a:t> is a platform that connects patients and clinicians outside the clinical setting. </a:t>
            </a:r>
            <a:r>
              <a:rPr lang="en-CA" sz="1200" kern="1200" dirty="0" err="1">
                <a:solidFill>
                  <a:schemeClr val="tx1"/>
                </a:solidFill>
                <a:effectLst/>
                <a:latin typeface="+mn-lt"/>
                <a:ea typeface="+mn-ea"/>
                <a:cs typeface="+mn-cs"/>
              </a:rPr>
              <a:t>Tapcloud</a:t>
            </a:r>
            <a:r>
              <a:rPr lang="en-CA" sz="1200" kern="1200" dirty="0">
                <a:solidFill>
                  <a:schemeClr val="tx1"/>
                </a:solidFill>
                <a:effectLst/>
                <a:latin typeface="+mn-lt"/>
                <a:ea typeface="+mn-ea"/>
                <a:cs typeface="+mn-cs"/>
              </a:rPr>
              <a:t> focuses on data about how the patient is feeling, rather than data such as number of steps or blood pressure. Their platform consists of two </a:t>
            </a:r>
            <a:r>
              <a:rPr lang="en-CA" sz="1200" kern="1200" dirty="0" smtClean="0">
                <a:solidFill>
                  <a:schemeClr val="tx1"/>
                </a:solidFill>
                <a:effectLst/>
                <a:latin typeface="+mn-lt"/>
                <a:ea typeface="+mn-ea"/>
                <a:cs typeface="+mn-cs"/>
              </a:rPr>
              <a:t>parts:</a:t>
            </a:r>
          </a:p>
          <a:p>
            <a:endParaRPr lang="en-CA" sz="1200" kern="1200" dirty="0">
              <a:solidFill>
                <a:schemeClr val="tx1"/>
              </a:solidFill>
              <a:effectLst/>
              <a:latin typeface="+mn-lt"/>
              <a:ea typeface="+mn-ea"/>
              <a:cs typeface="+mn-cs"/>
            </a:endParaRPr>
          </a:p>
          <a:p>
            <a:pPr marL="228600" indent="-228600">
              <a:buAutoNum type="arabicPeriod"/>
            </a:pPr>
            <a:r>
              <a:rPr lang="en-CA" sz="1200" kern="1200" dirty="0">
                <a:solidFill>
                  <a:schemeClr val="tx1"/>
                </a:solidFill>
                <a:effectLst/>
                <a:latin typeface="+mn-lt"/>
                <a:ea typeface="+mn-ea"/>
                <a:cs typeface="+mn-cs"/>
              </a:rPr>
              <a:t>The patient app provides information to and collects information from patients. </a:t>
            </a:r>
          </a:p>
          <a:p>
            <a:pPr marL="228600" indent="-228600">
              <a:buAutoNum type="arabicPeriod"/>
            </a:pPr>
            <a:r>
              <a:rPr lang="en-CA" sz="1200" kern="1200" dirty="0">
                <a:solidFill>
                  <a:schemeClr val="tx1"/>
                </a:solidFill>
                <a:effectLst/>
                <a:latin typeface="+mn-lt"/>
                <a:ea typeface="+mn-ea"/>
                <a:cs typeface="+mn-cs"/>
              </a:rPr>
              <a:t>The clinical dashboard synthesizes the large volume of data and converts them into an easy-to-use visualization.  </a:t>
            </a:r>
          </a:p>
          <a:p>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TapCloud’s</a:t>
            </a:r>
            <a:r>
              <a:rPr lang="en-CA" sz="1200" kern="1200" dirty="0">
                <a:solidFill>
                  <a:schemeClr val="tx1"/>
                </a:solidFill>
                <a:effectLst/>
                <a:latin typeface="+mn-lt"/>
                <a:ea typeface="+mn-ea"/>
                <a:cs typeface="+mn-cs"/>
              </a:rPr>
              <a:t> platform provides care plans, reminders, and critical health information to patients. </a:t>
            </a:r>
          </a:p>
          <a:p>
            <a:r>
              <a:rPr lang="en-CA" sz="1200" kern="1200" dirty="0" err="1" smtClean="0">
                <a:solidFill>
                  <a:schemeClr val="tx1"/>
                </a:solidFill>
                <a:effectLst/>
                <a:latin typeface="+mn-lt"/>
                <a:ea typeface="+mn-ea"/>
                <a:cs typeface="+mn-cs"/>
              </a:rPr>
              <a:t>TapCloud</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works for more than 90 medical conditions and is also available in and could be interchanged in multiple languages. For example, the patient can enter their information in Spanish and the doctor could receive the data in English. </a:t>
            </a:r>
          </a:p>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100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Tap </a:t>
            </a:r>
            <a:r>
              <a:rPr lang="en-CA" sz="1200" b="0" i="0" u="none" strike="noStrike" kern="1200" baseline="0" dirty="0" err="1" smtClean="0">
                <a:solidFill>
                  <a:schemeClr val="tx1"/>
                </a:solidFill>
                <a:latin typeface="+mn-lt"/>
                <a:ea typeface="+mn-ea"/>
                <a:cs typeface="+mn-cs"/>
              </a:rPr>
              <a:t>Clouds’s</a:t>
            </a:r>
            <a:r>
              <a:rPr lang="en-CA" sz="1200" b="0" i="0" u="none" strike="noStrike" kern="1200" baseline="0" dirty="0" smtClean="0">
                <a:solidFill>
                  <a:schemeClr val="tx1"/>
                </a:solidFill>
                <a:latin typeface="+mn-lt"/>
                <a:ea typeface="+mn-ea"/>
                <a:cs typeface="+mn-cs"/>
              </a:rPr>
              <a:t> Physician facing module for analyzing PGHD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2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Visual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4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lgn="l">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BAD7145-0579-4822-89F5-70E201E992FF}" type="slidenum">
              <a:rPr lang="en-US" smtClean="0"/>
              <a:pPr/>
              <a:t>3</a:t>
            </a:fld>
            <a:endParaRPr lang="en-US" dirty="0"/>
          </a:p>
        </p:txBody>
      </p:sp>
    </p:spTree>
    <p:extLst>
      <p:ext uri="{BB962C8B-B14F-4D97-AF65-F5344CB8AC3E}">
        <p14:creationId xmlns:p14="http://schemas.microsoft.com/office/powerpoint/2010/main" val="3502252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Visual for NHS post-surgical survey (Sample</a:t>
            </a:r>
            <a:r>
              <a:rPr lang="en-CA" baseline="0" dirty="0"/>
              <a:t> from the EQ5D)</a:t>
            </a:r>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117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Visual for CMWF survey table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286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tx1"/>
                </a:solidFill>
                <a:effectLst/>
                <a:latin typeface="+mn-lt"/>
                <a:ea typeface="+mn-ea"/>
                <a:cs typeface="+mn-cs"/>
              </a:rPr>
              <a:t>Mpower</a:t>
            </a:r>
            <a:r>
              <a:rPr lang="en-CA" sz="1200" kern="1200" dirty="0">
                <a:solidFill>
                  <a:schemeClr val="tx1"/>
                </a:solidFill>
                <a:effectLst/>
                <a:latin typeface="+mn-lt"/>
                <a:ea typeface="+mn-ea"/>
                <a:cs typeface="+mn-cs"/>
              </a:rPr>
              <a:t> is a Sutter Health-developed system for personalized care that targets large-scale populations and supports health maintenance and disease management.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31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7992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543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5249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7145-0579-4822-89F5-70E201E992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20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AD7145-0579-4822-89F5-70E201E992FF}" type="slidenum">
              <a:rPr lang="en-US" smtClean="0"/>
              <a:pPr/>
              <a:t>40</a:t>
            </a:fld>
            <a:endParaRPr lang="en-US" dirty="0"/>
          </a:p>
        </p:txBody>
      </p:sp>
    </p:spTree>
    <p:extLst>
      <p:ext uri="{BB962C8B-B14F-4D97-AF65-F5344CB8AC3E}">
        <p14:creationId xmlns:p14="http://schemas.microsoft.com/office/powerpoint/2010/main" val="1666979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24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20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0255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156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240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530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014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769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565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024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89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47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519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001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449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421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15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509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87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9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714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684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5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904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644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460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349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61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55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684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0222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2480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796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054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030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1806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6315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362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035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3005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618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225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7668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4196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35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3895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80914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2600C-2872-493C-8C33-0F40F33F5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850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1689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434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1906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6772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F5D30-79FE-4AB0-8B90-14796D87DD2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895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965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2768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16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3280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0D36-1414-4781-8553-BBF2349785F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342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AD7145-0579-4822-89F5-70E201E992FF}" type="slidenum">
              <a:rPr lang="en-US" smtClean="0"/>
              <a:pPr/>
              <a:t>106</a:t>
            </a:fld>
            <a:endParaRPr lang="en-US" dirty="0"/>
          </a:p>
        </p:txBody>
      </p:sp>
    </p:spTree>
    <p:extLst>
      <p:ext uri="{BB962C8B-B14F-4D97-AF65-F5344CB8AC3E}">
        <p14:creationId xmlns:p14="http://schemas.microsoft.com/office/powerpoint/2010/main" val="823254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AD7145-0579-4822-89F5-70E201E992FF}" type="slidenum">
              <a:rPr lang="en-US" smtClean="0"/>
              <a:pPr/>
              <a:t>107</a:t>
            </a:fld>
            <a:endParaRPr lang="en-US" dirty="0"/>
          </a:p>
        </p:txBody>
      </p:sp>
    </p:spTree>
    <p:extLst>
      <p:ext uri="{BB962C8B-B14F-4D97-AF65-F5344CB8AC3E}">
        <p14:creationId xmlns:p14="http://schemas.microsoft.com/office/powerpoint/2010/main" val="3918591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838450"/>
            <a:ext cx="3848100" cy="1181100"/>
          </a:xfrm>
        </p:spPr>
        <p:txBody>
          <a:bodyPr lIns="0" tIns="0" rIns="0" bIns="0">
            <a:normAutofit/>
          </a:bodyPr>
          <a:lstStyle>
            <a:lvl1pPr>
              <a:defRPr sz="3600"/>
            </a:lvl1pPr>
          </a:lstStyle>
          <a:p>
            <a:r>
              <a:rPr lang="en-US" dirty="0"/>
              <a:t>Click to edit Master title style</a:t>
            </a:r>
            <a:endParaRPr lang="en-CA" dirty="0"/>
          </a:p>
        </p:txBody>
      </p:sp>
      <p:pic>
        <p:nvPicPr>
          <p:cNvPr id="5" name="Picture 4" descr="Powerpoint-0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49" t="32286" r="41574" b="47373"/>
          <a:stretch/>
        </p:blipFill>
        <p:spPr>
          <a:xfrm>
            <a:off x="214649" y="441201"/>
            <a:ext cx="828766" cy="726250"/>
          </a:xfrm>
          <a:prstGeom prst="rect">
            <a:avLst/>
          </a:prstGeom>
        </p:spPr>
      </p:pic>
      <p:pic>
        <p:nvPicPr>
          <p:cNvPr id="6" name="Picture 5" descr="Powerpoint-0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6057" t="53198" r="35999" b="36717"/>
          <a:stretch/>
        </p:blipFill>
        <p:spPr>
          <a:xfrm>
            <a:off x="1073221" y="458520"/>
            <a:ext cx="2420712" cy="691612"/>
          </a:xfrm>
          <a:prstGeom prst="rect">
            <a:avLst/>
          </a:prstGeom>
        </p:spPr>
      </p:pic>
      <p:pic>
        <p:nvPicPr>
          <p:cNvPr id="4" name="Picture 3" descr="Powerpoint-13.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70731" r="4312"/>
          <a:stretch/>
        </p:blipFill>
        <p:spPr>
          <a:xfrm>
            <a:off x="7112000" y="317717"/>
            <a:ext cx="2031999" cy="6445770"/>
          </a:xfrm>
          <a:prstGeom prst="rect">
            <a:avLst/>
          </a:prstGeom>
        </p:spPr>
      </p:pic>
    </p:spTree>
    <p:extLst>
      <p:ext uri="{BB962C8B-B14F-4D97-AF65-F5344CB8AC3E}">
        <p14:creationId xmlns:p14="http://schemas.microsoft.com/office/powerpoint/2010/main" val="253633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1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956" t="10742" r="4414" b="12940"/>
          <a:stretch/>
        </p:blipFill>
        <p:spPr>
          <a:xfrm flipH="1">
            <a:off x="-1" y="912813"/>
            <a:ext cx="2133601" cy="5233987"/>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
        <p:nvSpPr>
          <p:cNvPr id="7"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3301237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2" descr="PPT_Main_f.png                                                 00861245 Mainframe                      BC84D2A8:"/>
          <p:cNvPicPr>
            <a:picLocks noChangeAspect="1" noChangeArrowheads="1"/>
          </p:cNvPicPr>
          <p:nvPr/>
        </p:nvPicPr>
        <p:blipFill>
          <a:blip r:embed="rId2"/>
          <a:srcRect/>
          <a:stretch>
            <a:fillRect/>
          </a:stretch>
        </p:blipFill>
        <p:spPr bwMode="auto">
          <a:xfrm>
            <a:off x="0" y="83309"/>
            <a:ext cx="9144000" cy="6754813"/>
          </a:xfrm>
          <a:prstGeom prst="rect">
            <a:avLst/>
          </a:prstGeom>
          <a:noFill/>
          <a:ln w="9525">
            <a:noFill/>
            <a:miter lim="800000"/>
            <a:headEnd/>
            <a:tailEnd/>
          </a:ln>
        </p:spPr>
      </p:pic>
      <p:pic>
        <p:nvPicPr>
          <p:cNvPr id="5" name="Picture 4" descr="Ontario - Logo"/>
          <p:cNvPicPr>
            <a:picLocks noChangeAspect="1" noChangeArrowheads="1"/>
          </p:cNvPicPr>
          <p:nvPr/>
        </p:nvPicPr>
        <p:blipFill>
          <a:blip r:embed="rId3"/>
          <a:srcRect/>
          <a:stretch>
            <a:fillRect/>
          </a:stretch>
        </p:blipFill>
        <p:spPr bwMode="auto">
          <a:xfrm>
            <a:off x="7126288" y="6016627"/>
            <a:ext cx="1725612" cy="576263"/>
          </a:xfrm>
          <a:prstGeom prst="rect">
            <a:avLst/>
          </a:prstGeom>
          <a:noFill/>
          <a:ln w="9525">
            <a:noFill/>
            <a:miter lim="800000"/>
            <a:headEnd/>
            <a:tailEnd/>
          </a:ln>
        </p:spPr>
      </p:pic>
      <p:sp>
        <p:nvSpPr>
          <p:cNvPr id="3074" name="Rectangle 2"/>
          <p:cNvSpPr>
            <a:spLocks noGrp="1" noChangeArrowheads="1"/>
          </p:cNvSpPr>
          <p:nvPr>
            <p:ph type="ctrTitle"/>
          </p:nvPr>
        </p:nvSpPr>
        <p:spPr>
          <a:xfrm>
            <a:off x="599661" y="2555530"/>
            <a:ext cx="7772400" cy="1262062"/>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CA" sz="2025" b="1" kern="1200" dirty="0">
                <a:solidFill>
                  <a:schemeClr val="tx2"/>
                </a:solidFill>
                <a:latin typeface="+mj-lt"/>
                <a:ea typeface="+mj-ea"/>
                <a:cs typeface="+mj-cs"/>
              </a:defRPr>
            </a:lvl1pPr>
          </a:lstStyle>
          <a:p>
            <a:pPr lvl="0"/>
            <a:r>
              <a:rPr lang="en-US" dirty="0"/>
              <a:t>Click to edit Master title style</a:t>
            </a:r>
            <a:endParaRPr lang="en-CA" dirty="0"/>
          </a:p>
        </p:txBody>
      </p:sp>
      <p:sp>
        <p:nvSpPr>
          <p:cNvPr id="3075" name="Rectangle 3"/>
          <p:cNvSpPr>
            <a:spLocks noGrp="1" noChangeArrowheads="1"/>
          </p:cNvSpPr>
          <p:nvPr>
            <p:ph type="subTitle" idx="1"/>
          </p:nvPr>
        </p:nvSpPr>
        <p:spPr>
          <a:xfrm>
            <a:off x="609600" y="3975654"/>
            <a:ext cx="7780338" cy="1172679"/>
          </a:xfrm>
        </p:spPr>
        <p:txBody>
          <a:bodyPr anchor="b"/>
          <a:lstStyle>
            <a:lvl1pPr marL="0" indent="0">
              <a:spcAft>
                <a:spcPct val="0"/>
              </a:spcAft>
              <a:buFont typeface="Times" pitchFamily="18" charset="0"/>
              <a:buNone/>
              <a:defRPr sz="1050"/>
            </a:lvl1pPr>
          </a:lstStyle>
          <a:p>
            <a:r>
              <a:rPr lang="en-US" dirty="0"/>
              <a:t>Click to edit Master subtitle style</a:t>
            </a:r>
            <a:endParaRPr lang="en-CA" dirty="0"/>
          </a:p>
        </p:txBody>
      </p:sp>
      <p:sp>
        <p:nvSpPr>
          <p:cNvPr id="6" name="Rectangle 4"/>
          <p:cNvSpPr>
            <a:spLocks noGrp="1" noChangeArrowheads="1"/>
          </p:cNvSpPr>
          <p:nvPr>
            <p:ph type="dt" sz="half" idx="10"/>
          </p:nvPr>
        </p:nvSpPr>
        <p:spPr/>
        <p:txBody>
          <a:bodyPr/>
          <a:lstStyle>
            <a:lvl1pPr>
              <a:defRPr dirty="0"/>
            </a:lvl1pPr>
          </a:lstStyle>
          <a:p>
            <a:pPr>
              <a:defRPr/>
            </a:pPr>
            <a:fld id="{AFE392FC-1F4D-47CF-A595-95F428D1FBD2}" type="datetime1">
              <a:rPr lang="en-US" smtClean="0">
                <a:solidFill>
                  <a:prstClr val="black"/>
                </a:solidFill>
              </a:rPr>
              <a:pPr>
                <a:defRPr/>
              </a:pPr>
              <a:t>5/30/2019</a:t>
            </a:fld>
            <a:endParaRPr lang="en-CA">
              <a:solidFill>
                <a:prstClr val="black"/>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CA">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pPr>
              <a:defRPr/>
            </a:pPr>
            <a:fld id="{19363FCF-F1AB-4FDB-9813-FCEDAB744497}"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968068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306" y="179219"/>
            <a:ext cx="8651630" cy="453831"/>
          </a:xfrm>
        </p:spPr>
        <p:txBody>
          <a:bodyPr/>
          <a:lstStyle>
            <a:lvl1pPr>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261258" y="753627"/>
            <a:ext cx="8661678" cy="5388756"/>
          </a:xfrm>
        </p:spPr>
        <p:txBody>
          <a:bodyPr/>
          <a:lstStyle>
            <a:lvl1pPr marL="209550" indent="-209550">
              <a:spcAft>
                <a:spcPts val="225"/>
              </a:spcAft>
              <a:defRPr/>
            </a:lvl1pPr>
            <a:lvl2pPr marL="339329" indent="-135731">
              <a:spcAft>
                <a:spcPts val="225"/>
              </a:spcAft>
              <a:defRPr/>
            </a:lvl2pPr>
            <a:lvl3pPr marL="532210" indent="-171450">
              <a:spcAft>
                <a:spcPts val="225"/>
              </a:spcAft>
              <a:defRPr/>
            </a:lvl3pPr>
            <a:lvl4pPr marL="740569" indent="-171450">
              <a:spcAft>
                <a:spcPts val="225"/>
              </a:spcAft>
              <a:defRPr/>
            </a:lvl4pPr>
            <a:lvl5pPr marL="871538" indent="-171450">
              <a:spcAft>
                <a:spcPts val="225"/>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1002C9F1-7E3C-4034-8353-B7319D3036EF}" type="datetime1">
              <a:rPr lang="en-US" smtClean="0">
                <a:solidFill>
                  <a:prstClr val="black"/>
                </a:solidFill>
              </a:rPr>
              <a:pPr>
                <a:defRPr/>
              </a:pPr>
              <a:t>5/30/2019</a:t>
            </a:fld>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032B2-25EF-44F1-B04A-3BC321E60891}"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446460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A2F308-2431-45A0-9D5F-73E7E5696F81}"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C7992-A454-4400-9A66-263A1480C8E4}"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9011322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40" y="209689"/>
            <a:ext cx="8309113" cy="515869"/>
          </a:xfrm>
        </p:spPr>
        <p:txBody>
          <a:bodyPr/>
          <a:lstStyle/>
          <a:p>
            <a:r>
              <a:rPr lang="en-US"/>
              <a:t>Click to edit Master title style</a:t>
            </a:r>
            <a:endParaRPr lang="en-CA"/>
          </a:p>
        </p:txBody>
      </p:sp>
      <p:sp>
        <p:nvSpPr>
          <p:cNvPr id="3" name="Content Placeholder 2"/>
          <p:cNvSpPr>
            <a:spLocks noGrp="1"/>
          </p:cNvSpPr>
          <p:nvPr>
            <p:ph sz="half" idx="1"/>
          </p:nvPr>
        </p:nvSpPr>
        <p:spPr>
          <a:xfrm>
            <a:off x="487018" y="924340"/>
            <a:ext cx="3935895" cy="519816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532245" y="927653"/>
            <a:ext cx="4234069" cy="520479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A1E2F5C-B84B-45AA-87AB-2AEC74B8236A}"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DE1994-2848-45FA-BCCF-C9011F69F96A}"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4764891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310"/>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998407"/>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49898"/>
            <a:ext cx="4040188" cy="447626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6" y="998407"/>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49898"/>
            <a:ext cx="4041775" cy="447626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4"/>
          <p:cNvSpPr>
            <a:spLocks noGrp="1" noChangeArrowheads="1"/>
          </p:cNvSpPr>
          <p:nvPr>
            <p:ph type="dt" sz="half" idx="10"/>
          </p:nvPr>
        </p:nvSpPr>
        <p:spPr>
          <a:ln/>
        </p:spPr>
        <p:txBody>
          <a:bodyPr/>
          <a:lstStyle>
            <a:lvl1pPr>
              <a:defRPr/>
            </a:lvl1pPr>
          </a:lstStyle>
          <a:p>
            <a:pPr>
              <a:defRPr/>
            </a:pPr>
            <a:fld id="{E68D6F50-AAE2-4C96-AC11-06CFA6A81E05}" type="datetime1">
              <a:rPr lang="en-US" smtClean="0">
                <a:solidFill>
                  <a:prstClr val="black"/>
                </a:solidFill>
              </a:rPr>
              <a:pPr>
                <a:defRPr/>
              </a:pPr>
              <a:t>5/30/2019</a:t>
            </a:fld>
            <a:endParaRPr lang="en-CA"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4E11D0-84E9-4E61-8961-CCCDF54B8868}"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4379331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1142CDDA-60E2-4D54-B53A-4F6CB8DA161D}" type="datetime1">
              <a:rPr lang="en-US" smtClean="0">
                <a:solidFill>
                  <a:prstClr val="black"/>
                </a:solidFill>
              </a:rPr>
              <a:pPr>
                <a:defRPr/>
              </a:pPr>
              <a:t>5/30/2019</a:t>
            </a:fld>
            <a:endParaRPr lang="en-CA"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A80B90-C03A-45C5-80F0-F607E9BC397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777123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78FC8D-302D-4094-B433-AAB80AFB094F}" type="datetime1">
              <a:rPr lang="en-US" smtClean="0">
                <a:solidFill>
                  <a:prstClr val="black"/>
                </a:solidFill>
              </a:rPr>
              <a:pPr>
                <a:defRPr/>
              </a:pPr>
              <a:t>5/30/2019</a:t>
            </a:fld>
            <a:endParaRPr lang="en-CA"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4908D9-3FC4-4492-AB3E-BAAE5B16CEBE}"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0783589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869307-EF2E-48BA-ABBF-5BC8CC2F406F}"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4E86C-608B-45A6-BA81-79277CC1EEAD}"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2378788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C54E27-0481-4CED-BAA3-485EE29AF0F3}"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D35028-FC9F-4BF2-BBA3-4362944FA9D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03742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5CE776-2B95-4B19-B727-35D40AFE6C01}"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0A9882-6066-4F39-B013-9B903C65846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46604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descr="Powerpoint-0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4267" b="4259"/>
          <a:stretch/>
        </p:blipFill>
        <p:spPr>
          <a:xfrm rot="10800000">
            <a:off x="0" y="0"/>
            <a:ext cx="8293100" cy="65659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8" name="Picture 7"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8222008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87377"/>
            <a:ext cx="1943100" cy="55086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8014" y="587377"/>
            <a:ext cx="5678487"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5463A97E-C443-425C-A9E5-282539698745}"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AF8B2-C4BE-47B7-96E5-01C7D4D02C8F}"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41579809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920" y="309081"/>
            <a:ext cx="8691824" cy="384256"/>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a:lvl1pPr>
          </a:lstStyle>
          <a:p>
            <a:pPr lvl="0"/>
            <a:r>
              <a:rPr lang="en-US"/>
              <a:t>Click to edit Master title style</a:t>
            </a:r>
          </a:p>
        </p:txBody>
      </p:sp>
      <p:sp>
        <p:nvSpPr>
          <p:cNvPr id="3" name="Table Placeholder 2"/>
          <p:cNvSpPr>
            <a:spLocks noGrp="1"/>
          </p:cNvSpPr>
          <p:nvPr>
            <p:ph type="tbl" idx="1"/>
          </p:nvPr>
        </p:nvSpPr>
        <p:spPr>
          <a:xfrm>
            <a:off x="200967" y="783771"/>
            <a:ext cx="8671728" cy="5312229"/>
          </a:xfrm>
        </p:spPr>
        <p:txBody>
          <a:bodyPr/>
          <a:lstStyle/>
          <a:p>
            <a:pPr lvl="0"/>
            <a:endParaRPr lang="en-US" noProof="0" dirty="0"/>
          </a:p>
        </p:txBody>
      </p:sp>
      <p:sp>
        <p:nvSpPr>
          <p:cNvPr id="4" name="Date Placeholder 3"/>
          <p:cNvSpPr>
            <a:spLocks noGrp="1"/>
          </p:cNvSpPr>
          <p:nvPr>
            <p:ph type="dt" sz="half" idx="10"/>
          </p:nvPr>
        </p:nvSpPr>
        <p:spPr/>
        <p:txBody>
          <a:bodyPr/>
          <a:lstStyle>
            <a:lvl1pPr>
              <a:defRPr dirty="0"/>
            </a:lvl1pPr>
          </a:lstStyle>
          <a:p>
            <a:pPr>
              <a:defRPr/>
            </a:pPr>
            <a:fld id="{1979B6FD-446E-4694-8AF5-31BA4C9367AB}" type="datetime1">
              <a:rPr lang="en-US" smtClean="0">
                <a:solidFill>
                  <a:prstClr val="black"/>
                </a:solidFill>
              </a:rPr>
              <a:pPr>
                <a:defRPr/>
              </a:pPr>
              <a:t>5/30/2019</a:t>
            </a:fld>
            <a:endParaRPr lang="en-CA">
              <a:solidFill>
                <a:prstClr val="black"/>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E6C169A-2E45-4F20-8E31-E3EC5D7978B6}"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3070222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 y="3338665"/>
            <a:ext cx="9143999" cy="2420246"/>
          </a:xfrm>
          <a:prstGeom prst="rect">
            <a:avLst/>
          </a:prstGeom>
          <a:blipFill>
            <a:blip r:embed="rId2" cstate="print"/>
            <a:stretch>
              <a:fillRect/>
            </a:stretch>
          </a:blipFill>
        </p:spPr>
        <p:txBody>
          <a:bodyPr wrap="square" lIns="0" tIns="0" rIns="0" bIns="0" rtlCol="0">
            <a:noAutofit/>
          </a:bodyPr>
          <a:lstStyle/>
          <a:p>
            <a:pPr defTabSz="514350"/>
            <a:endParaRPr sz="1013">
              <a:solidFill>
                <a:prstClr val="black"/>
              </a:solidFill>
            </a:endParaRPr>
          </a:p>
        </p:txBody>
      </p:sp>
      <p:sp>
        <p:nvSpPr>
          <p:cNvPr id="2" name="Holder 2"/>
          <p:cNvSpPr>
            <a:spLocks noGrp="1"/>
          </p:cNvSpPr>
          <p:nvPr>
            <p:ph type="ctrTitle"/>
          </p:nvPr>
        </p:nvSpPr>
        <p:spPr>
          <a:xfrm>
            <a:off x="1301291" y="2394438"/>
            <a:ext cx="6541416" cy="963578"/>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11"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5/30/2019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3134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dirty="0"/>
              <a:t>Click to edit Master title style</a:t>
            </a:r>
            <a:endParaRPr lang="en-CA" dirty="0"/>
          </a:p>
        </p:txBody>
      </p:sp>
      <p:pic>
        <p:nvPicPr>
          <p:cNvPr id="3" name="Picture 2"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31955" r="35814" b="37209"/>
          <a:stretch/>
        </p:blipFill>
        <p:spPr>
          <a:xfrm>
            <a:off x="3337442" y="2191488"/>
            <a:ext cx="2451395" cy="2114698"/>
          </a:xfrm>
          <a:prstGeom prst="rect">
            <a:avLst/>
          </a:prstGeom>
        </p:spPr>
      </p:pic>
    </p:spTree>
    <p:extLst>
      <p:ext uri="{BB962C8B-B14F-4D97-AF65-F5344CB8AC3E}">
        <p14:creationId xmlns:p14="http://schemas.microsoft.com/office/powerpoint/2010/main" val="374494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24303" r="4267" b="12723"/>
          <a:stretch/>
        </p:blipFill>
        <p:spPr>
          <a:xfrm>
            <a:off x="0" y="0"/>
            <a:ext cx="9144000" cy="4991100"/>
          </a:xfrm>
          <a:prstGeom prst="rect">
            <a:avLst/>
          </a:prstGeom>
        </p:spPr>
      </p:pic>
      <p:pic>
        <p:nvPicPr>
          <p:cNvPr id="10" name="Picture 9"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158" t="5557" r="17780" b="68325"/>
          <a:stretch/>
        </p:blipFill>
        <p:spPr>
          <a:xfrm>
            <a:off x="0" y="4127500"/>
            <a:ext cx="9144000" cy="2819401"/>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246715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sz="1100"/>
            </a:lvl1pPr>
          </a:lstStyle>
          <a:p>
            <a:r>
              <a:rPr lang="en-US" dirty="0"/>
              <a:t>9/4/2014</a:t>
            </a:r>
          </a:p>
        </p:txBody>
      </p:sp>
      <p:sp>
        <p:nvSpPr>
          <p:cNvPr id="6" name="Slide Number Placeholder 5"/>
          <p:cNvSpPr>
            <a:spLocks noGrp="1"/>
          </p:cNvSpPr>
          <p:nvPr>
            <p:ph type="sldNum" sz="quarter" idx="12"/>
          </p:nvPr>
        </p:nvSpPr>
        <p:spPr/>
        <p:txBody>
          <a:bodyPr/>
          <a:lstStyle>
            <a:lvl1pPr>
              <a:defRPr sz="1100"/>
            </a:lvl1p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65526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0" t="5185" r="4414" b="5433"/>
          <a:stretch/>
        </p:blipFill>
        <p:spPr>
          <a:xfrm>
            <a:off x="8608" y="-196765"/>
            <a:ext cx="9133806" cy="7080166"/>
          </a:xfrm>
          <a:prstGeom prst="rect">
            <a:avLst/>
          </a:prstGeom>
        </p:spPr>
      </p:pic>
      <p:sp>
        <p:nvSpPr>
          <p:cNvPr id="2" name="Title 1"/>
          <p:cNvSpPr>
            <a:spLocks noGrp="1"/>
          </p:cNvSpPr>
          <p:nvPr>
            <p:ph type="title"/>
          </p:nvPr>
        </p:nvSpPr>
        <p:spPr>
          <a:xfrm>
            <a:off x="722313" y="4406900"/>
            <a:ext cx="587322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1409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91" t="5371" r="3974" b="5185"/>
          <a:stretch/>
        </p:blipFill>
        <p:spPr>
          <a:xfrm>
            <a:off x="-76199" y="-230882"/>
            <a:ext cx="92583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1859891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5432" r="4316" b="6050"/>
          <a:stretch/>
        </p:blipFill>
        <p:spPr>
          <a:xfrm>
            <a:off x="-1940" y="-1"/>
            <a:ext cx="9144353"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US" dirty="0"/>
              <a:t>9/4/2014</a:t>
            </a:r>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07173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9/4/2014</a:t>
            </a:r>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dirty="0"/>
          </a:p>
        </p:txBody>
      </p:sp>
      <p:sp>
        <p:nvSpPr>
          <p:cNvPr id="6"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185" r="4414" b="5433"/>
          <a:stretch/>
        </p:blipFill>
        <p:spPr>
          <a:xfrm>
            <a:off x="0" y="-25463"/>
            <a:ext cx="9144000" cy="7095665"/>
          </a:xfrm>
          <a:prstGeom prst="rect">
            <a:avLst/>
          </a:prstGeom>
        </p:spPr>
      </p:pic>
    </p:spTree>
    <p:extLst>
      <p:ext uri="{BB962C8B-B14F-4D97-AF65-F5344CB8AC3E}">
        <p14:creationId xmlns:p14="http://schemas.microsoft.com/office/powerpoint/2010/main" val="279286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9/4/2014</a:t>
            </a:r>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dirty="0"/>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300" t="6562" r="4708" b="7433"/>
          <a:stretch/>
        </p:blipFill>
        <p:spPr>
          <a:xfrm>
            <a:off x="-22736" y="-1"/>
            <a:ext cx="9165149" cy="6858001"/>
          </a:xfrm>
          <a:prstGeom prst="rect">
            <a:avLst/>
          </a:prstGeom>
        </p:spPr>
      </p:pic>
    </p:spTree>
    <p:extLst>
      <p:ext uri="{BB962C8B-B14F-4D97-AF65-F5344CB8AC3E}">
        <p14:creationId xmlns:p14="http://schemas.microsoft.com/office/powerpoint/2010/main" val="159627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2800" b="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7" name="Picture 6" descr="Powerpoint-0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324" r="4192"/>
          <a:stretch/>
        </p:blipFill>
        <p:spPr>
          <a:xfrm>
            <a:off x="7379236" y="419394"/>
            <a:ext cx="1763177" cy="6208233"/>
          </a:xfrm>
          <a:prstGeom prst="rect">
            <a:avLst/>
          </a:prstGeom>
        </p:spPr>
      </p:pic>
    </p:spTree>
    <p:extLst>
      <p:ext uri="{BB962C8B-B14F-4D97-AF65-F5344CB8AC3E}">
        <p14:creationId xmlns:p14="http://schemas.microsoft.com/office/powerpoint/2010/main" val="58364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8333" r="4218" b="5185"/>
          <a:stretch/>
        </p:blipFill>
        <p:spPr>
          <a:xfrm flipV="1">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191917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5" t="5556" r="4707" b="5556"/>
          <a:stretch/>
        </p:blipFill>
        <p:spPr>
          <a:xfrm>
            <a:off x="-1" y="-266700"/>
            <a:ext cx="9143365" cy="71247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09076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555" r="4707" b="5186"/>
          <a:stretch/>
        </p:blipFill>
        <p:spPr>
          <a:xfrm flipH="1">
            <a:off x="-1" y="-165100"/>
            <a:ext cx="9164553"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
        <p:nvSpPr>
          <p:cNvPr id="7"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3757999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118866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803" r="4120" b="5308"/>
          <a:stretch/>
        </p:blipFill>
        <p:spPr>
          <a:xfrm>
            <a:off x="0" y="-175845"/>
            <a:ext cx="9144000" cy="7033845"/>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1994946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Powerpoint-01.jpg"/>
          <p:cNvPicPr>
            <a:picLocks noChangeAspect="1"/>
          </p:cNvPicPr>
          <p:nvPr userDrawn="1"/>
        </p:nvPicPr>
        <p:blipFill>
          <a:blip r:embed="rId2" cstate="print">
            <a:extLst>
              <a:ext uri="{28A0092B-C50C-407E-A947-70E740481C1C}">
                <a14:useLocalDpi xmlns:a14="http://schemas.microsoft.com/office/drawing/2010/main" val="0"/>
              </a:ext>
            </a:extLst>
          </a:blip>
          <a:srcRect l="40050" t="32286" r="41574" b="47372"/>
          <a:stretch>
            <a:fillRect/>
          </a:stretch>
        </p:blipFill>
        <p:spPr bwMode="auto">
          <a:xfrm>
            <a:off x="214313" y="441325"/>
            <a:ext cx="8286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werpoint-01.jpg"/>
          <p:cNvPicPr>
            <a:picLocks noChangeAspect="1"/>
          </p:cNvPicPr>
          <p:nvPr userDrawn="1"/>
        </p:nvPicPr>
        <p:blipFill>
          <a:blip r:embed="rId3">
            <a:extLst>
              <a:ext uri="{28A0092B-C50C-407E-A947-70E740481C1C}">
                <a14:useLocalDpi xmlns:a14="http://schemas.microsoft.com/office/drawing/2010/main" val="0"/>
              </a:ext>
            </a:extLst>
          </a:blip>
          <a:srcRect l="36057" t="53198" r="35999" b="36717"/>
          <a:stretch>
            <a:fillRect/>
          </a:stretch>
        </p:blipFill>
        <p:spPr bwMode="auto">
          <a:xfrm>
            <a:off x="1073150" y="458788"/>
            <a:ext cx="242093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13.jpg"/>
          <p:cNvPicPr>
            <a:picLocks noChangeAspect="1"/>
          </p:cNvPicPr>
          <p:nvPr userDrawn="1"/>
        </p:nvPicPr>
        <p:blipFill>
          <a:blip r:embed="rId4">
            <a:extLst>
              <a:ext uri="{28A0092B-C50C-407E-A947-70E740481C1C}">
                <a14:useLocalDpi xmlns:a14="http://schemas.microsoft.com/office/drawing/2010/main" val="0"/>
              </a:ext>
            </a:extLst>
          </a:blip>
          <a:srcRect l="70731" r="4312"/>
          <a:stretch>
            <a:fillRect/>
          </a:stretch>
        </p:blipFill>
        <p:spPr bwMode="auto">
          <a:xfrm>
            <a:off x="7112000" y="317500"/>
            <a:ext cx="20320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00400" y="2838450"/>
            <a:ext cx="3848100" cy="11811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3120160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Powerpoint-05.jpg"/>
          <p:cNvPicPr>
            <a:picLocks noChangeAspect="1"/>
          </p:cNvPicPr>
          <p:nvPr userDrawn="1"/>
        </p:nvPicPr>
        <p:blipFill>
          <a:blip r:embed="rId2">
            <a:extLst>
              <a:ext uri="{28A0092B-C50C-407E-A947-70E740481C1C}">
                <a14:useLocalDpi xmlns:a14="http://schemas.microsoft.com/office/drawing/2010/main" val="0"/>
              </a:ext>
            </a:extLst>
          </a:blip>
          <a:srcRect l="73325" r="4192"/>
          <a:stretch>
            <a:fillRect/>
          </a:stretch>
        </p:blipFill>
        <p:spPr bwMode="auto">
          <a:xfrm>
            <a:off x="7378700" y="419100"/>
            <a:ext cx="1763713"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25" y="6240463"/>
            <a:ext cx="1466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2800" b="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Date Placeholder 3"/>
          <p:cNvSpPr>
            <a:spLocks noGrp="1"/>
          </p:cNvSpPr>
          <p:nvPr>
            <p:ph type="dt" sz="half" idx="10"/>
          </p:nvPr>
        </p:nvSpPr>
        <p:spPr/>
        <p:txBody>
          <a:bodyPr/>
          <a:lstStyle>
            <a:lvl1pPr>
              <a:defRPr/>
            </a:lvl1pPr>
          </a:lstStyle>
          <a:p>
            <a:pPr>
              <a:defRPr/>
            </a:pPr>
            <a:r>
              <a:rPr lang="en-US"/>
              <a:t>9/4/2014</a:t>
            </a:r>
          </a:p>
        </p:txBody>
      </p:sp>
      <p:sp>
        <p:nvSpPr>
          <p:cNvPr id="7" name="Slide Number Placeholder 5"/>
          <p:cNvSpPr>
            <a:spLocks noGrp="1"/>
          </p:cNvSpPr>
          <p:nvPr>
            <p:ph type="sldNum" sz="quarter" idx="11"/>
          </p:nvPr>
        </p:nvSpPr>
        <p:spPr/>
        <p:txBody>
          <a:bodyPr/>
          <a:lstStyle>
            <a:lvl1pPr>
              <a:defRPr/>
            </a:lvl1pPr>
          </a:lstStyle>
          <a:p>
            <a:fld id="{21D2F4F7-7303-4922-9011-02AAA9854F8C}" type="slidenum">
              <a:rPr lang="en-US" altLang="en-US"/>
              <a:pPr/>
              <a:t>‹#›</a:t>
            </a:fld>
            <a:endParaRPr lang="en-US" altLang="en-US"/>
          </a:p>
        </p:txBody>
      </p:sp>
    </p:spTree>
    <p:extLst>
      <p:ext uri="{BB962C8B-B14F-4D97-AF65-F5344CB8AC3E}">
        <p14:creationId xmlns:p14="http://schemas.microsoft.com/office/powerpoint/2010/main" val="1150308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Powerpoint-12.jpg"/>
          <p:cNvPicPr>
            <a:picLocks noChangeAspect="1"/>
          </p:cNvPicPr>
          <p:nvPr userDrawn="1"/>
        </p:nvPicPr>
        <p:blipFill>
          <a:blip r:embed="rId2">
            <a:extLst>
              <a:ext uri="{28A0092B-C50C-407E-A947-70E740481C1C}">
                <a14:useLocalDpi xmlns:a14="http://schemas.microsoft.com/office/drawing/2010/main" val="0"/>
              </a:ext>
            </a:extLst>
          </a:blip>
          <a:srcRect l="52777" t="5185" r="4414" b="57408"/>
          <a:stretch>
            <a:fillRect/>
          </a:stretch>
        </p:blipFill>
        <p:spPr bwMode="auto">
          <a:xfrm>
            <a:off x="5435600" y="0"/>
            <a:ext cx="3708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25" y="6240463"/>
            <a:ext cx="1466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9/4/2014</a:t>
            </a:r>
          </a:p>
        </p:txBody>
      </p:sp>
      <p:sp>
        <p:nvSpPr>
          <p:cNvPr id="7" name="Slide Number Placeholder 5"/>
          <p:cNvSpPr>
            <a:spLocks noGrp="1"/>
          </p:cNvSpPr>
          <p:nvPr>
            <p:ph type="sldNum" sz="quarter" idx="11"/>
          </p:nvPr>
        </p:nvSpPr>
        <p:spPr/>
        <p:txBody>
          <a:bodyPr/>
          <a:lstStyle>
            <a:lvl1pPr>
              <a:defRPr/>
            </a:lvl1pPr>
          </a:lstStyle>
          <a:p>
            <a:fld id="{1428B249-964C-4161-AD9E-A4D36C510FCC}" type="slidenum">
              <a:rPr lang="en-US" altLang="en-US"/>
              <a:pPr/>
              <a:t>‹#›</a:t>
            </a:fld>
            <a:endParaRPr lang="en-US" altLang="en-US"/>
          </a:p>
        </p:txBody>
      </p:sp>
    </p:spTree>
    <p:extLst>
      <p:ext uri="{BB962C8B-B14F-4D97-AF65-F5344CB8AC3E}">
        <p14:creationId xmlns:p14="http://schemas.microsoft.com/office/powerpoint/2010/main" val="837929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Powerpoint-15.jpg"/>
          <p:cNvPicPr>
            <a:picLocks noChangeAspect="1"/>
          </p:cNvPicPr>
          <p:nvPr userDrawn="1"/>
        </p:nvPicPr>
        <p:blipFill>
          <a:blip r:embed="rId2">
            <a:extLst>
              <a:ext uri="{28A0092B-C50C-407E-A947-70E740481C1C}">
                <a14:useLocalDpi xmlns:a14="http://schemas.microsoft.com/office/drawing/2010/main" val="0"/>
              </a:ext>
            </a:extLst>
          </a:blip>
          <a:srcRect t="5556" r="4414"/>
          <a:stretch>
            <a:fillRect/>
          </a:stretch>
        </p:blipFill>
        <p:spPr bwMode="auto">
          <a:xfrm>
            <a:off x="863600" y="0"/>
            <a:ext cx="8280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225" y="6240463"/>
            <a:ext cx="1466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4"/>
          <p:cNvSpPr>
            <a:spLocks noGrp="1"/>
          </p:cNvSpPr>
          <p:nvPr>
            <p:ph type="dt" sz="half" idx="10"/>
          </p:nvPr>
        </p:nvSpPr>
        <p:spPr/>
        <p:txBody>
          <a:bodyPr/>
          <a:lstStyle>
            <a:lvl1pPr>
              <a:defRPr/>
            </a:lvl1pPr>
          </a:lstStyle>
          <a:p>
            <a:pPr>
              <a:defRPr/>
            </a:pPr>
            <a:r>
              <a:rPr lang="en-US"/>
              <a:t>9/4/2014</a:t>
            </a:r>
          </a:p>
        </p:txBody>
      </p:sp>
      <p:sp>
        <p:nvSpPr>
          <p:cNvPr id="8" name="Slide Number Placeholder 6"/>
          <p:cNvSpPr>
            <a:spLocks noGrp="1"/>
          </p:cNvSpPr>
          <p:nvPr>
            <p:ph type="sldNum" sz="quarter" idx="11"/>
          </p:nvPr>
        </p:nvSpPr>
        <p:spPr/>
        <p:txBody>
          <a:bodyPr/>
          <a:lstStyle>
            <a:lvl1pPr>
              <a:defRPr/>
            </a:lvl1pPr>
          </a:lstStyle>
          <a:p>
            <a:fld id="{7DD4CB7F-AFB2-4859-B8DC-2E48234B28B6}" type="slidenum">
              <a:rPr lang="en-US" altLang="en-US"/>
              <a:pPr/>
              <a:t>‹#›</a:t>
            </a:fld>
            <a:endParaRPr lang="en-US" altLang="en-US"/>
          </a:p>
        </p:txBody>
      </p:sp>
    </p:spTree>
    <p:extLst>
      <p:ext uri="{BB962C8B-B14F-4D97-AF65-F5344CB8AC3E}">
        <p14:creationId xmlns:p14="http://schemas.microsoft.com/office/powerpoint/2010/main" val="401505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225" y="6240463"/>
            <a:ext cx="1466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6"/>
          <p:cNvSpPr>
            <a:spLocks noGrp="1"/>
          </p:cNvSpPr>
          <p:nvPr>
            <p:ph type="dt" sz="half" idx="10"/>
          </p:nvPr>
        </p:nvSpPr>
        <p:spPr/>
        <p:txBody>
          <a:bodyPr/>
          <a:lstStyle>
            <a:lvl1pPr>
              <a:defRPr/>
            </a:lvl1pPr>
          </a:lstStyle>
          <a:p>
            <a:pPr>
              <a:defRPr/>
            </a:pPr>
            <a:r>
              <a:rPr lang="en-US"/>
              <a:t>9/4/2014</a:t>
            </a:r>
          </a:p>
        </p:txBody>
      </p:sp>
      <p:sp>
        <p:nvSpPr>
          <p:cNvPr id="9" name="Slide Number Placeholder 8"/>
          <p:cNvSpPr>
            <a:spLocks noGrp="1"/>
          </p:cNvSpPr>
          <p:nvPr>
            <p:ph type="sldNum" sz="quarter" idx="11"/>
          </p:nvPr>
        </p:nvSpPr>
        <p:spPr/>
        <p:txBody>
          <a:bodyPr/>
          <a:lstStyle>
            <a:lvl1pPr>
              <a:defRPr/>
            </a:lvl1pPr>
          </a:lstStyle>
          <a:p>
            <a:fld id="{FEEEA0D1-0862-469D-BE48-1582985A73BC}" type="slidenum">
              <a:rPr lang="en-US" altLang="en-US"/>
              <a:pPr/>
              <a:t>‹#›</a:t>
            </a:fld>
            <a:endParaRPr lang="en-US" altLang="en-US"/>
          </a:p>
        </p:txBody>
      </p:sp>
      <p:sp>
        <p:nvSpPr>
          <p:cNvPr id="10" name="Footer Placeholder 4"/>
          <p:cNvSpPr>
            <a:spLocks noGrp="1"/>
          </p:cNvSpPr>
          <p:nvPr>
            <p:ph type="ftr" sz="quarter" idx="12"/>
          </p:nvPr>
        </p:nvSpPr>
        <p:spPr>
          <a:xfrm>
            <a:off x="457200" y="6356350"/>
            <a:ext cx="37465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Helvetica Neue"/>
                <a:cs typeface="+mn-cs"/>
              </a:defRPr>
            </a:lvl1pPr>
          </a:lstStyle>
          <a:p>
            <a:pPr>
              <a:defRPr/>
            </a:pPr>
            <a:r>
              <a:rPr lang="en-US"/>
              <a:t>Better Access and Care for Complex Needs</a:t>
            </a:r>
          </a:p>
        </p:txBody>
      </p:sp>
    </p:spTree>
    <p:extLst>
      <p:ext uri="{BB962C8B-B14F-4D97-AF65-F5344CB8AC3E}">
        <p14:creationId xmlns:p14="http://schemas.microsoft.com/office/powerpoint/2010/main" val="107436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Powerpoint-1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77" t="5185" r="4414" b="57408"/>
          <a:stretch/>
        </p:blipFill>
        <p:spPr>
          <a:xfrm>
            <a:off x="5435600" y="0"/>
            <a:ext cx="3708400" cy="25654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2019786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owerpoint-20.jpg"/>
          <p:cNvPicPr>
            <a:picLocks noChangeAspect="1"/>
          </p:cNvPicPr>
          <p:nvPr userDrawn="1"/>
        </p:nvPicPr>
        <p:blipFill>
          <a:blip r:embed="rId2">
            <a:extLst>
              <a:ext uri="{28A0092B-C50C-407E-A947-70E740481C1C}">
                <a14:useLocalDpi xmlns:a14="http://schemas.microsoft.com/office/drawing/2010/main" val="0"/>
              </a:ext>
            </a:extLst>
          </a:blip>
          <a:srcRect l="77994" r="4266"/>
          <a:stretch>
            <a:fillRect/>
          </a:stretch>
        </p:blipFill>
        <p:spPr bwMode="auto">
          <a:xfrm>
            <a:off x="7607300" y="0"/>
            <a:ext cx="153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
        <p:nvSpPr>
          <p:cNvPr id="4" name="Date Placeholder 2"/>
          <p:cNvSpPr>
            <a:spLocks noGrp="1"/>
          </p:cNvSpPr>
          <p:nvPr>
            <p:ph type="dt" sz="half" idx="10"/>
          </p:nvPr>
        </p:nvSpPr>
        <p:spPr/>
        <p:txBody>
          <a:bodyPr/>
          <a:lstStyle>
            <a:lvl1pPr>
              <a:defRPr/>
            </a:lvl1pPr>
          </a:lstStyle>
          <a:p>
            <a:pPr>
              <a:defRPr/>
            </a:pPr>
            <a:r>
              <a:rPr lang="en-US"/>
              <a:t>9/4/2014</a:t>
            </a:r>
          </a:p>
        </p:txBody>
      </p:sp>
      <p:sp>
        <p:nvSpPr>
          <p:cNvPr id="5" name="Slide Number Placeholder 4"/>
          <p:cNvSpPr>
            <a:spLocks noGrp="1"/>
          </p:cNvSpPr>
          <p:nvPr>
            <p:ph type="sldNum" sz="quarter" idx="11"/>
          </p:nvPr>
        </p:nvSpPr>
        <p:spPr/>
        <p:txBody>
          <a:bodyPr/>
          <a:lstStyle>
            <a:lvl1pPr>
              <a:defRPr/>
            </a:lvl1pPr>
          </a:lstStyle>
          <a:p>
            <a:fld id="{ACC1A4D3-92A8-4965-AF12-B3CA89BC699F}" type="slidenum">
              <a:rPr lang="en-US" altLang="en-US"/>
              <a:pPr/>
              <a:t>‹#›</a:t>
            </a:fld>
            <a:endParaRPr lang="en-US" altLang="en-US"/>
          </a:p>
        </p:txBody>
      </p:sp>
    </p:spTree>
    <p:extLst>
      <p:ext uri="{BB962C8B-B14F-4D97-AF65-F5344CB8AC3E}">
        <p14:creationId xmlns:p14="http://schemas.microsoft.com/office/powerpoint/2010/main" val="1607127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Powerpoint-03.jpg"/>
          <p:cNvPicPr>
            <a:picLocks noChangeAspect="1"/>
          </p:cNvPicPr>
          <p:nvPr userDrawn="1"/>
        </p:nvPicPr>
        <p:blipFill>
          <a:blip r:embed="rId2">
            <a:extLst>
              <a:ext uri="{28A0092B-C50C-407E-A947-70E740481C1C}">
                <a14:useLocalDpi xmlns:a14="http://schemas.microsoft.com/office/drawing/2010/main" val="0"/>
              </a:ext>
            </a:extLst>
          </a:blip>
          <a:srcRect b="5531"/>
          <a:stretch>
            <a:fillRect/>
          </a:stretch>
        </p:blipFill>
        <p:spPr bwMode="auto">
          <a:xfrm>
            <a:off x="228600" y="392113"/>
            <a:ext cx="8662988"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logo-01.png"/>
          <p:cNvPicPr>
            <a:picLocks noChangeAspect="1"/>
          </p:cNvPicPr>
          <p:nvPr userDrawn="1"/>
        </p:nvPicPr>
        <p:blipFill>
          <a:blip r:embed="rId3">
            <a:extLst>
              <a:ext uri="{28A0092B-C50C-407E-A947-70E740481C1C}">
                <a14:useLocalDpi xmlns:a14="http://schemas.microsoft.com/office/drawing/2010/main" val="0"/>
              </a:ext>
            </a:extLst>
          </a:blip>
          <a:srcRect l="35889" t="53230" r="36156" b="40285"/>
          <a:stretch>
            <a:fillRect/>
          </a:stretch>
        </p:blipFill>
        <p:spPr bwMode="auto">
          <a:xfrm>
            <a:off x="442913" y="6303963"/>
            <a:ext cx="1279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r>
              <a:rPr lang="en-US"/>
              <a:t>9/4/2014</a:t>
            </a:r>
          </a:p>
        </p:txBody>
      </p:sp>
      <p:sp>
        <p:nvSpPr>
          <p:cNvPr id="5" name="Slide Number Placeholder 3"/>
          <p:cNvSpPr>
            <a:spLocks noGrp="1"/>
          </p:cNvSpPr>
          <p:nvPr>
            <p:ph type="sldNum" sz="quarter" idx="11"/>
          </p:nvPr>
        </p:nvSpPr>
        <p:spPr/>
        <p:txBody>
          <a:bodyPr/>
          <a:lstStyle>
            <a:lvl1pPr>
              <a:defRPr/>
            </a:lvl1pPr>
          </a:lstStyle>
          <a:p>
            <a:fld id="{C57E10B7-0CCD-4EE0-8C32-11C826C8BFF6}" type="slidenum">
              <a:rPr lang="en-US" altLang="en-US"/>
              <a:pPr/>
              <a:t>‹#›</a:t>
            </a:fld>
            <a:endParaRPr lang="en-US" altLang="en-US"/>
          </a:p>
        </p:txBody>
      </p:sp>
    </p:spTree>
    <p:extLst>
      <p:ext uri="{BB962C8B-B14F-4D97-AF65-F5344CB8AC3E}">
        <p14:creationId xmlns:p14="http://schemas.microsoft.com/office/powerpoint/2010/main" val="1278879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owerpoint-15.jpg"/>
          <p:cNvPicPr>
            <a:picLocks noChangeAspect="1"/>
          </p:cNvPicPr>
          <p:nvPr userDrawn="1"/>
        </p:nvPicPr>
        <p:blipFill>
          <a:blip r:embed="rId2">
            <a:extLst>
              <a:ext uri="{28A0092B-C50C-407E-A947-70E740481C1C}">
                <a14:useLocalDpi xmlns:a14="http://schemas.microsoft.com/office/drawing/2010/main" val="0"/>
              </a:ext>
            </a:extLst>
          </a:blip>
          <a:srcRect l="4266" t="5371" r="64507" b="67592"/>
          <a:stretch>
            <a:fillRect/>
          </a:stretch>
        </p:blipFill>
        <p:spPr bwMode="auto">
          <a:xfrm>
            <a:off x="0" y="0"/>
            <a:ext cx="2705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a:t>9/4/2014</a:t>
            </a:r>
          </a:p>
        </p:txBody>
      </p:sp>
      <p:sp>
        <p:nvSpPr>
          <p:cNvPr id="7" name="Slide Number Placeholder 6"/>
          <p:cNvSpPr>
            <a:spLocks noGrp="1"/>
          </p:cNvSpPr>
          <p:nvPr>
            <p:ph type="sldNum" sz="quarter" idx="11"/>
          </p:nvPr>
        </p:nvSpPr>
        <p:spPr/>
        <p:txBody>
          <a:bodyPr/>
          <a:lstStyle>
            <a:lvl1pPr>
              <a:defRPr/>
            </a:lvl1pPr>
          </a:lstStyle>
          <a:p>
            <a:fld id="{CEE8B293-F4C9-4869-B366-5AC8824A2E9B}" type="slidenum">
              <a:rPr lang="en-US" altLang="en-US"/>
              <a:pPr/>
              <a:t>‹#›</a:t>
            </a:fld>
            <a:endParaRPr lang="en-US" altLang="en-US"/>
          </a:p>
        </p:txBody>
      </p:sp>
      <p:sp>
        <p:nvSpPr>
          <p:cNvPr id="8" name="Footer Placeholder 4"/>
          <p:cNvSpPr>
            <a:spLocks noGrp="1"/>
          </p:cNvSpPr>
          <p:nvPr>
            <p:ph type="ftr" sz="quarter" idx="12"/>
          </p:nvPr>
        </p:nvSpPr>
        <p:spPr>
          <a:xfrm>
            <a:off x="457200" y="6356350"/>
            <a:ext cx="37465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Helvetica Neue"/>
                <a:cs typeface="+mn-cs"/>
              </a:defRPr>
            </a:lvl1pPr>
          </a:lstStyle>
          <a:p>
            <a:pPr>
              <a:defRPr/>
            </a:pPr>
            <a:r>
              <a:rPr lang="en-US"/>
              <a:t>Better Access and Care for Complex Needs</a:t>
            </a:r>
          </a:p>
        </p:txBody>
      </p:sp>
    </p:spTree>
    <p:extLst>
      <p:ext uri="{BB962C8B-B14F-4D97-AF65-F5344CB8AC3E}">
        <p14:creationId xmlns:p14="http://schemas.microsoft.com/office/powerpoint/2010/main" val="269563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Powerpoint-09.jpg"/>
          <p:cNvPicPr>
            <a:picLocks noChangeAspect="1"/>
          </p:cNvPicPr>
          <p:nvPr userDrawn="1"/>
        </p:nvPicPr>
        <p:blipFill>
          <a:blip r:embed="rId2">
            <a:extLst>
              <a:ext uri="{28A0092B-C50C-407E-A947-70E740481C1C}">
                <a14:useLocalDpi xmlns:a14="http://schemas.microsoft.com/office/drawing/2010/main" val="0"/>
              </a:ext>
            </a:extLst>
          </a:blip>
          <a:srcRect l="4251" r="74197"/>
          <a:stretch>
            <a:fillRect/>
          </a:stretch>
        </p:blipFill>
        <p:spPr bwMode="auto">
          <a:xfrm>
            <a:off x="0" y="0"/>
            <a:ext cx="186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a:t>9/4/2014</a:t>
            </a:r>
          </a:p>
        </p:txBody>
      </p:sp>
      <p:sp>
        <p:nvSpPr>
          <p:cNvPr id="7" name="Slide Number Placeholder 6"/>
          <p:cNvSpPr>
            <a:spLocks noGrp="1"/>
          </p:cNvSpPr>
          <p:nvPr>
            <p:ph type="sldNum" sz="quarter" idx="11"/>
          </p:nvPr>
        </p:nvSpPr>
        <p:spPr/>
        <p:txBody>
          <a:bodyPr/>
          <a:lstStyle>
            <a:lvl1pPr>
              <a:defRPr/>
            </a:lvl1pPr>
          </a:lstStyle>
          <a:p>
            <a:fld id="{921F0D32-C31E-4C6C-B2D8-9924C38A1CD5}" type="slidenum">
              <a:rPr lang="en-US" altLang="en-US"/>
              <a:pPr/>
              <a:t>‹#›</a:t>
            </a:fld>
            <a:endParaRPr lang="en-US" altLang="en-US"/>
          </a:p>
        </p:txBody>
      </p:sp>
      <p:sp>
        <p:nvSpPr>
          <p:cNvPr id="8" name="Footer Placeholder 4"/>
          <p:cNvSpPr>
            <a:spLocks noGrp="1"/>
          </p:cNvSpPr>
          <p:nvPr>
            <p:ph type="ftr" sz="quarter" idx="12"/>
          </p:nvPr>
        </p:nvSpPr>
        <p:spPr>
          <a:xfrm>
            <a:off x="457200" y="6356350"/>
            <a:ext cx="37465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Helvetica Neue"/>
                <a:cs typeface="+mn-cs"/>
              </a:defRPr>
            </a:lvl1pPr>
          </a:lstStyle>
          <a:p>
            <a:pPr>
              <a:defRPr/>
            </a:pPr>
            <a:r>
              <a:rPr lang="en-US"/>
              <a:t>Better Access and Care for Complex Needs</a:t>
            </a:r>
          </a:p>
        </p:txBody>
      </p:sp>
    </p:spTree>
    <p:extLst>
      <p:ext uri="{BB962C8B-B14F-4D97-AF65-F5344CB8AC3E}">
        <p14:creationId xmlns:p14="http://schemas.microsoft.com/office/powerpoint/2010/main" val="2614178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Powerpoint-13.jpg"/>
          <p:cNvPicPr>
            <a:picLocks noChangeAspect="1"/>
          </p:cNvPicPr>
          <p:nvPr userDrawn="1"/>
        </p:nvPicPr>
        <p:blipFill>
          <a:blip r:embed="rId2">
            <a:extLst>
              <a:ext uri="{28A0092B-C50C-407E-A947-70E740481C1C}">
                <a14:useLocalDpi xmlns:a14="http://schemas.microsoft.com/office/drawing/2010/main" val="0"/>
              </a:ext>
            </a:extLst>
          </a:blip>
          <a:srcRect l="4414" t="10742" r="70956" b="12939"/>
          <a:stretch>
            <a:fillRect/>
          </a:stretch>
        </p:blipFill>
        <p:spPr bwMode="auto">
          <a:xfrm>
            <a:off x="0" y="912813"/>
            <a:ext cx="21336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r>
              <a:rPr lang="en-US"/>
              <a:t>9/4/2014</a:t>
            </a:r>
          </a:p>
        </p:txBody>
      </p:sp>
      <p:sp>
        <p:nvSpPr>
          <p:cNvPr id="6" name="Slide Number Placeholder 5"/>
          <p:cNvSpPr>
            <a:spLocks noGrp="1"/>
          </p:cNvSpPr>
          <p:nvPr>
            <p:ph type="sldNum" sz="quarter" idx="11"/>
          </p:nvPr>
        </p:nvSpPr>
        <p:spPr/>
        <p:txBody>
          <a:bodyPr/>
          <a:lstStyle>
            <a:lvl1pPr>
              <a:defRPr/>
            </a:lvl1pPr>
          </a:lstStyle>
          <a:p>
            <a:fld id="{A80E0BE3-6C82-4A4C-9073-AC414E67E6C3}" type="slidenum">
              <a:rPr lang="en-US" altLang="en-US"/>
              <a:pPr/>
              <a:t>‹#›</a:t>
            </a:fld>
            <a:endParaRPr lang="en-US" altLang="en-US"/>
          </a:p>
        </p:txBody>
      </p:sp>
      <p:sp>
        <p:nvSpPr>
          <p:cNvPr id="7" name="Footer Placeholder 4"/>
          <p:cNvSpPr>
            <a:spLocks noGrp="1"/>
          </p:cNvSpPr>
          <p:nvPr>
            <p:ph type="ftr" sz="quarter" idx="12"/>
          </p:nvPr>
        </p:nvSpPr>
        <p:spPr>
          <a:xfrm>
            <a:off x="457200" y="6356350"/>
            <a:ext cx="37465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Helvetica Neue"/>
                <a:cs typeface="+mn-cs"/>
              </a:defRPr>
            </a:lvl1pPr>
          </a:lstStyle>
          <a:p>
            <a:pPr>
              <a:defRPr/>
            </a:pPr>
            <a:r>
              <a:rPr lang="en-US"/>
              <a:t>Better Access and Care for Complex Needs</a:t>
            </a:r>
          </a:p>
        </p:txBody>
      </p:sp>
    </p:spTree>
    <p:extLst>
      <p:ext uri="{BB962C8B-B14F-4D97-AF65-F5344CB8AC3E}">
        <p14:creationId xmlns:p14="http://schemas.microsoft.com/office/powerpoint/2010/main" val="1783014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Powerpoint-04.jpg"/>
          <p:cNvPicPr>
            <a:picLocks noChangeAspect="1"/>
          </p:cNvPicPr>
          <p:nvPr userDrawn="1"/>
        </p:nvPicPr>
        <p:blipFill>
          <a:blip r:embed="rId2">
            <a:extLst>
              <a:ext uri="{28A0092B-C50C-407E-A947-70E740481C1C}">
                <a14:useLocalDpi xmlns:a14="http://schemas.microsoft.com/office/drawing/2010/main" val="0"/>
              </a:ext>
            </a:extLst>
          </a:blip>
          <a:srcRect l="4266" t="4259"/>
          <a:stretch>
            <a:fillRect/>
          </a:stretch>
        </p:blipFill>
        <p:spPr bwMode="auto">
          <a:xfrm>
            <a:off x="0" y="0"/>
            <a:ext cx="82931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01.png"/>
          <p:cNvPicPr>
            <a:picLocks noChangeAspect="1"/>
          </p:cNvPicPr>
          <p:nvPr userDrawn="1"/>
        </p:nvPicPr>
        <p:blipFill>
          <a:blip r:embed="rId3">
            <a:extLst>
              <a:ext uri="{28A0092B-C50C-407E-A947-70E740481C1C}">
                <a14:useLocalDpi xmlns:a14="http://schemas.microsoft.com/office/drawing/2010/main" val="0"/>
              </a:ext>
            </a:extLst>
          </a:blip>
          <a:srcRect l="35889" t="53230" r="36156" b="40285"/>
          <a:stretch>
            <a:fillRect/>
          </a:stretch>
        </p:blipFill>
        <p:spPr bwMode="auto">
          <a:xfrm>
            <a:off x="442913" y="6303963"/>
            <a:ext cx="1279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3"/>
          <p:cNvSpPr>
            <a:spLocks noGrp="1"/>
          </p:cNvSpPr>
          <p:nvPr>
            <p:ph type="dt" sz="half" idx="10"/>
          </p:nvPr>
        </p:nvSpPr>
        <p:spPr/>
        <p:txBody>
          <a:bodyPr/>
          <a:lstStyle>
            <a:lvl1pPr>
              <a:defRPr/>
            </a:lvl1pPr>
          </a:lstStyle>
          <a:p>
            <a:pPr>
              <a:defRPr/>
            </a:pPr>
            <a:r>
              <a:rPr lang="en-US"/>
              <a:t>9/4/2014</a:t>
            </a:r>
          </a:p>
        </p:txBody>
      </p:sp>
      <p:sp>
        <p:nvSpPr>
          <p:cNvPr id="7" name="Slide Number Placeholder 5"/>
          <p:cNvSpPr>
            <a:spLocks noGrp="1"/>
          </p:cNvSpPr>
          <p:nvPr>
            <p:ph type="sldNum" sz="quarter" idx="11"/>
          </p:nvPr>
        </p:nvSpPr>
        <p:spPr/>
        <p:txBody>
          <a:bodyPr/>
          <a:lstStyle>
            <a:lvl1pPr>
              <a:defRPr/>
            </a:lvl1pPr>
          </a:lstStyle>
          <a:p>
            <a:fld id="{93430FC2-E0E2-40E8-86A7-2CDD0AE04B75}" type="slidenum">
              <a:rPr lang="en-US" altLang="en-US"/>
              <a:pPr/>
              <a:t>‹#›</a:t>
            </a:fld>
            <a:endParaRPr lang="en-US" altLang="en-US"/>
          </a:p>
        </p:txBody>
      </p:sp>
    </p:spTree>
    <p:extLst>
      <p:ext uri="{BB962C8B-B14F-4D97-AF65-F5344CB8AC3E}">
        <p14:creationId xmlns:p14="http://schemas.microsoft.com/office/powerpoint/2010/main" val="1418081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7" descr="logo-01.png"/>
          <p:cNvPicPr>
            <a:picLocks noChangeAspect="1"/>
          </p:cNvPicPr>
          <p:nvPr userDrawn="1"/>
        </p:nvPicPr>
        <p:blipFill>
          <a:blip r:embed="rId2">
            <a:extLst>
              <a:ext uri="{28A0092B-C50C-407E-A947-70E740481C1C}">
                <a14:useLocalDpi xmlns:a14="http://schemas.microsoft.com/office/drawing/2010/main" val="0"/>
              </a:ext>
            </a:extLst>
          </a:blip>
          <a:srcRect l="35889" t="31955" r="35814" b="37209"/>
          <a:stretch>
            <a:fillRect/>
          </a:stretch>
        </p:blipFill>
        <p:spPr bwMode="auto">
          <a:xfrm>
            <a:off x="3336925" y="2190750"/>
            <a:ext cx="245268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3600"/>
            </a:lvl1pPr>
          </a:lstStyle>
          <a:p>
            <a:r>
              <a:rPr lang="en-US" dirty="0"/>
              <a:t>Click to edit Master title style</a:t>
            </a:r>
            <a:endParaRPr lang="en-CA" dirty="0"/>
          </a:p>
        </p:txBody>
      </p:sp>
    </p:spTree>
    <p:extLst>
      <p:ext uri="{BB962C8B-B14F-4D97-AF65-F5344CB8AC3E}">
        <p14:creationId xmlns:p14="http://schemas.microsoft.com/office/powerpoint/2010/main" val="139796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9" descr="ppt-template-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90725"/>
            <a:ext cx="9144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1871663" y="1554163"/>
            <a:ext cx="5400675" cy="2089150"/>
          </a:xfrm>
          <a:prstGeom prst="rect">
            <a:avLst/>
          </a:prstGeom>
          <a:solidFill>
            <a:schemeClr val="bg1"/>
          </a:solidFill>
          <a:ln w="38100" algn="ctr">
            <a:solidFill>
              <a:schemeClr val="bg1">
                <a:alpha val="0"/>
              </a:schemeClr>
            </a:solidFill>
            <a:round/>
            <a:headEnd/>
            <a:tailEnd/>
          </a:ln>
        </p:spPr>
        <p:txBody>
          <a:bodyPr wrap="none" anchor="ctr"/>
          <a:lstStyle/>
          <a:p>
            <a:endParaRPr lang="en-CA" dirty="0"/>
          </a:p>
        </p:txBody>
      </p:sp>
      <p:pic>
        <p:nvPicPr>
          <p:cNvPr id="6"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54476" y="5337111"/>
            <a:ext cx="1835048" cy="6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3"/>
          <p:cNvSpPr>
            <a:spLocks noGrp="1" noChangeArrowheads="1"/>
          </p:cNvSpPr>
          <p:nvPr>
            <p:ph type="subTitle" idx="1"/>
          </p:nvPr>
        </p:nvSpPr>
        <p:spPr>
          <a:xfrm>
            <a:off x="1371600" y="1052736"/>
            <a:ext cx="6400800" cy="792088"/>
          </a:xfrm>
          <a:ln>
            <a:noFill/>
          </a:ln>
        </p:spPr>
        <p:txBody>
          <a:bodyPr/>
          <a:lstStyle>
            <a:lvl1pPr marL="0" indent="0" algn="ctr">
              <a:defRPr sz="3200" b="1">
                <a:solidFill>
                  <a:schemeClr val="tx2"/>
                </a:solidFill>
              </a:defRPr>
            </a:lvl1pPr>
          </a:lstStyle>
          <a:p>
            <a:pPr lvl="0"/>
            <a:r>
              <a:rPr lang="en-US" noProof="0"/>
              <a:t>Click to edit Master subtitle style</a:t>
            </a:r>
            <a:endParaRPr lang="en-CA" noProof="0" dirty="0"/>
          </a:p>
        </p:txBody>
      </p:sp>
    </p:spTree>
    <p:extLst>
      <p:ext uri="{BB962C8B-B14F-4D97-AF65-F5344CB8AC3E}">
        <p14:creationId xmlns:p14="http://schemas.microsoft.com/office/powerpoint/2010/main" val="130823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t>Click to edit Master title style</a:t>
            </a:r>
            <a:endParaRPr lang="en-CA"/>
          </a:p>
        </p:txBody>
      </p:sp>
      <p:sp>
        <p:nvSpPr>
          <p:cNvPr id="3" name="Content Placeholder 2"/>
          <p:cNvSpPr>
            <a:spLocks noGrp="1"/>
          </p:cNvSpPr>
          <p:nvPr>
            <p:ph idx="1"/>
          </p:nvPr>
        </p:nvSpPr>
        <p:spPr>
          <a:xfrm>
            <a:off x="467544" y="1700808"/>
            <a:ext cx="8229600" cy="398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104145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ln>
            <a:noFill/>
          </a:ln>
        </p:spPr>
        <p:txBody>
          <a:bodyPr/>
          <a:lstStyle/>
          <a:p>
            <a:r>
              <a:rPr lang="en-US"/>
              <a:t>Click to edit Master title style</a:t>
            </a:r>
            <a:endParaRPr lang="en-CA" dirty="0"/>
          </a:p>
        </p:txBody>
      </p:sp>
      <p:sp>
        <p:nvSpPr>
          <p:cNvPr id="3" name="Content Placeholder 2"/>
          <p:cNvSpPr>
            <a:spLocks noGrp="1"/>
          </p:cNvSpPr>
          <p:nvPr>
            <p:ph idx="1"/>
          </p:nvPr>
        </p:nvSpPr>
        <p:spPr>
          <a:xfrm>
            <a:off x="467544" y="1700808"/>
            <a:ext cx="8229600" cy="398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Slide Number Placeholder 5"/>
          <p:cNvSpPr txBox="1">
            <a:spLocks/>
          </p:cNvSpPr>
          <p:nvPr userDrawn="1"/>
        </p:nvSpPr>
        <p:spPr>
          <a:xfrm>
            <a:off x="4122738" y="6174000"/>
            <a:ext cx="898525" cy="698400"/>
          </a:xfrm>
          <a:prstGeom prst="rect">
            <a:avLst/>
          </a:prstGeom>
        </p:spPr>
        <p:txBody>
          <a:bodyPr anchor="ct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4A083A86-4DBA-45ED-B5CE-7E85BDA4E0BB}" type="slidenum">
              <a:rPr lang="en-US" sz="1600" smtClean="0">
                <a:latin typeface="Arial Narrow" pitchFamily="34" charset="0"/>
              </a:rPr>
              <a:pPr>
                <a:defRPr/>
              </a:pPr>
              <a:t>‹#›</a:t>
            </a:fld>
            <a:endParaRPr lang="en-US" sz="1600" dirty="0">
              <a:latin typeface="Arial Narrow" pitchFamily="34" charset="0"/>
            </a:endParaRPr>
          </a:p>
        </p:txBody>
      </p:sp>
    </p:spTree>
    <p:extLst>
      <p:ext uri="{BB962C8B-B14F-4D97-AF65-F5344CB8AC3E}">
        <p14:creationId xmlns:p14="http://schemas.microsoft.com/office/powerpoint/2010/main" val="321173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555" r="4414"/>
          <a:stretch/>
        </p:blipFill>
        <p:spPr>
          <a:xfrm>
            <a:off x="863601" y="0"/>
            <a:ext cx="8280400" cy="6477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1205017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4159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400"/>
            <a:ext cx="9144000" cy="6858000"/>
          </a:xfrm>
          <a:prstGeom prst="rect">
            <a:avLst/>
          </a:prstGeom>
        </p:spPr>
      </p:pic>
      <p:sp>
        <p:nvSpPr>
          <p:cNvPr id="2" name="Title 1"/>
          <p:cNvSpPr>
            <a:spLocks noGrp="1"/>
          </p:cNvSpPr>
          <p:nvPr>
            <p:ph type="title"/>
          </p:nvPr>
        </p:nvSpPr>
        <p:spPr>
          <a:xfrm>
            <a:off x="457200" y="44624"/>
            <a:ext cx="8229600" cy="1143000"/>
          </a:xfrm>
        </p:spPr>
        <p:txBody>
          <a:bodyPr/>
          <a:lstStyle>
            <a:lvl1pPr>
              <a:defRPr>
                <a:solidFill>
                  <a:schemeClr val="bg1"/>
                </a:solidFill>
              </a:defRPr>
            </a:lvl1pPr>
          </a:lstStyle>
          <a:p>
            <a:r>
              <a:rPr lang="en-US"/>
              <a:t>Click to edit Master title style</a:t>
            </a:r>
            <a:endParaRPr lang="en-CA" dirty="0"/>
          </a:p>
        </p:txBody>
      </p:sp>
      <p:sp>
        <p:nvSpPr>
          <p:cNvPr id="3" name="Content Placeholder 2"/>
          <p:cNvSpPr>
            <a:spLocks noGrp="1"/>
          </p:cNvSpPr>
          <p:nvPr>
            <p:ph idx="1"/>
          </p:nvPr>
        </p:nvSpPr>
        <p:spPr>
          <a:xfrm>
            <a:off x="467544" y="1700808"/>
            <a:ext cx="8229600" cy="398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5"/>
          <p:cNvSpPr txBox="1">
            <a:spLocks/>
          </p:cNvSpPr>
          <p:nvPr userDrawn="1"/>
        </p:nvSpPr>
        <p:spPr>
          <a:xfrm>
            <a:off x="4122738" y="6174000"/>
            <a:ext cx="898525" cy="698400"/>
          </a:xfrm>
          <a:prstGeom prst="rect">
            <a:avLst/>
          </a:prstGeom>
        </p:spPr>
        <p:txBody>
          <a:bodyPr anchor="ct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4A083A86-4DBA-45ED-B5CE-7E85BDA4E0BB}" type="slidenum">
              <a:rPr lang="en-US" sz="1600" smtClean="0">
                <a:latin typeface="Arial Narrow" pitchFamily="34" charset="0"/>
              </a:rPr>
              <a:pPr>
                <a:defRPr/>
              </a:pPr>
              <a:t>‹#›</a:t>
            </a:fld>
            <a:endParaRPr lang="en-US" sz="1600" dirty="0">
              <a:latin typeface="Arial Narrow" pitchFamily="34" charset="0"/>
            </a:endParaRPr>
          </a:p>
        </p:txBody>
      </p:sp>
    </p:spTree>
    <p:extLst>
      <p:ext uri="{BB962C8B-B14F-4D97-AF65-F5344CB8AC3E}">
        <p14:creationId xmlns:p14="http://schemas.microsoft.com/office/powerpoint/2010/main" val="2203096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ln>
            <a:noFill/>
          </a:ln>
        </p:spPr>
        <p:txBody>
          <a:bodyPr/>
          <a:lstStyle/>
          <a:p>
            <a:r>
              <a:rPr lang="en-US"/>
              <a:t>Click to edit Master title style</a:t>
            </a:r>
            <a:endParaRPr lang="en-CA" dirty="0"/>
          </a:p>
        </p:txBody>
      </p:sp>
      <p:sp>
        <p:nvSpPr>
          <p:cNvPr id="3" name="Content Placeholder 2"/>
          <p:cNvSpPr>
            <a:spLocks noGrp="1"/>
          </p:cNvSpPr>
          <p:nvPr>
            <p:ph idx="1"/>
          </p:nvPr>
        </p:nvSpPr>
        <p:spPr>
          <a:xfrm>
            <a:off x="467544" y="1700808"/>
            <a:ext cx="8229600" cy="398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Slide Number Placeholder 5"/>
          <p:cNvSpPr txBox="1">
            <a:spLocks/>
          </p:cNvSpPr>
          <p:nvPr userDrawn="1"/>
        </p:nvSpPr>
        <p:spPr>
          <a:xfrm>
            <a:off x="4122738" y="6174000"/>
            <a:ext cx="898525" cy="698400"/>
          </a:xfrm>
          <a:prstGeom prst="rect">
            <a:avLst/>
          </a:prstGeom>
        </p:spPr>
        <p:txBody>
          <a:bodyPr anchor="ct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4A083A86-4DBA-45ED-B5CE-7E85BDA4E0BB}" type="slidenum">
              <a:rPr lang="en-US" sz="1600" smtClean="0">
                <a:latin typeface="Arial Narrow" pitchFamily="34" charset="0"/>
              </a:rPr>
              <a:pPr>
                <a:defRPr/>
              </a:pPr>
              <a:t>‹#›</a:t>
            </a:fld>
            <a:endParaRPr lang="en-US" sz="1600" dirty="0">
              <a:latin typeface="Arial Narrow" pitchFamily="34" charset="0"/>
            </a:endParaRPr>
          </a:p>
        </p:txBody>
      </p:sp>
    </p:spTree>
    <p:extLst>
      <p:ext uri="{BB962C8B-B14F-4D97-AF65-F5344CB8AC3E}">
        <p14:creationId xmlns:p14="http://schemas.microsoft.com/office/powerpoint/2010/main" val="290895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ln>
            <a:noFill/>
          </a:ln>
        </p:spPr>
        <p:txBody>
          <a:bodyPr anchor="t"/>
          <a:lstStyle>
            <a:lvl1pPr algn="l">
              <a:defRPr sz="4000" b="1" cap="all"/>
            </a:lvl1pPr>
          </a:lstStyle>
          <a:p>
            <a:r>
              <a:rPr lang="en-US"/>
              <a:t>Click to edit Master title style</a:t>
            </a:r>
            <a:endParaRPr lang="en-CA"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17338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8696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40806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ln>
            <a:noFill/>
          </a:ln>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8871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7141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4604B9EC-6BEC-4D3C-A91E-B8E4EDC39E1E}" type="slidenum">
              <a:rPr lang="en-US" smtClean="0"/>
              <a:pP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829"/>
            <a:ext cx="9144000" cy="6858000"/>
          </a:xfrm>
          <a:prstGeom prst="rect">
            <a:avLst/>
          </a:prstGeom>
        </p:spPr>
      </p:pic>
    </p:spTree>
    <p:extLst>
      <p:ext uri="{BB962C8B-B14F-4D97-AF65-F5344CB8AC3E}">
        <p14:creationId xmlns:p14="http://schemas.microsoft.com/office/powerpoint/2010/main" val="171457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2" descr="PPT_Main_f.png                                                 00861245 Mainframe                      BC84D2A8:"/>
          <p:cNvPicPr>
            <a:picLocks noChangeAspect="1" noChangeArrowheads="1"/>
          </p:cNvPicPr>
          <p:nvPr/>
        </p:nvPicPr>
        <p:blipFill>
          <a:blip r:embed="rId2"/>
          <a:srcRect/>
          <a:stretch>
            <a:fillRect/>
          </a:stretch>
        </p:blipFill>
        <p:spPr bwMode="auto">
          <a:xfrm>
            <a:off x="0" y="83309"/>
            <a:ext cx="9144000" cy="6754813"/>
          </a:xfrm>
          <a:prstGeom prst="rect">
            <a:avLst/>
          </a:prstGeom>
          <a:noFill/>
          <a:ln w="9525">
            <a:noFill/>
            <a:miter lim="800000"/>
            <a:headEnd/>
            <a:tailEnd/>
          </a:ln>
        </p:spPr>
      </p:pic>
      <p:pic>
        <p:nvPicPr>
          <p:cNvPr id="5" name="Picture 4" descr="Ontario - Logo"/>
          <p:cNvPicPr>
            <a:picLocks noChangeAspect="1" noChangeArrowheads="1"/>
          </p:cNvPicPr>
          <p:nvPr/>
        </p:nvPicPr>
        <p:blipFill>
          <a:blip r:embed="rId3"/>
          <a:srcRect/>
          <a:stretch>
            <a:fillRect/>
          </a:stretch>
        </p:blipFill>
        <p:spPr bwMode="auto">
          <a:xfrm>
            <a:off x="7126288" y="6016625"/>
            <a:ext cx="1725612" cy="576263"/>
          </a:xfrm>
          <a:prstGeom prst="rect">
            <a:avLst/>
          </a:prstGeom>
          <a:noFill/>
          <a:ln w="9525">
            <a:noFill/>
            <a:miter lim="800000"/>
            <a:headEnd/>
            <a:tailEnd/>
          </a:ln>
        </p:spPr>
      </p:pic>
      <p:sp>
        <p:nvSpPr>
          <p:cNvPr id="3074" name="Rectangle 2"/>
          <p:cNvSpPr>
            <a:spLocks noGrp="1" noChangeArrowheads="1"/>
          </p:cNvSpPr>
          <p:nvPr>
            <p:ph type="ctrTitle"/>
          </p:nvPr>
        </p:nvSpPr>
        <p:spPr>
          <a:xfrm>
            <a:off x="599661" y="2555530"/>
            <a:ext cx="7772400" cy="1262062"/>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CA" sz="2700" b="1" kern="1200" dirty="0">
                <a:solidFill>
                  <a:schemeClr val="tx2"/>
                </a:solidFill>
                <a:latin typeface="+mj-lt"/>
                <a:ea typeface="+mj-ea"/>
                <a:cs typeface="+mj-cs"/>
              </a:defRPr>
            </a:lvl1pPr>
          </a:lstStyle>
          <a:p>
            <a:pPr lvl="0"/>
            <a:r>
              <a:rPr lang="en-US" dirty="0"/>
              <a:t>Click to edit Master title style</a:t>
            </a:r>
            <a:endParaRPr lang="en-CA" dirty="0"/>
          </a:p>
        </p:txBody>
      </p:sp>
      <p:sp>
        <p:nvSpPr>
          <p:cNvPr id="3075" name="Rectangle 3"/>
          <p:cNvSpPr>
            <a:spLocks noGrp="1" noChangeArrowheads="1"/>
          </p:cNvSpPr>
          <p:nvPr>
            <p:ph type="subTitle" idx="1"/>
          </p:nvPr>
        </p:nvSpPr>
        <p:spPr>
          <a:xfrm>
            <a:off x="609600" y="3975652"/>
            <a:ext cx="7780338" cy="1172679"/>
          </a:xfrm>
        </p:spPr>
        <p:txBody>
          <a:bodyPr anchor="b"/>
          <a:lstStyle>
            <a:lvl1pPr marL="0" indent="0">
              <a:spcAft>
                <a:spcPct val="0"/>
              </a:spcAft>
              <a:buFont typeface="Times" pitchFamily="18" charset="0"/>
              <a:buNone/>
              <a:defRPr sz="1400"/>
            </a:lvl1pPr>
          </a:lstStyle>
          <a:p>
            <a:r>
              <a:rPr lang="en-US" dirty="0"/>
              <a:t>Click to edit Master subtitle style</a:t>
            </a:r>
            <a:endParaRPr lang="en-CA" dirty="0"/>
          </a:p>
        </p:txBody>
      </p:sp>
      <p:sp>
        <p:nvSpPr>
          <p:cNvPr id="6" name="Rectangle 4"/>
          <p:cNvSpPr>
            <a:spLocks noGrp="1" noChangeArrowheads="1"/>
          </p:cNvSpPr>
          <p:nvPr>
            <p:ph type="dt" sz="half" idx="10"/>
          </p:nvPr>
        </p:nvSpPr>
        <p:spPr/>
        <p:txBody>
          <a:bodyPr/>
          <a:lstStyle>
            <a:lvl1pPr>
              <a:defRPr dirty="0"/>
            </a:lvl1pPr>
          </a:lstStyle>
          <a:p>
            <a:pPr>
              <a:defRPr/>
            </a:pPr>
            <a:fld id="{AFE392FC-1F4D-47CF-A595-95F428D1FBD2}" type="datetime1">
              <a:rPr lang="en-US" smtClean="0">
                <a:solidFill>
                  <a:prstClr val="black"/>
                </a:solidFill>
              </a:rPr>
              <a:pPr>
                <a:defRPr/>
              </a:pPr>
              <a:t>5/30/2019</a:t>
            </a:fld>
            <a:endParaRPr lang="en-CA">
              <a:solidFill>
                <a:prstClr val="black"/>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CA">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pPr>
              <a:defRPr/>
            </a:pPr>
            <a:fld id="{19363FCF-F1AB-4FDB-9813-FCEDAB744497}"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95409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US" dirty="0"/>
              <a:t>9/4/2014</a:t>
            </a:r>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dirty="0"/>
          </a:p>
        </p:txBody>
      </p:sp>
      <p:sp>
        <p:nvSpPr>
          <p:cNvPr id="10" name="Footer Placeholder 4"/>
          <p:cNvSpPr>
            <a:spLocks noGrp="1"/>
          </p:cNvSpPr>
          <p:nvPr>
            <p:ph type="ftr" sz="quarter" idx="1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21398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306" y="179217"/>
            <a:ext cx="8651630" cy="453831"/>
          </a:xfrm>
        </p:spPr>
        <p:txBody>
          <a:bodyPr/>
          <a:lstStyle>
            <a:lvl1pPr>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261258" y="753627"/>
            <a:ext cx="8661678" cy="5388756"/>
          </a:xfrm>
        </p:spPr>
        <p:txBody>
          <a:bodyPr/>
          <a:lstStyle>
            <a:lvl1pPr marL="279400" indent="-279400">
              <a:spcAft>
                <a:spcPts val="300"/>
              </a:spcAft>
              <a:defRPr/>
            </a:lvl1pPr>
            <a:lvl2pPr marL="452438" indent="-180975">
              <a:spcAft>
                <a:spcPts val="300"/>
              </a:spcAft>
              <a:defRPr/>
            </a:lvl2pPr>
            <a:lvl3pPr marL="709613" indent="-228600">
              <a:spcAft>
                <a:spcPts val="300"/>
              </a:spcAft>
              <a:defRPr/>
            </a:lvl3pPr>
            <a:lvl4pPr marL="987425" indent="-228600">
              <a:spcAft>
                <a:spcPts val="300"/>
              </a:spcAft>
              <a:defRPr/>
            </a:lvl4pPr>
            <a:lvl5pPr marL="1162050" indent="-228600">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1002C9F1-7E3C-4034-8353-B7319D3036EF}" type="datetime1">
              <a:rPr lang="en-US" smtClean="0">
                <a:solidFill>
                  <a:prstClr val="black"/>
                </a:solidFill>
              </a:rPr>
              <a:pPr>
                <a:defRPr/>
              </a:pPr>
              <a:t>5/30/2019</a:t>
            </a:fld>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032B2-25EF-44F1-B04A-3BC321E60891}"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852460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A2F308-2431-45A0-9D5F-73E7E5696F81}"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C7992-A454-4400-9A66-263A1480C8E4}"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652887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39" y="209688"/>
            <a:ext cx="8309113" cy="515869"/>
          </a:xfrm>
        </p:spPr>
        <p:txBody>
          <a:bodyPr/>
          <a:lstStyle/>
          <a:p>
            <a:r>
              <a:rPr lang="en-US"/>
              <a:t>Click to edit Master title style</a:t>
            </a:r>
            <a:endParaRPr lang="en-CA"/>
          </a:p>
        </p:txBody>
      </p:sp>
      <p:sp>
        <p:nvSpPr>
          <p:cNvPr id="3" name="Content Placeholder 2"/>
          <p:cNvSpPr>
            <a:spLocks noGrp="1"/>
          </p:cNvSpPr>
          <p:nvPr>
            <p:ph sz="half" idx="1"/>
          </p:nvPr>
        </p:nvSpPr>
        <p:spPr>
          <a:xfrm>
            <a:off x="487017" y="924340"/>
            <a:ext cx="3935895" cy="51981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532244" y="927651"/>
            <a:ext cx="4234069" cy="5204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A1E2F5C-B84B-45AA-87AB-2AEC74B8236A}"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DE1994-2848-45FA-BCCF-C9011F69F96A}"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1346918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310"/>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99840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9896"/>
            <a:ext cx="4040188" cy="4476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99840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49896"/>
            <a:ext cx="4041775" cy="4476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4"/>
          <p:cNvSpPr>
            <a:spLocks noGrp="1" noChangeArrowheads="1"/>
          </p:cNvSpPr>
          <p:nvPr>
            <p:ph type="dt" sz="half" idx="10"/>
          </p:nvPr>
        </p:nvSpPr>
        <p:spPr>
          <a:ln/>
        </p:spPr>
        <p:txBody>
          <a:bodyPr/>
          <a:lstStyle>
            <a:lvl1pPr>
              <a:defRPr/>
            </a:lvl1pPr>
          </a:lstStyle>
          <a:p>
            <a:pPr>
              <a:defRPr/>
            </a:pPr>
            <a:fld id="{E68D6F50-AAE2-4C96-AC11-06CFA6A81E05}" type="datetime1">
              <a:rPr lang="en-US" smtClean="0">
                <a:solidFill>
                  <a:prstClr val="black"/>
                </a:solidFill>
              </a:rPr>
              <a:pPr>
                <a:defRPr/>
              </a:pPr>
              <a:t>5/30/2019</a:t>
            </a:fld>
            <a:endParaRPr lang="en-CA"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4E11D0-84E9-4E61-8961-CCCDF54B8868}"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395737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1142CDDA-60E2-4D54-B53A-4F6CB8DA161D}" type="datetime1">
              <a:rPr lang="en-US" smtClean="0">
                <a:solidFill>
                  <a:prstClr val="black"/>
                </a:solidFill>
              </a:rPr>
              <a:pPr>
                <a:defRPr/>
              </a:pPr>
              <a:t>5/30/2019</a:t>
            </a:fld>
            <a:endParaRPr lang="en-CA"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A80B90-C03A-45C5-80F0-F607E9BC397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3962496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78FC8D-302D-4094-B433-AAB80AFB094F}" type="datetime1">
              <a:rPr lang="en-US" smtClean="0">
                <a:solidFill>
                  <a:prstClr val="black"/>
                </a:solidFill>
              </a:rPr>
              <a:pPr>
                <a:defRPr/>
              </a:pPr>
              <a:t>5/30/2019</a:t>
            </a:fld>
            <a:endParaRPr lang="en-CA"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4908D9-3FC4-4492-AB3E-BAAE5B16CEBE}"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140784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869307-EF2E-48BA-ABBF-5BC8CC2F406F}"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4E86C-608B-45A6-BA81-79277CC1EEAD}"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430256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C54E27-0481-4CED-BAA3-485EE29AF0F3}" type="datetime1">
              <a:rPr lang="en-US" smtClean="0">
                <a:solidFill>
                  <a:prstClr val="black"/>
                </a:solidFill>
              </a:rPr>
              <a:pPr>
                <a:defRPr/>
              </a:pPr>
              <a:t>5/30/2019</a:t>
            </a:fld>
            <a:endParaRPr lang="en-CA"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D35028-FC9F-4BF2-BBA3-4362944FA9D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4176511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5CE776-2B95-4B19-B727-35D40AFE6C01}"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0A9882-6066-4F39-B013-9B903C658465}"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449683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87375"/>
            <a:ext cx="1943100" cy="55086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8013" y="587375"/>
            <a:ext cx="5678487"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5463A97E-C443-425C-A9E5-282539698745}" type="datetime1">
              <a:rPr lang="en-US" smtClean="0">
                <a:solidFill>
                  <a:prstClr val="black"/>
                </a:solidFill>
              </a:rPr>
              <a:pPr>
                <a:defRPr/>
              </a:pPr>
              <a:t>5/30/2019</a:t>
            </a:fld>
            <a:endParaRPr lang="en-CA"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AF8B2-C4BE-47B7-96E5-01C7D4D02C8F}"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2288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owerpoint-2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7994" r="4267"/>
          <a:stretch/>
        </p:blipFill>
        <p:spPr>
          <a:xfrm>
            <a:off x="7607300" y="0"/>
            <a:ext cx="15367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9/4/2014</a:t>
            </a:r>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1490182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919" y="309081"/>
            <a:ext cx="8691824" cy="384256"/>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a:lvl1pPr>
          </a:lstStyle>
          <a:p>
            <a:pPr lvl="0"/>
            <a:r>
              <a:rPr lang="en-US"/>
              <a:t>Click to edit Master title style</a:t>
            </a:r>
          </a:p>
        </p:txBody>
      </p:sp>
      <p:sp>
        <p:nvSpPr>
          <p:cNvPr id="3" name="Table Placeholder 2"/>
          <p:cNvSpPr>
            <a:spLocks noGrp="1"/>
          </p:cNvSpPr>
          <p:nvPr>
            <p:ph type="tbl" idx="1"/>
          </p:nvPr>
        </p:nvSpPr>
        <p:spPr>
          <a:xfrm>
            <a:off x="200967" y="783771"/>
            <a:ext cx="8671728" cy="5312229"/>
          </a:xfrm>
        </p:spPr>
        <p:txBody>
          <a:bodyPr/>
          <a:lstStyle/>
          <a:p>
            <a:pPr lvl="0"/>
            <a:endParaRPr lang="en-US" noProof="0" dirty="0"/>
          </a:p>
        </p:txBody>
      </p:sp>
      <p:sp>
        <p:nvSpPr>
          <p:cNvPr id="4" name="Date Placeholder 3"/>
          <p:cNvSpPr>
            <a:spLocks noGrp="1"/>
          </p:cNvSpPr>
          <p:nvPr>
            <p:ph type="dt" sz="half" idx="10"/>
          </p:nvPr>
        </p:nvSpPr>
        <p:spPr/>
        <p:txBody>
          <a:bodyPr/>
          <a:lstStyle>
            <a:lvl1pPr>
              <a:defRPr dirty="0"/>
            </a:lvl1pPr>
          </a:lstStyle>
          <a:p>
            <a:pPr>
              <a:defRPr/>
            </a:pPr>
            <a:fld id="{1979B6FD-446E-4694-8AF5-31BA4C9367AB}" type="datetime1">
              <a:rPr lang="en-US" smtClean="0">
                <a:solidFill>
                  <a:prstClr val="black"/>
                </a:solidFill>
              </a:rPr>
              <a:pPr>
                <a:defRPr/>
              </a:pPr>
              <a:t>5/30/2019</a:t>
            </a:fld>
            <a:endParaRPr lang="en-CA">
              <a:solidFill>
                <a:prstClr val="black"/>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E6C169A-2E45-4F20-8E31-E3EC5D7978B6}" type="slidenum">
              <a:rPr lang="en-CA">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95892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838450"/>
            <a:ext cx="3848100" cy="1181100"/>
          </a:xfrm>
        </p:spPr>
        <p:txBody>
          <a:bodyPr lIns="0" tIns="0" rIns="0" bIns="0">
            <a:normAutofit/>
          </a:bodyPr>
          <a:lstStyle>
            <a:lvl1pPr>
              <a:defRPr sz="2700"/>
            </a:lvl1pPr>
          </a:lstStyle>
          <a:p>
            <a:r>
              <a:rPr lang="en-US" dirty="0"/>
              <a:t>Click to edit Master title style</a:t>
            </a:r>
            <a:endParaRPr lang="en-CA" dirty="0"/>
          </a:p>
        </p:txBody>
      </p:sp>
      <p:pic>
        <p:nvPicPr>
          <p:cNvPr id="5" name="Picture 4" descr="Powerpoint-0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49" t="32286" r="41574" b="47373"/>
          <a:stretch/>
        </p:blipFill>
        <p:spPr>
          <a:xfrm>
            <a:off x="214650" y="441201"/>
            <a:ext cx="828766" cy="726250"/>
          </a:xfrm>
          <a:prstGeom prst="rect">
            <a:avLst/>
          </a:prstGeom>
        </p:spPr>
      </p:pic>
      <p:pic>
        <p:nvPicPr>
          <p:cNvPr id="6" name="Picture 5" descr="Powerpoint-0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6057" t="53198" r="35999" b="36717"/>
          <a:stretch/>
        </p:blipFill>
        <p:spPr>
          <a:xfrm>
            <a:off x="1073221" y="458520"/>
            <a:ext cx="2420712" cy="691612"/>
          </a:xfrm>
          <a:prstGeom prst="rect">
            <a:avLst/>
          </a:prstGeom>
        </p:spPr>
      </p:pic>
      <p:pic>
        <p:nvPicPr>
          <p:cNvPr id="4" name="Picture 3" descr="Powerpoint-13.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70731" r="4312"/>
          <a:stretch/>
        </p:blipFill>
        <p:spPr>
          <a:xfrm>
            <a:off x="7112000" y="317717"/>
            <a:ext cx="2031999" cy="6445770"/>
          </a:xfrm>
          <a:prstGeom prst="rect">
            <a:avLst/>
          </a:prstGeom>
        </p:spPr>
      </p:pic>
    </p:spTree>
    <p:extLst>
      <p:ext uri="{BB962C8B-B14F-4D97-AF65-F5344CB8AC3E}">
        <p14:creationId xmlns:p14="http://schemas.microsoft.com/office/powerpoint/2010/main" val="1625493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chemeClr val="tx2"/>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2100" b="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7" name="Picture 6" descr="Powerpoint-0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3324" r="4192"/>
          <a:stretch/>
        </p:blipFill>
        <p:spPr>
          <a:xfrm>
            <a:off x="7379237" y="419394"/>
            <a:ext cx="1763177" cy="6208233"/>
          </a:xfrm>
          <a:prstGeom prst="rect">
            <a:avLst/>
          </a:prstGeom>
        </p:spPr>
      </p:pic>
    </p:spTree>
    <p:extLst>
      <p:ext uri="{BB962C8B-B14F-4D97-AF65-F5344CB8AC3E}">
        <p14:creationId xmlns:p14="http://schemas.microsoft.com/office/powerpoint/2010/main" val="68838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Powerpoint-1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77" t="5185" r="4414" b="57408"/>
          <a:stretch/>
        </p:blipFill>
        <p:spPr>
          <a:xfrm>
            <a:off x="5435601" y="0"/>
            <a:ext cx="3708400" cy="2565400"/>
          </a:xfrm>
          <a:prstGeom prst="rect">
            <a:avLst/>
          </a:prstGeom>
        </p:spPr>
      </p:pic>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2613439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5555" r="4414"/>
          <a:stretch/>
        </p:blipFill>
        <p:spPr>
          <a:xfrm>
            <a:off x="863601" y="0"/>
            <a:ext cx="8280400" cy="6477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3368078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US" dirty="0"/>
              <a:t>9/4/2014</a:t>
            </a:r>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dirty="0"/>
          </a:p>
        </p:txBody>
      </p:sp>
      <p:sp>
        <p:nvSpPr>
          <p:cNvPr id="10" name="Footer Placeholder 4"/>
          <p:cNvSpPr>
            <a:spLocks noGrp="1"/>
          </p:cNvSpPr>
          <p:nvPr>
            <p:ph type="ftr" sz="quarter" idx="1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3748705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owerpoint-2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7994" r="4267"/>
          <a:stretch/>
        </p:blipFill>
        <p:spPr>
          <a:xfrm>
            <a:off x="7607301" y="0"/>
            <a:ext cx="1536700" cy="68580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9/4/2014</a:t>
            </a:r>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3593771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owerpoint-0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5532"/>
          <a:stretch/>
        </p:blipFill>
        <p:spPr>
          <a:xfrm>
            <a:off x="228601" y="392115"/>
            <a:ext cx="8662737" cy="6478587"/>
          </a:xfrm>
          <a:prstGeom prst="rect">
            <a:avLst/>
          </a:prstGeom>
        </p:spPr>
      </p:pic>
      <p:sp>
        <p:nvSpPr>
          <p:cNvPr id="2" name="Date Placeholder 1"/>
          <p:cNvSpPr>
            <a:spLocks noGrp="1"/>
          </p:cNvSpPr>
          <p:nvPr>
            <p:ph type="dt" sz="half" idx="10"/>
          </p:nvPr>
        </p:nvSpPr>
        <p:spPr/>
        <p:txBody>
          <a:bodyPr/>
          <a:lstStyle/>
          <a:p>
            <a:r>
              <a:rPr lang="en-US" dirty="0"/>
              <a:t>9/4/2014</a:t>
            </a:r>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dirty="0"/>
          </a:p>
        </p:txBody>
      </p:sp>
      <p:pic>
        <p:nvPicPr>
          <p:cNvPr id="5" name="Picture 4"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324110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506" t="5371" r="4267" b="67592"/>
          <a:stretch/>
        </p:blipFill>
        <p:spPr>
          <a:xfrm flipH="1">
            <a:off x="1" y="0"/>
            <a:ext cx="2705101" cy="18542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
        <p:nvSpPr>
          <p:cNvPr id="8" name="Footer Placeholder 4"/>
          <p:cNvSpPr>
            <a:spLocks noGrp="1"/>
          </p:cNvSpPr>
          <p:nvPr>
            <p:ph type="ftr" sz="quarter" idx="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1846283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owerpoint-0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251" r="74198"/>
          <a:stretch/>
        </p:blipFill>
        <p:spPr>
          <a:xfrm>
            <a:off x="1" y="0"/>
            <a:ext cx="18669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
        <p:nvSpPr>
          <p:cNvPr id="8" name="Footer Placeholder 4"/>
          <p:cNvSpPr>
            <a:spLocks noGrp="1"/>
          </p:cNvSpPr>
          <p:nvPr>
            <p:ph type="ftr" sz="quarter" idx="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160468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owerpoint-0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5532"/>
          <a:stretch/>
        </p:blipFill>
        <p:spPr>
          <a:xfrm>
            <a:off x="228600" y="392113"/>
            <a:ext cx="8662737" cy="6478587"/>
          </a:xfrm>
          <a:prstGeom prst="rect">
            <a:avLst/>
          </a:prstGeom>
        </p:spPr>
      </p:pic>
      <p:sp>
        <p:nvSpPr>
          <p:cNvPr id="2" name="Date Placeholder 1"/>
          <p:cNvSpPr>
            <a:spLocks noGrp="1"/>
          </p:cNvSpPr>
          <p:nvPr>
            <p:ph type="dt" sz="half" idx="10"/>
          </p:nvPr>
        </p:nvSpPr>
        <p:spPr/>
        <p:txBody>
          <a:bodyPr/>
          <a:lstStyle/>
          <a:p>
            <a:r>
              <a:rPr lang="en-US" dirty="0"/>
              <a:t>9/4/2014</a:t>
            </a:r>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dirty="0"/>
          </a:p>
        </p:txBody>
      </p:sp>
      <p:pic>
        <p:nvPicPr>
          <p:cNvPr id="5" name="Picture 4"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070205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1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956" t="10742" r="4414" b="12940"/>
          <a:stretch/>
        </p:blipFill>
        <p:spPr>
          <a:xfrm flipH="1">
            <a:off x="-1" y="912814"/>
            <a:ext cx="2133601" cy="5233987"/>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
        <p:nvSpPr>
          <p:cNvPr id="7" name="Footer Placeholder 4"/>
          <p:cNvSpPr>
            <a:spLocks noGrp="1"/>
          </p:cNvSpPr>
          <p:nvPr>
            <p:ph type="ftr" sz="quarter" idx="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953984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descr="Powerpoint-0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4267" b="4259"/>
          <a:stretch/>
        </p:blipFill>
        <p:spPr>
          <a:xfrm rot="10800000">
            <a:off x="1" y="0"/>
            <a:ext cx="8293100" cy="6565900"/>
          </a:xfrm>
          <a:prstGeom prst="rect">
            <a:avLst/>
          </a:prstGeom>
        </p:spPr>
      </p:pic>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8" name="Picture 7"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400275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149600"/>
            <a:ext cx="3848100" cy="1460500"/>
          </a:xfrm>
        </p:spPr>
        <p:txBody>
          <a:bodyPr lIns="0" tIns="0" rIns="0" bIns="0">
            <a:normAutofit/>
          </a:bodyPr>
          <a:lstStyle>
            <a:lvl1pPr>
              <a:defRPr sz="2700"/>
            </a:lvl1pPr>
          </a:lstStyle>
          <a:p>
            <a:r>
              <a:rPr lang="en-US" dirty="0"/>
              <a:t>Click to edit Master title style</a:t>
            </a:r>
            <a:endParaRPr lang="en-CA" dirty="0"/>
          </a:p>
        </p:txBody>
      </p:sp>
      <p:pic>
        <p:nvPicPr>
          <p:cNvPr id="3" name="Picture 2"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31955" r="35814" b="37209"/>
          <a:stretch/>
        </p:blipFill>
        <p:spPr>
          <a:xfrm>
            <a:off x="3337443" y="2191488"/>
            <a:ext cx="2451395" cy="2114698"/>
          </a:xfrm>
          <a:prstGeom prst="rect">
            <a:avLst/>
          </a:prstGeom>
        </p:spPr>
      </p:pic>
    </p:spTree>
    <p:extLst>
      <p:ext uri="{BB962C8B-B14F-4D97-AF65-F5344CB8AC3E}">
        <p14:creationId xmlns:p14="http://schemas.microsoft.com/office/powerpoint/2010/main" val="272867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47446"/>
            <a:ext cx="6858000" cy="1962517"/>
          </a:xfrm>
        </p:spPr>
        <p:txBody>
          <a:bodyPr anchor="b">
            <a:normAutofit/>
          </a:bodyPr>
          <a:lstStyle>
            <a:lvl1pPr algn="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r">
              <a:buNone/>
              <a:defRPr sz="32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131478" y="5817809"/>
            <a:ext cx="872732" cy="365125"/>
          </a:xfrm>
        </p:spPr>
        <p:txBody>
          <a:bodyPr/>
          <a:lstStyle>
            <a:lvl1pPr>
              <a:defRPr b="1">
                <a:solidFill>
                  <a:schemeClr val="accent3">
                    <a:lumMod val="75000"/>
                  </a:schemeClr>
                </a:solidFill>
              </a:defRPr>
            </a:lvl1pPr>
          </a:lstStyle>
          <a:p>
            <a:r>
              <a:rPr lang="en-US" smtClean="0"/>
              <a:t>15-Apr-19</a:t>
            </a:r>
            <a:endParaRPr lang="en-US" dirty="0"/>
          </a:p>
        </p:txBody>
      </p:sp>
      <p:sp>
        <p:nvSpPr>
          <p:cNvPr id="5" name="Footer Placeholder 4"/>
          <p:cNvSpPr>
            <a:spLocks noGrp="1"/>
          </p:cNvSpPr>
          <p:nvPr>
            <p:ph type="ftr" sz="quarter" idx="11"/>
          </p:nvPr>
        </p:nvSpPr>
        <p:spPr/>
        <p:txBody>
          <a:bodyPr/>
          <a:lstStyle>
            <a:lvl1pPr>
              <a:defRPr>
                <a:solidFill>
                  <a:schemeClr val="accent3">
                    <a:lumMod val="75000"/>
                  </a:schemeClr>
                </a:solidFill>
              </a:defRPr>
            </a:lvl1pPr>
          </a:lstStyle>
          <a:p>
            <a:r>
              <a:rPr lang="en-US" smtClean="0"/>
              <a:t>Patient-Generated Data 2.0:  Informing an Approach for Ontario Workshop</a:t>
            </a:r>
            <a:endParaRPr lang="en-US" dirty="0"/>
          </a:p>
        </p:txBody>
      </p:sp>
      <p:sp>
        <p:nvSpPr>
          <p:cNvPr id="6" name="Slide Number Placeholder 5"/>
          <p:cNvSpPr>
            <a:spLocks noGrp="1"/>
          </p:cNvSpPr>
          <p:nvPr>
            <p:ph type="sldNum" sz="quarter" idx="12"/>
          </p:nvPr>
        </p:nvSpPr>
        <p:spPr/>
        <p:txBody>
          <a:bodyPr/>
          <a:lstStyle>
            <a:lvl1pPr>
              <a:defRPr>
                <a:solidFill>
                  <a:schemeClr val="accent3">
                    <a:lumMod val="75000"/>
                  </a:schemeClr>
                </a:solidFill>
              </a:defRPr>
            </a:lvl1pPr>
          </a:lstStyle>
          <a:p>
            <a:fld id="{F9638614-11F1-4C86-8781-040D6F07464A}" type="slidenum">
              <a:rPr lang="en-US" smtClean="0"/>
              <a:pPr/>
              <a:t>‹#›</a:t>
            </a:fld>
            <a:endParaRPr lang="en-US"/>
          </a:p>
        </p:txBody>
      </p:sp>
      <p:sp>
        <p:nvSpPr>
          <p:cNvPr id="9" name="Rectangle 8"/>
          <p:cNvSpPr/>
          <p:nvPr userDrawn="1"/>
        </p:nvSpPr>
        <p:spPr>
          <a:xfrm>
            <a:off x="551165" y="6277385"/>
            <a:ext cx="408114" cy="460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lumMod val="75000"/>
                </a:schemeClr>
              </a:solidFill>
            </a:endParaRPr>
          </a:p>
        </p:txBody>
      </p:sp>
      <p:pic>
        <p:nvPicPr>
          <p:cNvPr id="10" name="Picture 9" descr="PAN Logo Lock-Up.png"/>
          <p:cNvPicPr>
            <a:picLocks noChangeAspect="1"/>
          </p:cNvPicPr>
          <p:nvPr userDrawn="1"/>
        </p:nvPicPr>
        <p:blipFill>
          <a:blip r:embed="rId2" cstate="print"/>
          <a:stretch>
            <a:fillRect/>
          </a:stretch>
        </p:blipFill>
        <p:spPr>
          <a:xfrm>
            <a:off x="938721" y="613019"/>
            <a:ext cx="3757104" cy="604659"/>
          </a:xfrm>
          <a:prstGeom prst="rect">
            <a:avLst/>
          </a:prstGeom>
        </p:spPr>
      </p:pic>
    </p:spTree>
    <p:extLst>
      <p:ext uri="{BB962C8B-B14F-4D97-AF65-F5344CB8AC3E}">
        <p14:creationId xmlns:p14="http://schemas.microsoft.com/office/powerpoint/2010/main" val="874578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269875" indent="-269875">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56877" y="6367571"/>
            <a:ext cx="872732" cy="349361"/>
          </a:xfrm>
        </p:spPr>
        <p:txBody>
          <a:bodyPr/>
          <a:lstStyle>
            <a:lvl1pPr>
              <a:defRPr>
                <a:solidFill>
                  <a:schemeClr val="accent3">
                    <a:lumMod val="75000"/>
                  </a:schemeClr>
                </a:solidFill>
              </a:defRPr>
            </a:lvl1pPr>
          </a:lstStyle>
          <a:p>
            <a:r>
              <a:rPr lang="en-US" smtClean="0"/>
              <a:t>15-Apr-19</a:t>
            </a:r>
            <a:endParaRPr lang="en-US"/>
          </a:p>
        </p:txBody>
      </p:sp>
      <p:sp>
        <p:nvSpPr>
          <p:cNvPr id="5" name="Footer Placeholder 4"/>
          <p:cNvSpPr>
            <a:spLocks noGrp="1"/>
          </p:cNvSpPr>
          <p:nvPr>
            <p:ph type="ftr" sz="quarter" idx="11"/>
          </p:nvPr>
        </p:nvSpPr>
        <p:spPr>
          <a:xfrm>
            <a:off x="1068670" y="6367571"/>
            <a:ext cx="6510848" cy="320675"/>
          </a:xfrm>
        </p:spPr>
        <p:txBody>
          <a:bodyPr/>
          <a:lstStyle>
            <a:lvl1pPr>
              <a:defRPr>
                <a:solidFill>
                  <a:schemeClr val="accent3">
                    <a:lumMod val="75000"/>
                  </a:schemeClr>
                </a:solidFill>
              </a:defRPr>
            </a:lvl1pPr>
          </a:lstStyle>
          <a:p>
            <a:r>
              <a:rPr lang="en-US" smtClean="0"/>
              <a:t>Patient-Generated Data 2.0:  Informing an Approach for Ontario Workshop</a:t>
            </a:r>
            <a:endParaRPr lang="en-US" dirty="0"/>
          </a:p>
        </p:txBody>
      </p:sp>
      <p:sp>
        <p:nvSpPr>
          <p:cNvPr id="6" name="Slide Number Placeholder 5"/>
          <p:cNvSpPr>
            <a:spLocks noGrp="1"/>
          </p:cNvSpPr>
          <p:nvPr>
            <p:ph type="sldNum" sz="quarter" idx="12"/>
          </p:nvPr>
        </p:nvSpPr>
        <p:spPr>
          <a:xfrm>
            <a:off x="8529638" y="6356351"/>
            <a:ext cx="476965" cy="365125"/>
          </a:xfrm>
        </p:spPr>
        <p:txBody>
          <a:bodyPr/>
          <a:lstStyle>
            <a:lvl1pPr>
              <a:defRPr>
                <a:solidFill>
                  <a:schemeClr val="accent3">
                    <a:lumMod val="75000"/>
                  </a:schemeClr>
                </a:solidFill>
              </a:defRPr>
            </a:lvl1pPr>
          </a:lstStyle>
          <a:p>
            <a:fld id="{F9638614-11F1-4C86-8781-040D6F07464A}" type="slidenum">
              <a:rPr lang="en-US" smtClean="0"/>
              <a:pPr/>
              <a:t>‹#›</a:t>
            </a:fld>
            <a:endParaRPr lang="en-US" dirty="0"/>
          </a:p>
        </p:txBody>
      </p:sp>
    </p:spTree>
    <p:extLst>
      <p:ext uri="{BB962C8B-B14F-4D97-AF65-F5344CB8AC3E}">
        <p14:creationId xmlns:p14="http://schemas.microsoft.com/office/powerpoint/2010/main" val="1933439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6" name="Picture 45" descr="Corner-slides.png"/>
          <p:cNvPicPr>
            <a:picLocks noChangeAspect="1"/>
          </p:cNvPicPr>
          <p:nvPr userDrawn="1"/>
        </p:nvPicPr>
        <p:blipFill>
          <a:blip r:embed="rId2" cstate="print"/>
          <a:stretch>
            <a:fillRect/>
          </a:stretch>
        </p:blipFill>
        <p:spPr>
          <a:xfrm>
            <a:off x="8872500" y="6496000"/>
            <a:ext cx="271501" cy="362001"/>
          </a:xfrm>
          <a:prstGeom prst="rect">
            <a:avLst/>
          </a:prstGeom>
        </p:spPr>
      </p:pic>
      <p:sp>
        <p:nvSpPr>
          <p:cNvPr id="2" name="Title 1"/>
          <p:cNvSpPr>
            <a:spLocks noGrp="1"/>
          </p:cNvSpPr>
          <p:nvPr>
            <p:ph type="title"/>
          </p:nvPr>
        </p:nvSpPr>
        <p:spPr>
          <a:xfrm>
            <a:off x="623887" y="1709739"/>
            <a:ext cx="7886700" cy="2127376"/>
          </a:xfrm>
        </p:spPr>
        <p:txBody>
          <a:bodyPr anchor="b">
            <a:normAutofit/>
          </a:bodyPr>
          <a:lstStyle>
            <a:lvl1pPr>
              <a:defRPr sz="360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68971" y="3994190"/>
            <a:ext cx="7841617" cy="2095461"/>
          </a:xfrm>
        </p:spPr>
        <p:txBody>
          <a:bodyPr>
            <a:normAutofit/>
          </a:bodyPr>
          <a:lstStyle>
            <a:lvl1pPr marL="0" indent="0">
              <a:buNone/>
              <a:defRPr sz="28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15-Apr-19</a:t>
            </a:r>
            <a:endParaRPr lang="en-US"/>
          </a:p>
        </p:txBody>
      </p:sp>
      <p:sp>
        <p:nvSpPr>
          <p:cNvPr id="5" name="Footer Placeholder 4"/>
          <p:cNvSpPr>
            <a:spLocks noGrp="1"/>
          </p:cNvSpPr>
          <p:nvPr>
            <p:ph type="ftr" sz="quarter" idx="11"/>
          </p:nvPr>
        </p:nvSpPr>
        <p:spPr>
          <a:xfrm>
            <a:off x="1068671" y="6367571"/>
            <a:ext cx="6460842" cy="320675"/>
          </a:xfrm>
        </p:spPr>
        <p:txBody>
          <a:bodyPr/>
          <a:lstStyle/>
          <a:p>
            <a:r>
              <a:rPr lang="en-US" smtClean="0"/>
              <a:t>Patient-Generated Data 2.0:  Informing an Approach for Ontario Workshop</a:t>
            </a:r>
            <a:endParaRPr lang="en-US" dirty="0"/>
          </a:p>
        </p:txBody>
      </p:sp>
      <p:sp>
        <p:nvSpPr>
          <p:cNvPr id="6" name="Slide Number Placeholder 5"/>
          <p:cNvSpPr>
            <a:spLocks noGrp="1"/>
          </p:cNvSpPr>
          <p:nvPr>
            <p:ph type="sldNum" sz="quarter" idx="12"/>
          </p:nvPr>
        </p:nvSpPr>
        <p:spPr/>
        <p:txBody>
          <a:bodyPr/>
          <a:lstStyle/>
          <a:p>
            <a:fld id="{F9638614-11F1-4C86-8781-040D6F07464A}" type="slidenum">
              <a:rPr lang="en-US" smtClean="0"/>
              <a:pPr/>
              <a:t>‹#›</a:t>
            </a:fld>
            <a:endParaRPr lang="en-US"/>
          </a:p>
        </p:txBody>
      </p:sp>
      <p:grpSp>
        <p:nvGrpSpPr>
          <p:cNvPr id="7" name="Group 15"/>
          <p:cNvGrpSpPr/>
          <p:nvPr userDrawn="1"/>
        </p:nvGrpSpPr>
        <p:grpSpPr>
          <a:xfrm>
            <a:off x="0" y="-3048"/>
            <a:ext cx="170689" cy="6861048"/>
            <a:chOff x="0" y="-3048"/>
            <a:chExt cx="170687" cy="6861048"/>
          </a:xfrm>
          <a:solidFill>
            <a:schemeClr val="accent2"/>
          </a:solidFill>
        </p:grpSpPr>
        <p:sp>
          <p:nvSpPr>
            <p:cNvPr id="8" name="Rectangle 7"/>
            <p:cNvSpPr/>
            <p:nvPr userDrawn="1"/>
          </p:nvSpPr>
          <p:spPr>
            <a:xfrm flipH="1">
              <a:off x="124968" y="-3048"/>
              <a:ext cx="45719" cy="685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flipH="1">
              <a:off x="0" y="0"/>
              <a:ext cx="107504" cy="68580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47" name="Picture 46" descr="PAN Symbol - am.png"/>
          <p:cNvPicPr>
            <a:picLocks noChangeAspect="1"/>
          </p:cNvPicPr>
          <p:nvPr userDrawn="1"/>
        </p:nvPicPr>
        <p:blipFill>
          <a:blip r:embed="rId3" cstate="print"/>
          <a:stretch>
            <a:fillRect/>
          </a:stretch>
        </p:blipFill>
        <p:spPr>
          <a:xfrm>
            <a:off x="637558" y="6354364"/>
            <a:ext cx="323878" cy="320068"/>
          </a:xfrm>
          <a:prstGeom prst="rect">
            <a:avLst/>
          </a:prstGeom>
        </p:spPr>
      </p:pic>
    </p:spTree>
    <p:extLst>
      <p:ext uri="{BB962C8B-B14F-4D97-AF65-F5344CB8AC3E}">
        <p14:creationId xmlns:p14="http://schemas.microsoft.com/office/powerpoint/2010/main" val="3445916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Agenda">
    <p:bg>
      <p:bgPr>
        <a:solidFill>
          <a:schemeClr val="bg1">
            <a:alpha val="50000"/>
          </a:schemeClr>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18482" y="639519"/>
            <a:ext cx="7943499" cy="8190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36509" y="729286"/>
            <a:ext cx="7886700" cy="622690"/>
          </a:xfrm>
        </p:spPr>
        <p:txBody>
          <a:bodyPr anchor="b">
            <a:normAutofit/>
          </a:bodyPr>
          <a:lstStyle>
            <a:lvl1pPr>
              <a:defRPr sz="3200">
                <a:solidFill>
                  <a:schemeClr val="bg2">
                    <a:lumMod val="20000"/>
                    <a:lumOff val="8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6898" y="2053194"/>
            <a:ext cx="7883690" cy="4036457"/>
          </a:xfrm>
        </p:spPr>
        <p:txBody>
          <a:bodyPr/>
          <a:lstStyle>
            <a:lvl1pPr marL="457200" indent="-457200">
              <a:buClr>
                <a:schemeClr val="accent2"/>
              </a:buClr>
              <a:buFont typeface="+mj-lt"/>
              <a:buAutoNum type="arabicPeriod"/>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15-Apr-19</a:t>
            </a:r>
            <a:endParaRPr lang="en-US"/>
          </a:p>
        </p:txBody>
      </p:sp>
      <p:sp>
        <p:nvSpPr>
          <p:cNvPr id="5" name="Footer Placeholder 4"/>
          <p:cNvSpPr>
            <a:spLocks noGrp="1"/>
          </p:cNvSpPr>
          <p:nvPr>
            <p:ph type="ftr" sz="quarter" idx="11"/>
          </p:nvPr>
        </p:nvSpPr>
        <p:spPr>
          <a:xfrm>
            <a:off x="1068670" y="6367571"/>
            <a:ext cx="6482273" cy="320675"/>
          </a:xfrm>
        </p:spPr>
        <p:txBody>
          <a:bodyPr/>
          <a:lstStyle/>
          <a:p>
            <a:r>
              <a:rPr lang="en-US" smtClean="0"/>
              <a:t>Patient-Generated Data 2.0:  Informing an Approach for Ontario Workshop</a:t>
            </a:r>
            <a:endParaRPr lang="en-US" dirty="0"/>
          </a:p>
        </p:txBody>
      </p:sp>
      <p:sp>
        <p:nvSpPr>
          <p:cNvPr id="6" name="Slide Number Placeholder 5"/>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42094756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r>
              <a:rPr lang="en-US" smtClean="0"/>
              <a:t>15-Apr-19</a:t>
            </a:r>
            <a:endParaRPr lang="en-US" dirty="0"/>
          </a:p>
        </p:txBody>
      </p:sp>
      <p:sp>
        <p:nvSpPr>
          <p:cNvPr id="4" name="Footer Placeholder 3"/>
          <p:cNvSpPr>
            <a:spLocks noGrp="1"/>
          </p:cNvSpPr>
          <p:nvPr>
            <p:ph type="ftr" sz="quarter" idx="11"/>
          </p:nvPr>
        </p:nvSpPr>
        <p:spPr/>
        <p:txBody>
          <a:bodyPr/>
          <a:lstStyle/>
          <a:p>
            <a:r>
              <a:rPr lang="en-US" smtClean="0"/>
              <a:t>Patient-Generated Data 2.0:  Informing an Approach for Ontario Workshop</a:t>
            </a:r>
            <a:endParaRPr lang="en-US" dirty="0"/>
          </a:p>
        </p:txBody>
      </p:sp>
      <p:sp>
        <p:nvSpPr>
          <p:cNvPr id="5" name="Slide Number Placeholder 4"/>
          <p:cNvSpPr>
            <a:spLocks noGrp="1"/>
          </p:cNvSpPr>
          <p:nvPr>
            <p:ph type="sldNum" sz="quarter" idx="12"/>
          </p:nvPr>
        </p:nvSpPr>
        <p:spPr/>
        <p:txBody>
          <a:bodyPr/>
          <a:lstStyle/>
          <a:p>
            <a:fld id="{F9638614-11F1-4C86-8781-040D6F07464A}" type="slidenum">
              <a:rPr lang="en-US" smtClean="0"/>
              <a:pPr/>
              <a:t>‹#›</a:t>
            </a:fld>
            <a:endParaRPr lang="en-US" dirty="0"/>
          </a:p>
        </p:txBody>
      </p:sp>
      <p:sp>
        <p:nvSpPr>
          <p:cNvPr id="6"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11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15-Apr-19</a:t>
            </a:r>
            <a:endParaRPr lang="en-US"/>
          </a:p>
        </p:txBody>
      </p:sp>
      <p:sp>
        <p:nvSpPr>
          <p:cNvPr id="8" name="Footer Placeholder 7"/>
          <p:cNvSpPr>
            <a:spLocks noGrp="1"/>
          </p:cNvSpPr>
          <p:nvPr>
            <p:ph type="ftr" sz="quarter" idx="11"/>
          </p:nvPr>
        </p:nvSpPr>
        <p:spPr/>
        <p:txBody>
          <a:bodyPr/>
          <a:lstStyle/>
          <a:p>
            <a:r>
              <a:rPr lang="en-US" smtClean="0"/>
              <a:t>Patient-Generated Data 2.0:  Informing an Approach for Ontario Workshop</a:t>
            </a:r>
            <a:endParaRPr lang="en-US"/>
          </a:p>
        </p:txBody>
      </p:sp>
      <p:sp>
        <p:nvSpPr>
          <p:cNvPr id="9" name="Slide Number Placeholder 8"/>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1592623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15-Apr-19</a:t>
            </a:r>
            <a:endParaRPr lang="en-US"/>
          </a:p>
        </p:txBody>
      </p:sp>
      <p:sp>
        <p:nvSpPr>
          <p:cNvPr id="4" name="Footer Placeholder 3"/>
          <p:cNvSpPr>
            <a:spLocks noGrp="1"/>
          </p:cNvSpPr>
          <p:nvPr>
            <p:ph type="ftr" sz="quarter" idx="11"/>
          </p:nvPr>
        </p:nvSpPr>
        <p:spPr/>
        <p:txBody>
          <a:bodyPr/>
          <a:lstStyle/>
          <a:p>
            <a:r>
              <a:rPr lang="en-US" smtClean="0"/>
              <a:t>Patient-Generated Data 2.0:  Informing an Approach for Ontario Workshop</a:t>
            </a:r>
            <a:endParaRPr lang="en-US"/>
          </a:p>
        </p:txBody>
      </p:sp>
      <p:sp>
        <p:nvSpPr>
          <p:cNvPr id="5" name="Slide Number Placeholder 4"/>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323904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owerpoint-15.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506" t="5371" r="4267" b="67592"/>
          <a:stretch/>
        </p:blipFill>
        <p:spPr>
          <a:xfrm flipH="1">
            <a:off x="0" y="0"/>
            <a:ext cx="2705101" cy="18542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
        <p:nvSpPr>
          <p:cNvPr id="8"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117351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15-Apr-19</a:t>
            </a:r>
            <a:endParaRPr lang="en-US"/>
          </a:p>
        </p:txBody>
      </p:sp>
      <p:sp>
        <p:nvSpPr>
          <p:cNvPr id="3" name="Footer Placeholder 2"/>
          <p:cNvSpPr>
            <a:spLocks noGrp="1"/>
          </p:cNvSpPr>
          <p:nvPr>
            <p:ph type="ftr" sz="quarter" idx="11"/>
          </p:nvPr>
        </p:nvSpPr>
        <p:spPr/>
        <p:txBody>
          <a:bodyPr/>
          <a:lstStyle/>
          <a:p>
            <a:r>
              <a:rPr lang="en-US" smtClean="0"/>
              <a:t>Patient-Generated Data 2.0:  Informing an Approach for Ontario Workshop</a:t>
            </a:r>
            <a:endParaRPr lang="en-US"/>
          </a:p>
        </p:txBody>
      </p:sp>
      <p:sp>
        <p:nvSpPr>
          <p:cNvPr id="4" name="Slide Number Placeholder 3"/>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3293445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15-Apr-19</a:t>
            </a:r>
            <a:endParaRPr lang="en-US"/>
          </a:p>
        </p:txBody>
      </p:sp>
      <p:sp>
        <p:nvSpPr>
          <p:cNvPr id="6" name="Footer Placeholder 5"/>
          <p:cNvSpPr>
            <a:spLocks noGrp="1"/>
          </p:cNvSpPr>
          <p:nvPr>
            <p:ph type="ftr" sz="quarter" idx="11"/>
          </p:nvPr>
        </p:nvSpPr>
        <p:spPr/>
        <p:txBody>
          <a:bodyPr/>
          <a:lstStyle/>
          <a:p>
            <a:r>
              <a:rPr lang="en-US" smtClean="0"/>
              <a:t>Patient-Generated Data 2.0:  Informing an Approach for Ontario Workshop</a:t>
            </a:r>
            <a:endParaRPr lang="en-US"/>
          </a:p>
        </p:txBody>
      </p:sp>
      <p:sp>
        <p:nvSpPr>
          <p:cNvPr id="7" name="Slide Number Placeholder 6"/>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32824087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15-Apr-19</a:t>
            </a:r>
            <a:endParaRPr lang="en-US"/>
          </a:p>
        </p:txBody>
      </p:sp>
      <p:sp>
        <p:nvSpPr>
          <p:cNvPr id="6" name="Footer Placeholder 5"/>
          <p:cNvSpPr>
            <a:spLocks noGrp="1"/>
          </p:cNvSpPr>
          <p:nvPr>
            <p:ph type="ftr" sz="quarter" idx="11"/>
          </p:nvPr>
        </p:nvSpPr>
        <p:spPr/>
        <p:txBody>
          <a:bodyPr/>
          <a:lstStyle/>
          <a:p>
            <a:r>
              <a:rPr lang="en-US" smtClean="0"/>
              <a:t>Patient-Generated Data 2.0:  Informing an Approach for Ontario Workshop</a:t>
            </a:r>
            <a:endParaRPr lang="en-US"/>
          </a:p>
        </p:txBody>
      </p:sp>
      <p:sp>
        <p:nvSpPr>
          <p:cNvPr id="7" name="Slide Number Placeholder 6"/>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2935698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15-Apr-19</a:t>
            </a:r>
            <a:endParaRPr lang="en-US"/>
          </a:p>
        </p:txBody>
      </p:sp>
      <p:sp>
        <p:nvSpPr>
          <p:cNvPr id="5" name="Footer Placeholder 4"/>
          <p:cNvSpPr>
            <a:spLocks noGrp="1"/>
          </p:cNvSpPr>
          <p:nvPr>
            <p:ph type="ftr" sz="quarter" idx="11"/>
          </p:nvPr>
        </p:nvSpPr>
        <p:spPr/>
        <p:txBody>
          <a:bodyPr/>
          <a:lstStyle/>
          <a:p>
            <a:r>
              <a:rPr lang="en-US" smtClean="0"/>
              <a:t>Patient-Generated Data 2.0:  Informing an Approach for Ontario Workshop</a:t>
            </a:r>
            <a:endParaRPr lang="en-US"/>
          </a:p>
        </p:txBody>
      </p:sp>
      <p:sp>
        <p:nvSpPr>
          <p:cNvPr id="6" name="Slide Number Placeholder 5"/>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3213010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15-Apr-19</a:t>
            </a:r>
            <a:endParaRPr lang="en-US"/>
          </a:p>
        </p:txBody>
      </p:sp>
      <p:sp>
        <p:nvSpPr>
          <p:cNvPr id="5" name="Footer Placeholder 4"/>
          <p:cNvSpPr>
            <a:spLocks noGrp="1"/>
          </p:cNvSpPr>
          <p:nvPr>
            <p:ph type="ftr" sz="quarter" idx="11"/>
          </p:nvPr>
        </p:nvSpPr>
        <p:spPr/>
        <p:txBody>
          <a:bodyPr/>
          <a:lstStyle/>
          <a:p>
            <a:r>
              <a:rPr lang="en-US" smtClean="0"/>
              <a:t>Patient-Generated Data 2.0:  Informing an Approach for Ontario Workshop</a:t>
            </a:r>
            <a:endParaRPr lang="en-US"/>
          </a:p>
        </p:txBody>
      </p:sp>
      <p:sp>
        <p:nvSpPr>
          <p:cNvPr id="6" name="Slide Number Placeholder 5"/>
          <p:cNvSpPr>
            <a:spLocks noGrp="1"/>
          </p:cNvSpPr>
          <p:nvPr>
            <p:ph type="sldNum" sz="quarter" idx="12"/>
          </p:nvPr>
        </p:nvSpPr>
        <p:spPr/>
        <p:txBody>
          <a:bodyPr/>
          <a:lstStyle/>
          <a:p>
            <a:fld id="{F9638614-11F1-4C86-8781-040D6F07464A}" type="slidenum">
              <a:rPr lang="en-US" smtClean="0"/>
              <a:pPr/>
              <a:t>‹#›</a:t>
            </a:fld>
            <a:endParaRPr lang="en-US"/>
          </a:p>
        </p:txBody>
      </p:sp>
    </p:spTree>
    <p:extLst>
      <p:ext uri="{BB962C8B-B14F-4D97-AF65-F5344CB8AC3E}">
        <p14:creationId xmlns:p14="http://schemas.microsoft.com/office/powerpoint/2010/main" val="3393062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6" name="Picture 45" descr="Corner-slides.png"/>
          <p:cNvPicPr>
            <a:picLocks noChangeAspect="1"/>
          </p:cNvPicPr>
          <p:nvPr userDrawn="1"/>
        </p:nvPicPr>
        <p:blipFill>
          <a:blip r:embed="rId2" cstate="print"/>
          <a:stretch>
            <a:fillRect/>
          </a:stretch>
        </p:blipFill>
        <p:spPr>
          <a:xfrm>
            <a:off x="8872500" y="6496000"/>
            <a:ext cx="271501" cy="362001"/>
          </a:xfrm>
          <a:prstGeom prst="rect">
            <a:avLst/>
          </a:prstGeom>
        </p:spPr>
      </p:pic>
      <p:sp>
        <p:nvSpPr>
          <p:cNvPr id="2" name="Title 1"/>
          <p:cNvSpPr>
            <a:spLocks noGrp="1"/>
          </p:cNvSpPr>
          <p:nvPr>
            <p:ph type="title"/>
          </p:nvPr>
        </p:nvSpPr>
        <p:spPr>
          <a:xfrm>
            <a:off x="623887" y="1709739"/>
            <a:ext cx="7886700" cy="2127376"/>
          </a:xfrm>
        </p:spPr>
        <p:txBody>
          <a:bodyPr anchor="b"/>
          <a:lstStyle>
            <a:lvl1pPr>
              <a:defRPr sz="60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8971" y="3994190"/>
            <a:ext cx="7841617" cy="2095461"/>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15-Apr-19</a:t>
            </a:r>
            <a:endParaRPr lang="en-US"/>
          </a:p>
        </p:txBody>
      </p:sp>
      <p:sp>
        <p:nvSpPr>
          <p:cNvPr id="5" name="Footer Placeholder 4"/>
          <p:cNvSpPr>
            <a:spLocks noGrp="1"/>
          </p:cNvSpPr>
          <p:nvPr>
            <p:ph type="ftr" sz="quarter" idx="11"/>
          </p:nvPr>
        </p:nvSpPr>
        <p:spPr>
          <a:xfrm>
            <a:off x="1068671" y="6367571"/>
            <a:ext cx="6460842" cy="320675"/>
          </a:xfrm>
        </p:spPr>
        <p:txBody>
          <a:bodyPr/>
          <a:lstStyle/>
          <a:p>
            <a:r>
              <a:rPr lang="en-US" smtClean="0"/>
              <a:t>Patient-Generated Data 2.0:  Informing an Approach for Ontario Workshop</a:t>
            </a:r>
            <a:endParaRPr lang="en-US" dirty="0"/>
          </a:p>
        </p:txBody>
      </p:sp>
      <p:sp>
        <p:nvSpPr>
          <p:cNvPr id="6" name="Slide Number Placeholder 5"/>
          <p:cNvSpPr>
            <a:spLocks noGrp="1"/>
          </p:cNvSpPr>
          <p:nvPr>
            <p:ph type="sldNum" sz="quarter" idx="12"/>
          </p:nvPr>
        </p:nvSpPr>
        <p:spPr/>
        <p:txBody>
          <a:bodyPr/>
          <a:lstStyle/>
          <a:p>
            <a:fld id="{F9638614-11F1-4C86-8781-040D6F07464A}" type="slidenum">
              <a:rPr lang="en-US" smtClean="0"/>
              <a:pPr/>
              <a:t>‹#›</a:t>
            </a:fld>
            <a:endParaRPr lang="en-US"/>
          </a:p>
        </p:txBody>
      </p:sp>
      <p:grpSp>
        <p:nvGrpSpPr>
          <p:cNvPr id="7" name="Group 15"/>
          <p:cNvGrpSpPr/>
          <p:nvPr userDrawn="1"/>
        </p:nvGrpSpPr>
        <p:grpSpPr>
          <a:xfrm>
            <a:off x="0" y="-3048"/>
            <a:ext cx="170689" cy="6861048"/>
            <a:chOff x="0" y="-3048"/>
            <a:chExt cx="170687" cy="6861048"/>
          </a:xfrm>
          <a:solidFill>
            <a:schemeClr val="accent2"/>
          </a:solidFill>
        </p:grpSpPr>
        <p:sp>
          <p:nvSpPr>
            <p:cNvPr id="8" name="Rectangle 7"/>
            <p:cNvSpPr/>
            <p:nvPr userDrawn="1"/>
          </p:nvSpPr>
          <p:spPr>
            <a:xfrm flipH="1">
              <a:off x="124968" y="-3048"/>
              <a:ext cx="45719" cy="685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flipH="1">
              <a:off x="0" y="0"/>
              <a:ext cx="107504" cy="68580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10"/>
          <p:cNvGrpSpPr/>
          <p:nvPr userDrawn="1"/>
        </p:nvGrpSpPr>
        <p:grpSpPr>
          <a:xfrm>
            <a:off x="326502" y="130715"/>
            <a:ext cx="8650478" cy="90526"/>
            <a:chOff x="435336" y="860077"/>
            <a:chExt cx="11533970" cy="90526"/>
          </a:xfrm>
        </p:grpSpPr>
        <p:sp>
          <p:nvSpPr>
            <p:cNvPr id="12" name="Flowchart: Terminator 11"/>
            <p:cNvSpPr>
              <a:spLocks noChangeAspect="1"/>
            </p:cNvSpPr>
            <p:nvPr userDrawn="1"/>
          </p:nvSpPr>
          <p:spPr>
            <a:xfrm rot="19098867">
              <a:off x="435336"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Terminator 12"/>
            <p:cNvSpPr>
              <a:spLocks noChangeAspect="1"/>
            </p:cNvSpPr>
            <p:nvPr userDrawn="1"/>
          </p:nvSpPr>
          <p:spPr>
            <a:xfrm rot="19098867">
              <a:off x="787200"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Terminator 13"/>
            <p:cNvSpPr>
              <a:spLocks noChangeAspect="1"/>
            </p:cNvSpPr>
            <p:nvPr userDrawn="1"/>
          </p:nvSpPr>
          <p:spPr>
            <a:xfrm rot="19098867">
              <a:off x="1139064"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Terminator 14"/>
            <p:cNvSpPr>
              <a:spLocks noChangeAspect="1"/>
            </p:cNvSpPr>
            <p:nvPr userDrawn="1"/>
          </p:nvSpPr>
          <p:spPr>
            <a:xfrm rot="19098867">
              <a:off x="1490928"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Terminator 15"/>
            <p:cNvSpPr>
              <a:spLocks noChangeAspect="1"/>
            </p:cNvSpPr>
            <p:nvPr userDrawn="1"/>
          </p:nvSpPr>
          <p:spPr>
            <a:xfrm rot="19098867">
              <a:off x="1842792"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lowchart: Terminator 16"/>
            <p:cNvSpPr>
              <a:spLocks noChangeAspect="1"/>
            </p:cNvSpPr>
            <p:nvPr userDrawn="1"/>
          </p:nvSpPr>
          <p:spPr>
            <a:xfrm rot="19098867">
              <a:off x="2194656"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lowchart: Terminator 17"/>
            <p:cNvSpPr>
              <a:spLocks noChangeAspect="1"/>
            </p:cNvSpPr>
            <p:nvPr userDrawn="1"/>
          </p:nvSpPr>
          <p:spPr>
            <a:xfrm rot="19098867">
              <a:off x="2546520"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lowchart: Terminator 18"/>
            <p:cNvSpPr>
              <a:spLocks noChangeAspect="1"/>
            </p:cNvSpPr>
            <p:nvPr userDrawn="1"/>
          </p:nvSpPr>
          <p:spPr>
            <a:xfrm rot="19098867">
              <a:off x="2898384"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lowchart: Terminator 19"/>
            <p:cNvSpPr>
              <a:spLocks noChangeAspect="1"/>
            </p:cNvSpPr>
            <p:nvPr userDrawn="1"/>
          </p:nvSpPr>
          <p:spPr>
            <a:xfrm rot="19098867">
              <a:off x="3250248"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lowchart: Terminator 20"/>
            <p:cNvSpPr>
              <a:spLocks noChangeAspect="1"/>
            </p:cNvSpPr>
            <p:nvPr userDrawn="1"/>
          </p:nvSpPr>
          <p:spPr>
            <a:xfrm rot="19098867">
              <a:off x="3602112"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Terminator 21"/>
            <p:cNvSpPr>
              <a:spLocks noChangeAspect="1"/>
            </p:cNvSpPr>
            <p:nvPr userDrawn="1"/>
          </p:nvSpPr>
          <p:spPr>
            <a:xfrm rot="19098867">
              <a:off x="3953976"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Terminator 22"/>
            <p:cNvSpPr>
              <a:spLocks noChangeAspect="1"/>
            </p:cNvSpPr>
            <p:nvPr userDrawn="1"/>
          </p:nvSpPr>
          <p:spPr>
            <a:xfrm rot="19098867">
              <a:off x="4305840"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Terminator 23"/>
            <p:cNvSpPr>
              <a:spLocks noChangeAspect="1"/>
            </p:cNvSpPr>
            <p:nvPr userDrawn="1"/>
          </p:nvSpPr>
          <p:spPr>
            <a:xfrm rot="19098867">
              <a:off x="4657704"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Terminator 24"/>
            <p:cNvSpPr>
              <a:spLocks noChangeAspect="1"/>
            </p:cNvSpPr>
            <p:nvPr userDrawn="1"/>
          </p:nvSpPr>
          <p:spPr>
            <a:xfrm rot="19098867">
              <a:off x="5009568"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Terminator 25"/>
            <p:cNvSpPr>
              <a:spLocks noChangeAspect="1"/>
            </p:cNvSpPr>
            <p:nvPr userDrawn="1"/>
          </p:nvSpPr>
          <p:spPr>
            <a:xfrm rot="19098867">
              <a:off x="5361432"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Terminator 26"/>
            <p:cNvSpPr>
              <a:spLocks noChangeAspect="1"/>
            </p:cNvSpPr>
            <p:nvPr userDrawn="1"/>
          </p:nvSpPr>
          <p:spPr>
            <a:xfrm rot="19098867">
              <a:off x="5713296"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lowchart: Terminator 27"/>
            <p:cNvSpPr>
              <a:spLocks noChangeAspect="1"/>
            </p:cNvSpPr>
            <p:nvPr userDrawn="1"/>
          </p:nvSpPr>
          <p:spPr>
            <a:xfrm rot="19098867">
              <a:off x="6065160"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lowchart: Terminator 28"/>
            <p:cNvSpPr>
              <a:spLocks noChangeAspect="1"/>
            </p:cNvSpPr>
            <p:nvPr userDrawn="1"/>
          </p:nvSpPr>
          <p:spPr>
            <a:xfrm rot="19098867">
              <a:off x="6417024"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lowchart: Terminator 29"/>
            <p:cNvSpPr>
              <a:spLocks noChangeAspect="1"/>
            </p:cNvSpPr>
            <p:nvPr userDrawn="1"/>
          </p:nvSpPr>
          <p:spPr>
            <a:xfrm rot="19098867">
              <a:off x="6768888"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lowchart: Terminator 30"/>
            <p:cNvSpPr>
              <a:spLocks noChangeAspect="1"/>
            </p:cNvSpPr>
            <p:nvPr userDrawn="1"/>
          </p:nvSpPr>
          <p:spPr>
            <a:xfrm rot="19098867">
              <a:off x="7120752"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lowchart: Terminator 31"/>
            <p:cNvSpPr>
              <a:spLocks noChangeAspect="1"/>
            </p:cNvSpPr>
            <p:nvPr userDrawn="1"/>
          </p:nvSpPr>
          <p:spPr>
            <a:xfrm rot="19098867">
              <a:off x="7472616"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lowchart: Terminator 32"/>
            <p:cNvSpPr>
              <a:spLocks noChangeAspect="1"/>
            </p:cNvSpPr>
            <p:nvPr userDrawn="1"/>
          </p:nvSpPr>
          <p:spPr>
            <a:xfrm rot="19098867">
              <a:off x="7824480"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lowchart: Terminator 33"/>
            <p:cNvSpPr>
              <a:spLocks noChangeAspect="1"/>
            </p:cNvSpPr>
            <p:nvPr userDrawn="1"/>
          </p:nvSpPr>
          <p:spPr>
            <a:xfrm rot="19098867">
              <a:off x="8176344"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lowchart: Terminator 34"/>
            <p:cNvSpPr>
              <a:spLocks noChangeAspect="1"/>
            </p:cNvSpPr>
            <p:nvPr userDrawn="1"/>
          </p:nvSpPr>
          <p:spPr>
            <a:xfrm rot="19098867">
              <a:off x="8528208"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lowchart: Terminator 35"/>
            <p:cNvSpPr>
              <a:spLocks noChangeAspect="1"/>
            </p:cNvSpPr>
            <p:nvPr userDrawn="1"/>
          </p:nvSpPr>
          <p:spPr>
            <a:xfrm rot="19098867">
              <a:off x="8880072"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lowchart: Terminator 36"/>
            <p:cNvSpPr>
              <a:spLocks noChangeAspect="1"/>
            </p:cNvSpPr>
            <p:nvPr userDrawn="1"/>
          </p:nvSpPr>
          <p:spPr>
            <a:xfrm rot="19098867">
              <a:off x="9231936"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lowchart: Terminator 37"/>
            <p:cNvSpPr>
              <a:spLocks noChangeAspect="1"/>
            </p:cNvSpPr>
            <p:nvPr userDrawn="1"/>
          </p:nvSpPr>
          <p:spPr>
            <a:xfrm rot="19098867">
              <a:off x="9583800"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lowchart: Terminator 38"/>
            <p:cNvSpPr>
              <a:spLocks noChangeAspect="1"/>
            </p:cNvSpPr>
            <p:nvPr userDrawn="1"/>
          </p:nvSpPr>
          <p:spPr>
            <a:xfrm rot="19098867">
              <a:off x="9935664"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lowchart: Terminator 39"/>
            <p:cNvSpPr>
              <a:spLocks noChangeAspect="1"/>
            </p:cNvSpPr>
            <p:nvPr userDrawn="1"/>
          </p:nvSpPr>
          <p:spPr>
            <a:xfrm rot="19098867">
              <a:off x="10287528"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lowchart: Terminator 40"/>
            <p:cNvSpPr>
              <a:spLocks noChangeAspect="1"/>
            </p:cNvSpPr>
            <p:nvPr userDrawn="1"/>
          </p:nvSpPr>
          <p:spPr>
            <a:xfrm rot="19098867">
              <a:off x="10639392"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lowchart: Terminator 41"/>
            <p:cNvSpPr>
              <a:spLocks noChangeAspect="1"/>
            </p:cNvSpPr>
            <p:nvPr userDrawn="1"/>
          </p:nvSpPr>
          <p:spPr>
            <a:xfrm rot="19098867">
              <a:off x="10991256" y="860077"/>
              <a:ext cx="274320" cy="90526"/>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lowchart: Terminator 42"/>
            <p:cNvSpPr>
              <a:spLocks noChangeAspect="1"/>
            </p:cNvSpPr>
            <p:nvPr userDrawn="1"/>
          </p:nvSpPr>
          <p:spPr>
            <a:xfrm rot="19098867">
              <a:off x="11343120" y="860077"/>
              <a:ext cx="274320" cy="90526"/>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lowchart: Terminator 43"/>
            <p:cNvSpPr>
              <a:spLocks noChangeAspect="1"/>
            </p:cNvSpPr>
            <p:nvPr userDrawn="1"/>
          </p:nvSpPr>
          <p:spPr>
            <a:xfrm rot="19098867">
              <a:off x="11694986" y="860077"/>
              <a:ext cx="274320" cy="90526"/>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45" name="Picture 44" descr="PAN Symbol - am.png"/>
          <p:cNvPicPr>
            <a:picLocks noChangeAspect="1"/>
          </p:cNvPicPr>
          <p:nvPr userDrawn="1"/>
        </p:nvPicPr>
        <p:blipFill>
          <a:blip r:embed="rId3" cstate="print"/>
          <a:stretch>
            <a:fillRect/>
          </a:stretch>
        </p:blipFill>
        <p:spPr>
          <a:xfrm>
            <a:off x="663906" y="6354364"/>
            <a:ext cx="242909" cy="320068"/>
          </a:xfrm>
          <a:prstGeom prst="rect">
            <a:avLst/>
          </a:prstGeom>
        </p:spPr>
      </p:pic>
    </p:spTree>
    <p:extLst>
      <p:ext uri="{BB962C8B-B14F-4D97-AF65-F5344CB8AC3E}">
        <p14:creationId xmlns:p14="http://schemas.microsoft.com/office/powerpoint/2010/main" val="3383563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24303" r="4267" b="12723"/>
          <a:stretch/>
        </p:blipFill>
        <p:spPr>
          <a:xfrm>
            <a:off x="0" y="0"/>
            <a:ext cx="9144000" cy="4991100"/>
          </a:xfrm>
          <a:prstGeom prst="rect">
            <a:avLst/>
          </a:prstGeom>
        </p:spPr>
      </p:pic>
      <p:pic>
        <p:nvPicPr>
          <p:cNvPr id="10" name="Picture 9" descr="Powerpoint-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158" t="5557" r="17780" b="68325"/>
          <a:stretch/>
        </p:blipFill>
        <p:spPr>
          <a:xfrm>
            <a:off x="0" y="4127502"/>
            <a:ext cx="9144000" cy="2819401"/>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2700"/>
            </a:lvl1pPr>
          </a:lstStyle>
          <a:p>
            <a:r>
              <a:rPr lang="en-US" dirty="0"/>
              <a:t>Click to edit Master title style</a:t>
            </a:r>
            <a:endParaRPr lang="en-CA" dirty="0"/>
          </a:p>
        </p:txBody>
      </p:sp>
    </p:spTree>
    <p:extLst>
      <p:ext uri="{BB962C8B-B14F-4D97-AF65-F5344CB8AC3E}">
        <p14:creationId xmlns:p14="http://schemas.microsoft.com/office/powerpoint/2010/main" val="2744616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sz="825"/>
            </a:lvl1pPr>
          </a:lstStyle>
          <a:p>
            <a:r>
              <a:rPr lang="en-US" dirty="0"/>
              <a:t>9/4/2014</a:t>
            </a:r>
          </a:p>
        </p:txBody>
      </p:sp>
      <p:sp>
        <p:nvSpPr>
          <p:cNvPr id="6" name="Slide Number Placeholder 5"/>
          <p:cNvSpPr>
            <a:spLocks noGrp="1"/>
          </p:cNvSpPr>
          <p:nvPr>
            <p:ph type="sldNum" sz="quarter" idx="12"/>
          </p:nvPr>
        </p:nvSpPr>
        <p:spPr/>
        <p:txBody>
          <a:bodyPr/>
          <a:lstStyle>
            <a:lvl1pPr>
              <a:defRPr sz="825"/>
            </a:lvl1p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36990681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Powerpoint-1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0" t="5185" r="4414" b="5433"/>
          <a:stretch/>
        </p:blipFill>
        <p:spPr>
          <a:xfrm>
            <a:off x="8608" y="-196765"/>
            <a:ext cx="9133806" cy="7080166"/>
          </a:xfrm>
          <a:prstGeom prst="rect">
            <a:avLst/>
          </a:prstGeom>
        </p:spPr>
      </p:pic>
      <p:sp>
        <p:nvSpPr>
          <p:cNvPr id="2" name="Title 1"/>
          <p:cNvSpPr>
            <a:spLocks noGrp="1"/>
          </p:cNvSpPr>
          <p:nvPr>
            <p:ph type="title"/>
          </p:nvPr>
        </p:nvSpPr>
        <p:spPr>
          <a:xfrm>
            <a:off x="722313" y="4406902"/>
            <a:ext cx="5873220" cy="1362075"/>
          </a:xfrm>
        </p:spPr>
        <p:txBody>
          <a:bodyPr anchor="t"/>
          <a:lstStyle>
            <a:lvl1pPr algn="l">
              <a:defRPr sz="3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20871851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91" t="5371" r="3974" b="5185"/>
          <a:stretch/>
        </p:blipFill>
        <p:spPr>
          <a:xfrm>
            <a:off x="-76199" y="-230882"/>
            <a:ext cx="9258300" cy="7177782"/>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142316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owerpoint-0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251" r="74198"/>
          <a:stretch/>
        </p:blipFill>
        <p:spPr>
          <a:xfrm>
            <a:off x="1" y="0"/>
            <a:ext cx="18669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sp>
        <p:nvSpPr>
          <p:cNvPr id="8" name="Footer Placeholder 4"/>
          <p:cNvSpPr>
            <a:spLocks noGrp="1"/>
          </p:cNvSpPr>
          <p:nvPr>
            <p:ph type="ftr" sz="quarter" idx="3"/>
          </p:nvPr>
        </p:nvSpPr>
        <p:spPr>
          <a:xfrm>
            <a:off x="457200" y="6356350"/>
            <a:ext cx="3746500" cy="365125"/>
          </a:xfrm>
          <a:prstGeom prst="rect">
            <a:avLst/>
          </a:prstGeom>
        </p:spPr>
        <p:txBody>
          <a:bodyPr vert="horz" lIns="91440" tIns="45720" rIns="91440" bIns="45720" rtlCol="0" anchor="ctr"/>
          <a:lstStyle>
            <a:lvl1pPr algn="l">
              <a:defRPr sz="12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3842598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Powerpoint-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5432" r="4316" b="6050"/>
          <a:stretch/>
        </p:blipFill>
        <p:spPr>
          <a:xfrm>
            <a:off x="-1939" y="-1"/>
            <a:ext cx="9144353" cy="702733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US" dirty="0"/>
              <a:t>9/4/2014</a:t>
            </a:r>
          </a:p>
        </p:txBody>
      </p:sp>
      <p:sp>
        <p:nvSpPr>
          <p:cNvPr id="9" name="Slide Number Placeholder 8"/>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1" name="Picture 10"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1437391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9/4/2014</a:t>
            </a:r>
          </a:p>
        </p:txBody>
      </p:sp>
      <p:sp>
        <p:nvSpPr>
          <p:cNvPr id="5" name="Slide Number Placeholder 4"/>
          <p:cNvSpPr>
            <a:spLocks noGrp="1"/>
          </p:cNvSpPr>
          <p:nvPr>
            <p:ph type="sldNum" sz="quarter" idx="12"/>
          </p:nvPr>
        </p:nvSpPr>
        <p:spPr/>
        <p:txBody>
          <a:bodyPr/>
          <a:lstStyle/>
          <a:p>
            <a:fld id="{8EF2AD9F-DE80-41D7-A691-F9CD3DEA5990}" type="slidenum">
              <a:rPr lang="en-US" smtClean="0"/>
              <a:pPr/>
              <a:t>‹#›</a:t>
            </a:fld>
            <a:endParaRPr lang="en-US" dirty="0"/>
          </a:p>
        </p:txBody>
      </p:sp>
      <p:sp>
        <p:nvSpPr>
          <p:cNvPr id="6" name="Footer Placeholder 4"/>
          <p:cNvSpPr>
            <a:spLocks noGrp="1"/>
          </p:cNvSpPr>
          <p:nvPr>
            <p:ph type="ftr" sz="quarter" idx="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pic>
        <p:nvPicPr>
          <p:cNvPr id="4" name="Picture 3" descr="Powerpoint-1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185" r="4414" b="5433"/>
          <a:stretch/>
        </p:blipFill>
        <p:spPr>
          <a:xfrm>
            <a:off x="0" y="-25463"/>
            <a:ext cx="9144000" cy="7095665"/>
          </a:xfrm>
          <a:prstGeom prst="rect">
            <a:avLst/>
          </a:prstGeom>
        </p:spPr>
      </p:pic>
    </p:spTree>
    <p:extLst>
      <p:ext uri="{BB962C8B-B14F-4D97-AF65-F5344CB8AC3E}">
        <p14:creationId xmlns:p14="http://schemas.microsoft.com/office/powerpoint/2010/main" val="19629887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9/4/2014</a:t>
            </a:r>
          </a:p>
        </p:txBody>
      </p:sp>
      <p:sp>
        <p:nvSpPr>
          <p:cNvPr id="4" name="Slide Number Placeholder 3"/>
          <p:cNvSpPr>
            <a:spLocks noGrp="1"/>
          </p:cNvSpPr>
          <p:nvPr>
            <p:ph type="sldNum" sz="quarter" idx="12"/>
          </p:nvPr>
        </p:nvSpPr>
        <p:spPr/>
        <p:txBody>
          <a:bodyPr/>
          <a:lstStyle/>
          <a:p>
            <a:fld id="{8EF2AD9F-DE80-41D7-A691-F9CD3DEA5990}" type="slidenum">
              <a:rPr lang="en-US" smtClean="0"/>
              <a:pPr/>
              <a:t>‹#›</a:t>
            </a:fld>
            <a:endParaRPr lang="en-US" dirty="0"/>
          </a:p>
        </p:txBody>
      </p:sp>
      <p:pic>
        <p:nvPicPr>
          <p:cNvPr id="8" name="Picture 7" descr="log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pic>
        <p:nvPicPr>
          <p:cNvPr id="6" name="Picture 5" descr="Powerpoint-0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300" t="6562" r="4708" b="7433"/>
          <a:stretch/>
        </p:blipFill>
        <p:spPr>
          <a:xfrm>
            <a:off x="-22735" y="-1"/>
            <a:ext cx="9165149" cy="6858001"/>
          </a:xfrm>
          <a:prstGeom prst="rect">
            <a:avLst/>
          </a:prstGeom>
        </p:spPr>
      </p:pic>
    </p:spTree>
    <p:extLst>
      <p:ext uri="{BB962C8B-B14F-4D97-AF65-F5344CB8AC3E}">
        <p14:creationId xmlns:p14="http://schemas.microsoft.com/office/powerpoint/2010/main" val="481804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owerpoint-16.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6" t="8333" r="4218" b="5185"/>
          <a:stretch/>
        </p:blipFill>
        <p:spPr>
          <a:xfrm flipV="1">
            <a:off x="0" y="0"/>
            <a:ext cx="9144000" cy="6858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9" name="Picture 8"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4129316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owerpoint-1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5" t="5556" r="4707" b="5556"/>
          <a:stretch/>
        </p:blipFill>
        <p:spPr>
          <a:xfrm>
            <a:off x="-1" y="-266700"/>
            <a:ext cx="9143365" cy="71247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9/4/2014</a:t>
            </a:r>
          </a:p>
        </p:txBody>
      </p:sp>
      <p:sp>
        <p:nvSpPr>
          <p:cNvPr id="7" name="Slide Number Placeholder 6"/>
          <p:cNvSpPr>
            <a:spLocks noGrp="1"/>
          </p:cNvSpPr>
          <p:nvPr>
            <p:ph type="sldNum" sz="quarter" idx="12"/>
          </p:nvPr>
        </p:nvSpPr>
        <p:spPr/>
        <p:txBody>
          <a:bodyPr/>
          <a:lstStyle/>
          <a:p>
            <a:fld id="{8EF2AD9F-DE80-41D7-A691-F9CD3DEA5990}" type="slidenum">
              <a:rPr lang="en-US" smtClean="0"/>
              <a:pPr/>
              <a:t>‹#›</a:t>
            </a:fld>
            <a:endParaRPr lang="en-US" dirty="0"/>
          </a:p>
        </p:txBody>
      </p:sp>
      <p:pic>
        <p:nvPicPr>
          <p:cNvPr id="10" name="Picture 9" descr="logo-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12402899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Powerpoint-2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555" r="4707" b="5186"/>
          <a:stretch/>
        </p:blipFill>
        <p:spPr>
          <a:xfrm flipH="1">
            <a:off x="-1" y="-165100"/>
            <a:ext cx="9164553" cy="7124700"/>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
        <p:nvSpPr>
          <p:cNvPr id="7" name="Footer Placeholder 4"/>
          <p:cNvSpPr>
            <a:spLocks noGrp="1"/>
          </p:cNvSpPr>
          <p:nvPr>
            <p:ph type="ftr" sz="quarter" idx="3"/>
          </p:nvPr>
        </p:nvSpPr>
        <p:spPr>
          <a:xfrm>
            <a:off x="457200" y="6356352"/>
            <a:ext cx="3746500" cy="365125"/>
          </a:xfrm>
          <a:prstGeom prst="rect">
            <a:avLst/>
          </a:prstGeom>
        </p:spPr>
        <p:txBody>
          <a:bodyPr vert="horz" lIns="91440" tIns="45720" rIns="91440" bIns="45720" rtlCol="0" anchor="ctr"/>
          <a:lstStyle>
            <a:lvl1pPr algn="l">
              <a:defRPr sz="900" baseline="0">
                <a:solidFill>
                  <a:schemeClr val="tx1">
                    <a:tint val="75000"/>
                  </a:schemeClr>
                </a:solidFill>
                <a:latin typeface="Helvetica Neue"/>
              </a:defRPr>
            </a:lvl1pPr>
          </a:lstStyle>
          <a:p>
            <a:r>
              <a:rPr lang="en-US" dirty="0"/>
              <a:t>Better Access and Care for Complex Needs</a:t>
            </a:r>
          </a:p>
        </p:txBody>
      </p:sp>
    </p:spTree>
    <p:extLst>
      <p:ext uri="{BB962C8B-B14F-4D97-AF65-F5344CB8AC3E}">
        <p14:creationId xmlns:p14="http://schemas.microsoft.com/office/powerpoint/2010/main" val="2744767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US" dirty="0"/>
              <a:t>9/4/2014</a:t>
            </a:r>
          </a:p>
        </p:txBody>
      </p:sp>
      <p:sp>
        <p:nvSpPr>
          <p:cNvPr id="6" name="Slide Number Placeholder 5"/>
          <p:cNvSpPr>
            <a:spLocks noGrp="1"/>
          </p:cNvSpPr>
          <p:nvPr>
            <p:ph type="sldNum" sz="quarter" idx="12"/>
          </p:nvPr>
        </p:nvSpPr>
        <p:spPr/>
        <p:txBody>
          <a:bodyPr/>
          <a:lstStyle/>
          <a:p>
            <a:fld id="{8EF2AD9F-DE80-41D7-A691-F9CD3DEA5990}" type="slidenum">
              <a:rPr lang="en-US" smtClean="0"/>
              <a:pPr/>
              <a:t>‹#›</a:t>
            </a:fld>
            <a:endParaRPr lang="en-US" dirty="0"/>
          </a:p>
        </p:txBody>
      </p:sp>
    </p:spTree>
    <p:extLst>
      <p:ext uri="{BB962C8B-B14F-4D97-AF65-F5344CB8AC3E}">
        <p14:creationId xmlns:p14="http://schemas.microsoft.com/office/powerpoint/2010/main" val="4756005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Powerpoint-07.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398" t="5803" r="4120" b="5308"/>
          <a:stretch/>
        </p:blipFill>
        <p:spPr>
          <a:xfrm>
            <a:off x="0" y="-175845"/>
            <a:ext cx="9144000" cy="7033845"/>
          </a:xfrm>
          <a:prstGeom prst="rect">
            <a:avLst/>
          </a:prstGeom>
        </p:spPr>
      </p:pic>
      <p:sp>
        <p:nvSpPr>
          <p:cNvPr id="2" name="Title 1"/>
          <p:cNvSpPr>
            <a:spLocks noGrp="1"/>
          </p:cNvSpPr>
          <p:nvPr>
            <p:ph type="ctrTitle"/>
          </p:nvPr>
        </p:nvSpPr>
        <p:spPr>
          <a:xfrm>
            <a:off x="3200400" y="3149600"/>
            <a:ext cx="3848100" cy="1460500"/>
          </a:xfrm>
        </p:spPr>
        <p:txBody>
          <a:bodyPr lIns="0" tIns="0" rIns="0" bIns="0">
            <a:normAutofit/>
          </a:bodyPr>
          <a:lstStyle>
            <a:lvl1pPr>
              <a:defRPr sz="2700"/>
            </a:lvl1pPr>
          </a:lstStyle>
          <a:p>
            <a:r>
              <a:rPr lang="en-US" dirty="0"/>
              <a:t>Click to edit Master title style</a:t>
            </a:r>
            <a:endParaRPr lang="en-CA" dirty="0"/>
          </a:p>
        </p:txBody>
      </p:sp>
    </p:spTree>
    <p:extLst>
      <p:ext uri="{BB962C8B-B14F-4D97-AF65-F5344CB8AC3E}">
        <p14:creationId xmlns:p14="http://schemas.microsoft.com/office/powerpoint/2010/main" val="41978853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62BCF34-BC78-4B35-867D-D860F8ECE953}" type="datetimeFigureOut">
              <a:rPr lang="en-CA" smtClean="0"/>
              <a:t>30/05/2019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FE4BF9-8A9B-469C-996B-8D16796EDDEC}" type="slidenum">
              <a:rPr lang="en-CA" smtClean="0"/>
              <a:t>‹#›</a:t>
            </a:fld>
            <a:endParaRPr lang="en-CA"/>
          </a:p>
        </p:txBody>
      </p:sp>
    </p:spTree>
    <p:extLst>
      <p:ext uri="{BB962C8B-B14F-4D97-AF65-F5344CB8AC3E}">
        <p14:creationId xmlns:p14="http://schemas.microsoft.com/office/powerpoint/2010/main" val="4171728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white">
    <p:spTree>
      <p:nvGrpSpPr>
        <p:cNvPr id="1" name=""/>
        <p:cNvGrpSpPr/>
        <p:nvPr/>
      </p:nvGrpSpPr>
      <p:grpSpPr>
        <a:xfrm>
          <a:off x="0" y="0"/>
          <a:ext cx="0" cy="0"/>
          <a:chOff x="0" y="0"/>
          <a:chExt cx="0" cy="0"/>
        </a:xfrm>
      </p:grpSpPr>
      <p:sp>
        <p:nvSpPr>
          <p:cNvPr id="15" name="Shape 15"/>
          <p:cNvSpPr>
            <a:spLocks noGrp="1"/>
          </p:cNvSpPr>
          <p:nvPr>
            <p:ph type="body" sz="quarter" idx="13"/>
          </p:nvPr>
        </p:nvSpPr>
        <p:spPr>
          <a:xfrm>
            <a:off x="238098" y="349164"/>
            <a:ext cx="726353" cy="284309"/>
          </a:xfrm>
          <a:prstGeom prst="rect">
            <a:avLst/>
          </a:prstGeom>
        </p:spPr>
        <p:txBody>
          <a:bodyPr wrap="none" lIns="50800" tIns="50800" rIns="50800" bIns="50800" anchor="t">
            <a:spAutoFit/>
          </a:bodyPr>
          <a:lstStyle>
            <a:lvl1pPr marL="0" indent="0" defTabSz="232172">
              <a:spcBef>
                <a:spcPts val="0"/>
              </a:spcBef>
              <a:buSzTx/>
              <a:buNone/>
              <a:defRPr sz="1181" spc="24">
                <a:solidFill>
                  <a:srgbClr val="212121"/>
                </a:solidFill>
                <a:latin typeface="Athelas"/>
                <a:ea typeface="Athelas"/>
                <a:cs typeface="Athelas"/>
                <a:sym typeface="Athelas"/>
              </a:defRPr>
            </a:lvl1pPr>
          </a:lstStyle>
          <a:p>
            <a:r>
              <a:t>slide title</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984335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8.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7.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134100" y="6239669"/>
            <a:ext cx="18669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r>
              <a:rPr lang="en-US" dirty="0"/>
              <a:t>9/4/2014</a:t>
            </a:r>
          </a:p>
        </p:txBody>
      </p:sp>
      <p:sp>
        <p:nvSpPr>
          <p:cNvPr id="6" name="Slide Number Placeholder 5"/>
          <p:cNvSpPr>
            <a:spLocks noGrp="1"/>
          </p:cNvSpPr>
          <p:nvPr>
            <p:ph type="sldNum" sz="quarter" idx="4"/>
          </p:nvPr>
        </p:nvSpPr>
        <p:spPr>
          <a:xfrm>
            <a:off x="8178800" y="6239669"/>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AD9F-DE80-41D7-A691-F9CD3DEA5990}" type="slidenum">
              <a:rPr lang="en-US" smtClean="0"/>
              <a:pPr/>
              <a:t>‹#›</a:t>
            </a:fld>
            <a:endParaRPr lang="en-US" dirty="0"/>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34955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1"/>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2"/>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bg2"/>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3"/>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134100" y="6239669"/>
            <a:ext cx="1866900" cy="365125"/>
          </a:xfrm>
          <a:prstGeom prst="rect">
            <a:avLst/>
          </a:prstGeom>
        </p:spPr>
        <p:txBody>
          <a:bodyPr vert="horz" lIns="91440" tIns="45720" rIns="91440" bIns="45720" rtlCol="0" anchor="ctr"/>
          <a:lstStyle>
            <a:lvl1pPr algn="r">
              <a:defRPr sz="1100" b="0" i="0" baseline="0">
                <a:solidFill>
                  <a:schemeClr val="tx1">
                    <a:tint val="75000"/>
                  </a:schemeClr>
                </a:solidFill>
                <a:latin typeface="Helvetica Neue"/>
              </a:defRPr>
            </a:lvl1pPr>
          </a:lstStyle>
          <a:p>
            <a:r>
              <a:rPr lang="en-US" dirty="0"/>
              <a:t>9/4/2014</a:t>
            </a:r>
          </a:p>
        </p:txBody>
      </p:sp>
      <p:sp>
        <p:nvSpPr>
          <p:cNvPr id="6" name="Slide Number Placeholder 5"/>
          <p:cNvSpPr>
            <a:spLocks noGrp="1"/>
          </p:cNvSpPr>
          <p:nvPr>
            <p:ph type="sldNum" sz="quarter" idx="4"/>
          </p:nvPr>
        </p:nvSpPr>
        <p:spPr>
          <a:xfrm>
            <a:off x="8178800" y="6239669"/>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AD9F-DE80-41D7-A691-F9CD3DEA5990}" type="slidenum">
              <a:rPr lang="en-US" smtClean="0"/>
              <a:pPr/>
              <a:t>‹#›</a:t>
            </a:fld>
            <a:endParaRPr lang="en-US" dirty="0"/>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888" t="53230" r="36155" b="40285"/>
          <a:stretch/>
        </p:blipFill>
        <p:spPr>
          <a:xfrm>
            <a:off x="443411" y="6304456"/>
            <a:ext cx="1279707" cy="234997"/>
          </a:xfrm>
          <a:prstGeom prst="rect">
            <a:avLst/>
          </a:prstGeom>
        </p:spPr>
      </p:pic>
    </p:spTree>
    <p:extLst>
      <p:ext uri="{BB962C8B-B14F-4D97-AF65-F5344CB8AC3E}">
        <p14:creationId xmlns:p14="http://schemas.microsoft.com/office/powerpoint/2010/main" val="9555357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spcBef>
          <a:spcPct val="0"/>
        </a:spcBef>
        <a:buNone/>
        <a:defRPr sz="4400" b="1" i="0" kern="1200" baseline="0">
          <a:solidFill>
            <a:schemeClr val="tx1"/>
          </a:solidFill>
          <a:latin typeface="Helvetica Neue"/>
          <a:ea typeface="+mj-ea"/>
          <a:cs typeface="+mj-cs"/>
        </a:defRPr>
      </a:lvl1pPr>
    </p:titleStyle>
    <p:bodyStyle>
      <a:lvl1pPr marL="342900" indent="-342900" algn="l" defTabSz="914400" rtl="0" eaLnBrk="1" latinLnBrk="0" hangingPunct="1">
        <a:spcBef>
          <a:spcPct val="20000"/>
        </a:spcBef>
        <a:buClr>
          <a:schemeClr val="tx2"/>
        </a:buClr>
        <a:buFont typeface="Lucida Grande"/>
        <a:buChar char="+"/>
        <a:defRPr sz="3200" kern="1200" baseline="0">
          <a:solidFill>
            <a:schemeClr val="tx1"/>
          </a:solidFill>
          <a:latin typeface="Helvetica Neue"/>
          <a:ea typeface="+mn-ea"/>
          <a:cs typeface="+mn-cs"/>
        </a:defRPr>
      </a:lvl1pPr>
      <a:lvl2pPr marL="742950" indent="-285750" algn="l" defTabSz="914400" rtl="0" eaLnBrk="1" latinLnBrk="0" hangingPunct="1">
        <a:spcBef>
          <a:spcPct val="20000"/>
        </a:spcBef>
        <a:buClr>
          <a:schemeClr val="accent3"/>
        </a:buClr>
        <a:buFont typeface="Lucida Grande"/>
        <a:buChar char="+"/>
        <a:defRPr sz="2800" kern="1200" baseline="0">
          <a:solidFill>
            <a:schemeClr val="tx1"/>
          </a:solidFill>
          <a:latin typeface="Helvetica Neue"/>
          <a:ea typeface="+mn-ea"/>
          <a:cs typeface="+mn-cs"/>
        </a:defRPr>
      </a:lvl2pPr>
      <a:lvl3pPr marL="1143000" indent="-228600" algn="l" defTabSz="914400" rtl="0" eaLnBrk="1" latinLnBrk="0" hangingPunct="1">
        <a:spcBef>
          <a:spcPct val="20000"/>
        </a:spcBef>
        <a:buClr>
          <a:schemeClr val="accent6"/>
        </a:buClr>
        <a:buFont typeface="Lucida Grande"/>
        <a:buChar char="+"/>
        <a:defRPr sz="2400" kern="1200" baseline="0">
          <a:solidFill>
            <a:schemeClr val="tx1"/>
          </a:solidFill>
          <a:latin typeface="Helvetica Neue"/>
          <a:ea typeface="+mn-ea"/>
          <a:cs typeface="+mn-cs"/>
        </a:defRPr>
      </a:lvl3pPr>
      <a:lvl4pPr marL="1600200" indent="-228600" algn="l" defTabSz="914400" rtl="0" eaLnBrk="1" latinLnBrk="0" hangingPunct="1">
        <a:spcBef>
          <a:spcPct val="20000"/>
        </a:spcBef>
        <a:buClr>
          <a:schemeClr val="accent5"/>
        </a:buClr>
        <a:buSzPct val="100000"/>
        <a:buFont typeface="Lucida Grande"/>
        <a:buChar char="+"/>
        <a:defRPr sz="2000" kern="1200" baseline="0">
          <a:solidFill>
            <a:schemeClr val="tx1"/>
          </a:solidFill>
          <a:latin typeface="Helvetica Neue"/>
          <a:ea typeface="+mn-ea"/>
          <a:cs typeface="+mn-cs"/>
        </a:defRPr>
      </a:lvl4pPr>
      <a:lvl5pPr marL="2057400" indent="-228600" algn="l" defTabSz="914400" rtl="0" eaLnBrk="1" latinLnBrk="0" hangingPunct="1">
        <a:spcBef>
          <a:spcPct val="20000"/>
        </a:spcBef>
        <a:buClr>
          <a:schemeClr val="accent4"/>
        </a:buClr>
        <a:buSzPct val="100000"/>
        <a:buFont typeface="Lucida Grande"/>
        <a:buChar char="+"/>
        <a:defRPr sz="2000" kern="1200" baseline="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134100" y="6240463"/>
            <a:ext cx="1866900" cy="365125"/>
          </a:xfrm>
          <a:prstGeom prst="rect">
            <a:avLst/>
          </a:prstGeom>
        </p:spPr>
        <p:txBody>
          <a:bodyPr vert="horz" lIns="91440" tIns="45720" rIns="91440" bIns="45720" rtlCol="0" anchor="ctr"/>
          <a:lstStyle>
            <a:lvl1pPr algn="r" fontAlgn="auto">
              <a:spcBef>
                <a:spcPts val="0"/>
              </a:spcBef>
              <a:spcAft>
                <a:spcPts val="0"/>
              </a:spcAft>
              <a:defRPr sz="1100" b="0" i="0" baseline="0">
                <a:solidFill>
                  <a:schemeClr val="tx1">
                    <a:tint val="75000"/>
                  </a:schemeClr>
                </a:solidFill>
                <a:latin typeface="Helvetica Neue"/>
                <a:cs typeface="+mn-cs"/>
              </a:defRPr>
            </a:lvl1pPr>
          </a:lstStyle>
          <a:p>
            <a:pPr>
              <a:defRPr/>
            </a:pPr>
            <a:r>
              <a:rPr lang="en-US"/>
              <a:t>9/4/2014</a:t>
            </a:r>
          </a:p>
        </p:txBody>
      </p:sp>
      <p:sp>
        <p:nvSpPr>
          <p:cNvPr id="6" name="Slide Number Placeholder 5"/>
          <p:cNvSpPr>
            <a:spLocks noGrp="1"/>
          </p:cNvSpPr>
          <p:nvPr>
            <p:ph type="sldNum" sz="quarter" idx="4"/>
          </p:nvPr>
        </p:nvSpPr>
        <p:spPr>
          <a:xfrm>
            <a:off x="8178800" y="6240463"/>
            <a:ext cx="508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9F7C4A0-6381-49F9-81DE-C1473396EA94}" type="slidenum">
              <a:rPr lang="en-US" altLang="en-US"/>
              <a:pPr/>
              <a:t>‹#›</a:t>
            </a:fld>
            <a:endParaRPr lang="en-US" altLang="en-US"/>
          </a:p>
        </p:txBody>
      </p:sp>
      <p:pic>
        <p:nvPicPr>
          <p:cNvPr id="1030" name="Picture 6" descr="logo-01.png"/>
          <p:cNvPicPr>
            <a:picLocks noChangeAspect="1"/>
          </p:cNvPicPr>
          <p:nvPr userDrawn="1"/>
        </p:nvPicPr>
        <p:blipFill>
          <a:blip r:embed="rId14">
            <a:extLst>
              <a:ext uri="{28A0092B-C50C-407E-A947-70E740481C1C}">
                <a14:useLocalDpi xmlns:a14="http://schemas.microsoft.com/office/drawing/2010/main" val="0"/>
              </a:ext>
            </a:extLst>
          </a:blip>
          <a:srcRect l="35889" t="53230" r="36156" b="40285"/>
          <a:stretch>
            <a:fillRect/>
          </a:stretch>
        </p:blipFill>
        <p:spPr bwMode="auto">
          <a:xfrm>
            <a:off x="442913" y="6303963"/>
            <a:ext cx="1279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3098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algn="l" rtl="0" eaLnBrk="0" fontAlgn="base" hangingPunct="0">
        <a:spcBef>
          <a:spcPct val="0"/>
        </a:spcBef>
        <a:spcAft>
          <a:spcPct val="0"/>
        </a:spcAft>
        <a:defRPr sz="4400" b="1" kern="1200">
          <a:solidFill>
            <a:schemeClr val="tx1"/>
          </a:solidFill>
          <a:latin typeface="Helvetica Neue"/>
          <a:ea typeface="+mj-ea"/>
          <a:cs typeface="+mj-cs"/>
        </a:defRPr>
      </a:lvl1pPr>
      <a:lvl2pPr algn="l" rtl="0" eaLnBrk="0" fontAlgn="base" hangingPunct="0">
        <a:spcBef>
          <a:spcPct val="0"/>
        </a:spcBef>
        <a:spcAft>
          <a:spcPct val="0"/>
        </a:spcAft>
        <a:defRPr sz="4400" b="1">
          <a:solidFill>
            <a:schemeClr val="tx1"/>
          </a:solidFill>
          <a:latin typeface="Helvetica Neue"/>
        </a:defRPr>
      </a:lvl2pPr>
      <a:lvl3pPr algn="l" rtl="0" eaLnBrk="0" fontAlgn="base" hangingPunct="0">
        <a:spcBef>
          <a:spcPct val="0"/>
        </a:spcBef>
        <a:spcAft>
          <a:spcPct val="0"/>
        </a:spcAft>
        <a:defRPr sz="4400" b="1">
          <a:solidFill>
            <a:schemeClr val="tx1"/>
          </a:solidFill>
          <a:latin typeface="Helvetica Neue"/>
        </a:defRPr>
      </a:lvl3pPr>
      <a:lvl4pPr algn="l" rtl="0" eaLnBrk="0" fontAlgn="base" hangingPunct="0">
        <a:spcBef>
          <a:spcPct val="0"/>
        </a:spcBef>
        <a:spcAft>
          <a:spcPct val="0"/>
        </a:spcAft>
        <a:defRPr sz="4400" b="1">
          <a:solidFill>
            <a:schemeClr val="tx1"/>
          </a:solidFill>
          <a:latin typeface="Helvetica Neue"/>
        </a:defRPr>
      </a:lvl4pPr>
      <a:lvl5pPr algn="l" rtl="0" eaLnBrk="0" fontAlgn="base" hangingPunct="0">
        <a:spcBef>
          <a:spcPct val="0"/>
        </a:spcBef>
        <a:spcAft>
          <a:spcPct val="0"/>
        </a:spcAft>
        <a:defRPr sz="4400" b="1">
          <a:solidFill>
            <a:schemeClr val="tx1"/>
          </a:solidFill>
          <a:latin typeface="Helvetica Neue"/>
        </a:defRPr>
      </a:lvl5pPr>
      <a:lvl6pPr marL="457200" algn="l" rtl="0" fontAlgn="base">
        <a:spcBef>
          <a:spcPct val="0"/>
        </a:spcBef>
        <a:spcAft>
          <a:spcPct val="0"/>
        </a:spcAft>
        <a:defRPr sz="4400" b="1">
          <a:solidFill>
            <a:schemeClr val="tx1"/>
          </a:solidFill>
          <a:latin typeface="Helvetica Neue"/>
        </a:defRPr>
      </a:lvl6pPr>
      <a:lvl7pPr marL="914400" algn="l" rtl="0" fontAlgn="base">
        <a:spcBef>
          <a:spcPct val="0"/>
        </a:spcBef>
        <a:spcAft>
          <a:spcPct val="0"/>
        </a:spcAft>
        <a:defRPr sz="4400" b="1">
          <a:solidFill>
            <a:schemeClr val="tx1"/>
          </a:solidFill>
          <a:latin typeface="Helvetica Neue"/>
        </a:defRPr>
      </a:lvl7pPr>
      <a:lvl8pPr marL="1371600" algn="l" rtl="0" fontAlgn="base">
        <a:spcBef>
          <a:spcPct val="0"/>
        </a:spcBef>
        <a:spcAft>
          <a:spcPct val="0"/>
        </a:spcAft>
        <a:defRPr sz="4400" b="1">
          <a:solidFill>
            <a:schemeClr val="tx1"/>
          </a:solidFill>
          <a:latin typeface="Helvetica Neue"/>
        </a:defRPr>
      </a:lvl8pPr>
      <a:lvl9pPr marL="1828800" algn="l" rtl="0" fontAlgn="base">
        <a:spcBef>
          <a:spcPct val="0"/>
        </a:spcBef>
        <a:spcAft>
          <a:spcPct val="0"/>
        </a:spcAft>
        <a:defRPr sz="4400" b="1">
          <a:solidFill>
            <a:schemeClr val="tx1"/>
          </a:solidFill>
          <a:latin typeface="Helvetica Neue"/>
        </a:defRPr>
      </a:lvl9pPr>
    </p:titleStyle>
    <p:bodyStyle>
      <a:lvl1pPr marL="342900" indent="-342900" algn="l" rtl="0" eaLnBrk="0" fontAlgn="base" hangingPunct="0">
        <a:spcBef>
          <a:spcPct val="20000"/>
        </a:spcBef>
        <a:spcAft>
          <a:spcPct val="0"/>
        </a:spcAft>
        <a:buClr>
          <a:schemeClr val="tx2"/>
        </a:buClr>
        <a:buFont typeface="Lucida Grande"/>
        <a:buChar char="✚"/>
        <a:defRPr sz="3200" kern="1200">
          <a:solidFill>
            <a:schemeClr val="tx1"/>
          </a:solidFill>
          <a:latin typeface="Helvetica Neue"/>
          <a:ea typeface="+mn-ea"/>
          <a:cs typeface="+mn-cs"/>
        </a:defRPr>
      </a:lvl1pPr>
      <a:lvl2pPr marL="742950" indent="-285750" algn="l" rtl="0" eaLnBrk="0" fontAlgn="base" hangingPunct="0">
        <a:spcBef>
          <a:spcPct val="20000"/>
        </a:spcBef>
        <a:spcAft>
          <a:spcPct val="0"/>
        </a:spcAft>
        <a:buClr>
          <a:schemeClr val="accent1"/>
        </a:buClr>
        <a:buFont typeface="Lucida Grande"/>
        <a:buChar char="+"/>
        <a:defRPr sz="2800" kern="1200">
          <a:solidFill>
            <a:schemeClr val="tx1"/>
          </a:solidFill>
          <a:latin typeface="Helvetica Neue"/>
          <a:ea typeface="+mn-ea"/>
          <a:cs typeface="+mn-cs"/>
        </a:defRPr>
      </a:lvl2pPr>
      <a:lvl3pPr marL="1143000" indent="-228600" algn="l" rtl="0" eaLnBrk="0" fontAlgn="base" hangingPunct="0">
        <a:spcBef>
          <a:spcPct val="20000"/>
        </a:spcBef>
        <a:spcAft>
          <a:spcPct val="0"/>
        </a:spcAft>
        <a:buClr>
          <a:schemeClr val="accent2"/>
        </a:buClr>
        <a:buFont typeface="Lucida Grande"/>
        <a:buChar char="+"/>
        <a:defRPr sz="2400" kern="1200">
          <a:solidFill>
            <a:schemeClr val="tx1"/>
          </a:solidFill>
          <a:latin typeface="Helvetica Neue"/>
          <a:ea typeface="+mn-ea"/>
          <a:cs typeface="+mn-cs"/>
        </a:defRPr>
      </a:lvl3pPr>
      <a:lvl4pPr marL="1600200" indent="-228600" algn="l" rtl="0" eaLnBrk="0" fontAlgn="base" hangingPunct="0">
        <a:spcBef>
          <a:spcPct val="20000"/>
        </a:spcBef>
        <a:spcAft>
          <a:spcPct val="0"/>
        </a:spcAft>
        <a:buClr>
          <a:schemeClr val="bg2"/>
        </a:buClr>
        <a:buSzPct val="100000"/>
        <a:buFont typeface="Lucida Grande"/>
        <a:buChar char="+"/>
        <a:defRPr sz="2000" kern="1200">
          <a:solidFill>
            <a:schemeClr val="tx1"/>
          </a:solidFill>
          <a:latin typeface="Helvetica Neue"/>
          <a:ea typeface="+mn-ea"/>
          <a:cs typeface="+mn-cs"/>
        </a:defRPr>
      </a:lvl4pPr>
      <a:lvl5pPr marL="2057400" indent="-228600" algn="l" rtl="0" eaLnBrk="0" fontAlgn="base" hangingPunct="0">
        <a:spcBef>
          <a:spcPct val="20000"/>
        </a:spcBef>
        <a:spcAft>
          <a:spcPct val="0"/>
        </a:spcAft>
        <a:buClr>
          <a:srgbClr val="68ACBA"/>
        </a:buClr>
        <a:buSzPct val="100000"/>
        <a:buFont typeface="Lucida Grande"/>
        <a:buChar char="+"/>
        <a:defRPr sz="2000" kern="1200">
          <a:solidFill>
            <a:schemeClr val="tx1"/>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12700" cap="rnd">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183515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CA" dirty="0"/>
          </a:p>
        </p:txBody>
      </p:sp>
      <p:sp>
        <p:nvSpPr>
          <p:cNvPr id="1029" name="Rectangle 5"/>
          <p:cNvSpPr>
            <a:spLocks noGrp="1" noChangeArrowheads="1"/>
          </p:cNvSpPr>
          <p:nvPr>
            <p:ph type="ftr" sz="quarter" idx="3"/>
          </p:nvPr>
        </p:nvSpPr>
        <p:spPr bwMode="auto">
          <a:xfrm>
            <a:off x="450215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CA" dirty="0"/>
          </a:p>
        </p:txBody>
      </p:sp>
      <p:sp>
        <p:nvSpPr>
          <p:cNvPr id="1030" name="Rectangle 6"/>
          <p:cNvSpPr>
            <a:spLocks noGrp="1" noChangeArrowheads="1"/>
          </p:cNvSpPr>
          <p:nvPr>
            <p:ph type="sldNum" sz="quarter" idx="4"/>
          </p:nvPr>
        </p:nvSpPr>
        <p:spPr bwMode="auto">
          <a:xfrm>
            <a:off x="107950" y="6408738"/>
            <a:ext cx="898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4604B9EC-6BEC-4D3C-A91E-B8E4EDC39E1E}" type="slidenum">
              <a:rPr lang="en-US"/>
              <a:pPr>
                <a:defRPr/>
              </a:pPr>
              <a:t>‹#›</a:t>
            </a:fld>
            <a:endParaRPr lang="en-US" dirty="0"/>
          </a:p>
        </p:txBody>
      </p:sp>
      <p:pic>
        <p:nvPicPr>
          <p:cNvPr id="1031" name="Picture 9" descr="arc-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346700"/>
            <a:ext cx="9144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p:nvSpPr>
        <p:spPr>
          <a:xfrm>
            <a:off x="4122738" y="6174000"/>
            <a:ext cx="898525" cy="698400"/>
          </a:xfrm>
          <a:prstGeom prst="rect">
            <a:avLst/>
          </a:prstGeom>
        </p:spPr>
        <p:txBody>
          <a:bodyPr anchor="ct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fld id="{4A083A86-4DBA-45ED-B5CE-7E85BDA4E0BB}" type="slidenum">
              <a:rPr lang="en-US" sz="1600" smtClean="0">
                <a:latin typeface="Arial Narrow" pitchFamily="34" charset="0"/>
              </a:rPr>
              <a:pPr>
                <a:defRPr/>
              </a:pPr>
              <a:t>‹#›</a:t>
            </a:fld>
            <a:endParaRPr lang="en-US" sz="1600" dirty="0">
              <a:latin typeface="Arial Narrow" pitchFamily="34" charset="0"/>
            </a:endParaRPr>
          </a:p>
        </p:txBody>
      </p:sp>
    </p:spTree>
    <p:extLst>
      <p:ext uri="{BB962C8B-B14F-4D97-AF65-F5344CB8AC3E}">
        <p14:creationId xmlns:p14="http://schemas.microsoft.com/office/powerpoint/2010/main" val="2489771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rtl="0" eaLnBrk="1" fontAlgn="base" hangingPunct="1">
        <a:spcBef>
          <a:spcPct val="0"/>
        </a:spcBef>
        <a:spcAft>
          <a:spcPct val="0"/>
        </a:spcAft>
        <a:defRPr sz="3600" b="1">
          <a:solidFill>
            <a:schemeClr val="tx2"/>
          </a:solidFill>
          <a:latin typeface="Arial Narrow" pitchFamily="34" charset="0"/>
          <a:ea typeface="+mj-ea"/>
          <a:cs typeface="+mj-cs"/>
        </a:defRPr>
      </a:lvl1pPr>
      <a:lvl2pPr algn="ctr" rtl="0" eaLnBrk="1" fontAlgn="base" hangingPunct="1">
        <a:spcBef>
          <a:spcPct val="0"/>
        </a:spcBef>
        <a:spcAft>
          <a:spcPct val="0"/>
        </a:spcAft>
        <a:defRPr sz="3600" b="1">
          <a:solidFill>
            <a:schemeClr val="tx2"/>
          </a:solidFill>
          <a:latin typeface="Arial Narrow" pitchFamily="34" charset="0"/>
          <a:ea typeface="ＭＳ Ｐゴシック" charset="-128"/>
        </a:defRPr>
      </a:lvl2pPr>
      <a:lvl3pPr algn="ctr" rtl="0" eaLnBrk="1" fontAlgn="base" hangingPunct="1">
        <a:spcBef>
          <a:spcPct val="0"/>
        </a:spcBef>
        <a:spcAft>
          <a:spcPct val="0"/>
        </a:spcAft>
        <a:defRPr sz="3600" b="1">
          <a:solidFill>
            <a:schemeClr val="tx2"/>
          </a:solidFill>
          <a:latin typeface="Arial Narrow" pitchFamily="34" charset="0"/>
          <a:ea typeface="ＭＳ Ｐゴシック" charset="-128"/>
        </a:defRPr>
      </a:lvl3pPr>
      <a:lvl4pPr algn="ctr" rtl="0" eaLnBrk="1" fontAlgn="base" hangingPunct="1">
        <a:spcBef>
          <a:spcPct val="0"/>
        </a:spcBef>
        <a:spcAft>
          <a:spcPct val="0"/>
        </a:spcAft>
        <a:defRPr sz="3600" b="1">
          <a:solidFill>
            <a:schemeClr val="tx2"/>
          </a:solidFill>
          <a:latin typeface="Arial Narrow" pitchFamily="34" charset="0"/>
          <a:ea typeface="ＭＳ Ｐゴシック" charset="-128"/>
        </a:defRPr>
      </a:lvl4pPr>
      <a:lvl5pPr algn="ctr" rtl="0" eaLnBrk="1" fontAlgn="base" hangingPunct="1">
        <a:spcBef>
          <a:spcPct val="0"/>
        </a:spcBef>
        <a:spcAft>
          <a:spcPct val="0"/>
        </a:spcAft>
        <a:defRPr sz="3600" b="1">
          <a:solidFill>
            <a:schemeClr val="tx2"/>
          </a:solidFill>
          <a:latin typeface="Arial Narrow" pitchFamily="34" charset="0"/>
          <a:ea typeface="ＭＳ Ｐゴシック" charset="-128"/>
        </a:defRPr>
      </a:lvl5pPr>
      <a:lvl6pPr marL="4572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6pPr>
      <a:lvl7pPr marL="9144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7pPr>
      <a:lvl8pPr marL="13716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8pPr>
      <a:lvl9pPr marL="18288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9pPr>
    </p:titleStyle>
    <p:bodyStyle>
      <a:lvl1pPr marL="342900" indent="-342900" algn="l" rtl="0" eaLnBrk="1" fontAlgn="base" hangingPunct="1">
        <a:spcBef>
          <a:spcPct val="20000"/>
        </a:spcBef>
        <a:spcAft>
          <a:spcPct val="0"/>
        </a:spcAft>
        <a:buSzPct val="75000"/>
        <a:defRPr sz="32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SzPct val="75000"/>
        <a:buChar char="•"/>
        <a:defRPr sz="2400">
          <a:solidFill>
            <a:schemeClr val="tx1"/>
          </a:solidFill>
          <a:latin typeface="Arial Narrow" pitchFamily="34" charset="0"/>
          <a:ea typeface="+mn-ea"/>
        </a:defRPr>
      </a:lvl2pPr>
      <a:lvl3pPr marL="1143000" indent="-228600" algn="l" rtl="0" eaLnBrk="1" fontAlgn="base" hangingPunct="1">
        <a:spcBef>
          <a:spcPct val="20000"/>
        </a:spcBef>
        <a:spcAft>
          <a:spcPct val="0"/>
        </a:spcAft>
        <a:buSzPct val="75000"/>
        <a:buFont typeface="Arial" charset="0"/>
        <a:buChar char="–"/>
        <a:defRPr sz="2000">
          <a:solidFill>
            <a:schemeClr val="tx1"/>
          </a:solidFill>
          <a:latin typeface="Arial Narrow" pitchFamily="34" charset="0"/>
          <a:ea typeface="+mn-ea"/>
        </a:defRPr>
      </a:lvl3pPr>
      <a:lvl4pPr marL="1600200" indent="-228600" algn="l" rtl="0" eaLnBrk="1" fontAlgn="base" hangingPunct="1">
        <a:spcBef>
          <a:spcPct val="20000"/>
        </a:spcBef>
        <a:spcAft>
          <a:spcPct val="0"/>
        </a:spcAft>
        <a:buSzPct val="75000"/>
        <a:buChar char="o"/>
        <a:defRPr sz="1600">
          <a:solidFill>
            <a:schemeClr val="tx1"/>
          </a:solidFill>
          <a:latin typeface="Arial Narrow" pitchFamily="34" charset="0"/>
          <a:ea typeface="+mn-ea"/>
        </a:defRPr>
      </a:lvl4pPr>
      <a:lvl5pPr marL="2057400" indent="-228600" algn="l" rtl="0" eaLnBrk="1" fontAlgn="base" hangingPunct="1">
        <a:spcBef>
          <a:spcPct val="20000"/>
        </a:spcBef>
        <a:spcAft>
          <a:spcPct val="0"/>
        </a:spcAft>
        <a:buChar char="»"/>
        <a:defRPr sz="1200">
          <a:solidFill>
            <a:schemeClr val="tx1"/>
          </a:solidFill>
          <a:latin typeface="Arial Narrow" pitchFamily="34" charset="0"/>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112" y="209689"/>
            <a:ext cx="8711921" cy="4133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endParaRPr lang="en-CA" dirty="0"/>
          </a:p>
        </p:txBody>
      </p:sp>
      <p:sp>
        <p:nvSpPr>
          <p:cNvPr id="1027" name="Rectangle 3"/>
          <p:cNvSpPr>
            <a:spLocks noGrp="1" noChangeArrowheads="1"/>
          </p:cNvSpPr>
          <p:nvPr>
            <p:ph type="body" idx="1"/>
          </p:nvPr>
        </p:nvSpPr>
        <p:spPr bwMode="auto">
          <a:xfrm>
            <a:off x="231112" y="743579"/>
            <a:ext cx="8691824" cy="5349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9400" lvl="0" indent="-279400"/>
            <a:r>
              <a:rPr lang="en-US" dirty="0"/>
              <a:t>Click to edit Master text styles</a:t>
            </a:r>
          </a:p>
          <a:p>
            <a:pPr marL="452438" lvl="1" indent="-180975"/>
            <a:r>
              <a:rPr lang="en-US" dirty="0"/>
              <a:t>Second level</a:t>
            </a:r>
          </a:p>
          <a:p>
            <a:pPr marL="709613" lvl="2"/>
            <a:r>
              <a:rPr lang="en-US" dirty="0"/>
              <a:t>Third level</a:t>
            </a:r>
          </a:p>
          <a:p>
            <a:pPr marL="987425" lvl="3"/>
            <a:r>
              <a:rPr lang="en-US" dirty="0"/>
              <a:t>Fourth level</a:t>
            </a:r>
          </a:p>
          <a:p>
            <a:pPr marL="1162050" lvl="4"/>
            <a:r>
              <a:rPr lang="en-US" dirty="0"/>
              <a:t>Fifth level</a:t>
            </a:r>
            <a:endParaRPr lang="en-CA" dirty="0"/>
          </a:p>
        </p:txBody>
      </p:sp>
      <p:sp>
        <p:nvSpPr>
          <p:cNvPr id="1028"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mj-lt"/>
              </a:defRPr>
            </a:lvl1pPr>
          </a:lstStyle>
          <a:p>
            <a:pPr>
              <a:defRPr/>
            </a:pPr>
            <a:fld id="{312E3E59-84A6-4872-A000-F2FE57159F29}" type="datetime1">
              <a:rPr lang="en-US" smtClean="0">
                <a:solidFill>
                  <a:prstClr val="black"/>
                </a:solidFill>
              </a:rPr>
              <a:pPr>
                <a:defRPr/>
              </a:pPr>
              <a:t>5/30/2019</a:t>
            </a:fld>
            <a:endParaRPr lang="en-CA">
              <a:solidFill>
                <a:prstClr val="black"/>
              </a:solidFill>
            </a:endParaRPr>
          </a:p>
        </p:txBody>
      </p:sp>
      <p:sp>
        <p:nvSpPr>
          <p:cNvPr id="1029" name="Rectangle 5"/>
          <p:cNvSpPr>
            <a:spLocks noGrp="1" noChangeArrowheads="1"/>
          </p:cNvSpPr>
          <p:nvPr>
            <p:ph type="ftr" sz="quarter" idx="3"/>
          </p:nvPr>
        </p:nvSpPr>
        <p:spPr bwMode="auto">
          <a:xfrm>
            <a:off x="3124200" y="6400800"/>
            <a:ext cx="2895600" cy="304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dirty="0">
                <a:latin typeface="+mj-lt"/>
              </a:defRPr>
            </a:lvl1pPr>
          </a:lstStyle>
          <a:p>
            <a:pPr>
              <a:defRPr/>
            </a:pPr>
            <a:endParaRPr lang="en-CA">
              <a:solidFill>
                <a:prstClr val="black"/>
              </a:solidFill>
            </a:endParaRPr>
          </a:p>
        </p:txBody>
      </p:sp>
      <p:sp>
        <p:nvSpPr>
          <p:cNvPr id="1030" name="Rectangle 6"/>
          <p:cNvSpPr>
            <a:spLocks noGrp="1" noChangeArrowheads="1"/>
          </p:cNvSpPr>
          <p:nvPr>
            <p:ph type="sldNum" sz="quarter" idx="4"/>
          </p:nvPr>
        </p:nvSpPr>
        <p:spPr bwMode="auto">
          <a:xfrm>
            <a:off x="7169150" y="6481763"/>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mj-lt"/>
              </a:defRPr>
            </a:lvl1pPr>
          </a:lstStyle>
          <a:p>
            <a:pPr>
              <a:defRPr/>
            </a:pPr>
            <a:fld id="{B4E70758-7A97-4685-950E-BCAE0C03899B}" type="slidenum">
              <a:rPr lang="en-CA">
                <a:solidFill>
                  <a:prstClr val="black"/>
                </a:solidFill>
              </a:rPr>
              <a:pPr>
                <a:defRPr/>
              </a:pPr>
              <a:t>‹#›</a:t>
            </a:fld>
            <a:endParaRPr lang="en-CA" dirty="0">
              <a:solidFill>
                <a:prstClr val="black"/>
              </a:solidFill>
            </a:endParaRPr>
          </a:p>
        </p:txBody>
      </p:sp>
      <p:sp>
        <p:nvSpPr>
          <p:cNvPr id="1034" name="Rectangle 10"/>
          <p:cNvSpPr>
            <a:spLocks noChangeArrowheads="1"/>
          </p:cNvSpPr>
          <p:nvPr/>
        </p:nvSpPr>
        <p:spPr bwMode="auto">
          <a:xfrm>
            <a:off x="69850" y="68263"/>
            <a:ext cx="9004300" cy="6718300"/>
          </a:xfrm>
          <a:prstGeom prst="rect">
            <a:avLst/>
          </a:prstGeom>
          <a:noFill/>
          <a:ln w="12700">
            <a:solidFill>
              <a:srgbClr val="807F83"/>
            </a:solidFill>
            <a:miter lim="800000"/>
            <a:headEnd/>
            <a:tailEnd/>
          </a:ln>
          <a:effectLst/>
          <a:extLst/>
        </p:spPr>
        <p:txBody>
          <a:bodyPr wrap="none" anchor="ctr"/>
          <a:lstStyle/>
          <a:p>
            <a:pPr>
              <a:defRPr/>
            </a:pPr>
            <a:endParaRPr lang="en-US" sz="2400" dirty="0">
              <a:solidFill>
                <a:srgbClr val="825C26"/>
              </a:solidFill>
              <a:latin typeface="Times" charset="0"/>
              <a:ea typeface="ＭＳ Ｐゴシック" charset="0"/>
            </a:endParaRPr>
          </a:p>
        </p:txBody>
      </p:sp>
    </p:spTree>
    <p:extLst>
      <p:ext uri="{BB962C8B-B14F-4D97-AF65-F5344CB8AC3E}">
        <p14:creationId xmlns:p14="http://schemas.microsoft.com/office/powerpoint/2010/main" val="40567068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fontAlgn="base">
        <a:spcBef>
          <a:spcPct val="0"/>
        </a:spcBef>
        <a:spcAft>
          <a:spcPct val="0"/>
        </a:spcAft>
        <a:defRPr lang="en-CA" sz="2700" b="1" kern="1200" dirty="0" smtClean="0">
          <a:solidFill>
            <a:schemeClr val="accent1">
              <a:lumMod val="75000"/>
            </a:schemeClr>
          </a:solidFill>
          <a:latin typeface="+mj-lt"/>
          <a:ea typeface="+mj-ea"/>
          <a:cs typeface="+mj-cs"/>
        </a:defRPr>
      </a:lvl1pPr>
      <a:lvl2pPr algn="l" rtl="0" fontAlgn="base">
        <a:spcBef>
          <a:spcPct val="0"/>
        </a:spcBef>
        <a:spcAft>
          <a:spcPct val="0"/>
        </a:spcAft>
        <a:defRPr sz="3200" b="1">
          <a:solidFill>
            <a:srgbClr val="666666"/>
          </a:solidFill>
          <a:latin typeface="Arial Narrow" pitchFamily="34" charset="0"/>
        </a:defRPr>
      </a:lvl2pPr>
      <a:lvl3pPr algn="l" rtl="0" fontAlgn="base">
        <a:spcBef>
          <a:spcPct val="0"/>
        </a:spcBef>
        <a:spcAft>
          <a:spcPct val="0"/>
        </a:spcAft>
        <a:defRPr sz="3200" b="1">
          <a:solidFill>
            <a:srgbClr val="666666"/>
          </a:solidFill>
          <a:latin typeface="Arial Narrow" pitchFamily="34" charset="0"/>
        </a:defRPr>
      </a:lvl3pPr>
      <a:lvl4pPr algn="l" rtl="0" fontAlgn="base">
        <a:spcBef>
          <a:spcPct val="0"/>
        </a:spcBef>
        <a:spcAft>
          <a:spcPct val="0"/>
        </a:spcAft>
        <a:defRPr sz="3200" b="1">
          <a:solidFill>
            <a:srgbClr val="666666"/>
          </a:solidFill>
          <a:latin typeface="Arial Narrow" pitchFamily="34" charset="0"/>
        </a:defRPr>
      </a:lvl4pPr>
      <a:lvl5pPr algn="l" rtl="0" fontAlgn="base">
        <a:spcBef>
          <a:spcPct val="0"/>
        </a:spcBef>
        <a:spcAft>
          <a:spcPct val="0"/>
        </a:spcAft>
        <a:defRPr sz="3200" b="1">
          <a:solidFill>
            <a:srgbClr val="666666"/>
          </a:solidFill>
          <a:latin typeface="Arial Narrow" pitchFamily="34" charset="0"/>
        </a:defRPr>
      </a:lvl5pPr>
      <a:lvl6pPr marL="457200" algn="l" rtl="0" eaLnBrk="1" fontAlgn="base" hangingPunct="1">
        <a:spcBef>
          <a:spcPct val="0"/>
        </a:spcBef>
        <a:spcAft>
          <a:spcPct val="0"/>
        </a:spcAft>
        <a:defRPr sz="3200" b="1">
          <a:solidFill>
            <a:srgbClr val="666666"/>
          </a:solidFill>
          <a:latin typeface="Arial Narrow" pitchFamily="34" charset="0"/>
        </a:defRPr>
      </a:lvl6pPr>
      <a:lvl7pPr marL="914400" algn="l" rtl="0" eaLnBrk="1" fontAlgn="base" hangingPunct="1">
        <a:spcBef>
          <a:spcPct val="0"/>
        </a:spcBef>
        <a:spcAft>
          <a:spcPct val="0"/>
        </a:spcAft>
        <a:defRPr sz="3200" b="1">
          <a:solidFill>
            <a:srgbClr val="666666"/>
          </a:solidFill>
          <a:latin typeface="Arial Narrow" pitchFamily="34" charset="0"/>
        </a:defRPr>
      </a:lvl7pPr>
      <a:lvl8pPr marL="1371600" algn="l" rtl="0" eaLnBrk="1" fontAlgn="base" hangingPunct="1">
        <a:spcBef>
          <a:spcPct val="0"/>
        </a:spcBef>
        <a:spcAft>
          <a:spcPct val="0"/>
        </a:spcAft>
        <a:defRPr sz="3200" b="1">
          <a:solidFill>
            <a:srgbClr val="666666"/>
          </a:solidFill>
          <a:latin typeface="Arial Narrow" pitchFamily="34" charset="0"/>
        </a:defRPr>
      </a:lvl8pPr>
      <a:lvl9pPr marL="1828800" algn="l" rtl="0" eaLnBrk="1" fontAlgn="base" hangingPunct="1">
        <a:spcBef>
          <a:spcPct val="0"/>
        </a:spcBef>
        <a:spcAft>
          <a:spcPct val="0"/>
        </a:spcAft>
        <a:defRPr sz="3200" b="1">
          <a:solidFill>
            <a:srgbClr val="666666"/>
          </a:solidFill>
          <a:latin typeface="Arial Narrow" pitchFamily="34" charset="0"/>
        </a:defRPr>
      </a:lvl9pPr>
    </p:titleStyle>
    <p:bodyStyle>
      <a:lvl1pPr marL="460375" indent="-460375" algn="l" rtl="0" fontAlgn="base">
        <a:spcBef>
          <a:spcPct val="0"/>
        </a:spcBef>
        <a:spcAft>
          <a:spcPts val="600"/>
        </a:spcAft>
        <a:buClr>
          <a:srgbClr val="666666"/>
        </a:buClr>
        <a:buFont typeface="Times"/>
        <a:buChar char="•"/>
        <a:defRPr lang="en-US" sz="2400" dirty="0" smtClean="0">
          <a:solidFill>
            <a:schemeClr val="tx1"/>
          </a:solidFill>
          <a:latin typeface="+mn-lt"/>
          <a:ea typeface="+mn-ea"/>
          <a:cs typeface="+mn-cs"/>
        </a:defRPr>
      </a:lvl1pPr>
      <a:lvl2pPr marL="860425" indent="-285750" algn="l" rtl="0" fontAlgn="base">
        <a:spcBef>
          <a:spcPct val="0"/>
        </a:spcBef>
        <a:spcAft>
          <a:spcPts val="600"/>
        </a:spcAft>
        <a:buClr>
          <a:srgbClr val="666666"/>
        </a:buClr>
        <a:buFont typeface="Times"/>
        <a:buChar char="•"/>
        <a:defRPr lang="en-US" sz="2000" dirty="0" smtClean="0">
          <a:solidFill>
            <a:schemeClr val="tx1"/>
          </a:solidFill>
          <a:latin typeface="+mn-lt"/>
        </a:defRPr>
      </a:lvl2pPr>
      <a:lvl3pPr marL="1203325" indent="-228600" algn="l" rtl="0" fontAlgn="base">
        <a:spcBef>
          <a:spcPct val="0"/>
        </a:spcBef>
        <a:spcAft>
          <a:spcPts val="600"/>
        </a:spcAft>
        <a:buClr>
          <a:srgbClr val="666666"/>
        </a:buClr>
        <a:buSzPct val="80000"/>
        <a:buFont typeface="Wingdings" pitchFamily="2" charset="2"/>
        <a:buChar char="§"/>
        <a:defRPr lang="en-US" sz="1800" dirty="0" smtClean="0">
          <a:solidFill>
            <a:schemeClr val="tx1"/>
          </a:solidFill>
          <a:latin typeface="+mn-lt"/>
        </a:defRPr>
      </a:lvl3pPr>
      <a:lvl4pPr marL="1600200" indent="-228600" algn="l" rtl="0" fontAlgn="base">
        <a:spcBef>
          <a:spcPct val="0"/>
        </a:spcBef>
        <a:spcAft>
          <a:spcPts val="600"/>
        </a:spcAft>
        <a:buClr>
          <a:srgbClr val="666666"/>
        </a:buClr>
        <a:buFont typeface="Times"/>
        <a:buChar char="•"/>
        <a:defRPr lang="en-US" sz="1600" dirty="0" smtClean="0">
          <a:solidFill>
            <a:schemeClr val="tx1"/>
          </a:solidFill>
          <a:latin typeface="+mn-lt"/>
        </a:defRPr>
      </a:lvl4pPr>
      <a:lvl5pPr marL="2057400" indent="-228600" algn="l" rtl="0" fontAlgn="base">
        <a:spcBef>
          <a:spcPct val="0"/>
        </a:spcBef>
        <a:spcAft>
          <a:spcPts val="600"/>
        </a:spcAft>
        <a:buClr>
          <a:srgbClr val="666666"/>
        </a:buClr>
        <a:buSzPct val="80000"/>
        <a:buFont typeface="Wingdings" pitchFamily="2" charset="2"/>
        <a:buChar char="§"/>
        <a:defRPr lang="en-CA" sz="1400" dirty="0" smtClean="0">
          <a:solidFill>
            <a:schemeClr val="tx1"/>
          </a:solidFill>
          <a:latin typeface="+mn-lt"/>
        </a:defRPr>
      </a:lvl5pPr>
      <a:lvl6pPr marL="25146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6pPr>
      <a:lvl7pPr marL="29718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7pPr>
      <a:lvl8pPr marL="34290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8pPr>
      <a:lvl9pPr marL="3886200" indent="-228600" algn="l" rtl="0" eaLnBrk="1" fontAlgn="base" hangingPunct="1">
        <a:spcBef>
          <a:spcPct val="0"/>
        </a:spcBef>
        <a:spcAft>
          <a:spcPct val="25000"/>
        </a:spcAft>
        <a:buClr>
          <a:srgbClr val="666666"/>
        </a:buClr>
        <a:buSzPct val="80000"/>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134100" y="6239671"/>
            <a:ext cx="1866900" cy="365125"/>
          </a:xfrm>
          <a:prstGeom prst="rect">
            <a:avLst/>
          </a:prstGeom>
        </p:spPr>
        <p:txBody>
          <a:bodyPr vert="horz" lIns="91440" tIns="45720" rIns="91440" bIns="45720" rtlCol="0" anchor="ctr"/>
          <a:lstStyle>
            <a:lvl1pPr algn="r">
              <a:defRPr sz="825" b="0" i="0" baseline="0">
                <a:solidFill>
                  <a:schemeClr val="tx1">
                    <a:tint val="75000"/>
                  </a:schemeClr>
                </a:solidFill>
                <a:latin typeface="Helvetica Neue"/>
              </a:defRPr>
            </a:lvl1pPr>
          </a:lstStyle>
          <a:p>
            <a:r>
              <a:rPr lang="en-US" dirty="0"/>
              <a:t>9/4/2014</a:t>
            </a:r>
          </a:p>
        </p:txBody>
      </p:sp>
      <p:sp>
        <p:nvSpPr>
          <p:cNvPr id="6" name="Slide Number Placeholder 5"/>
          <p:cNvSpPr>
            <a:spLocks noGrp="1"/>
          </p:cNvSpPr>
          <p:nvPr>
            <p:ph type="sldNum" sz="quarter" idx="4"/>
          </p:nvPr>
        </p:nvSpPr>
        <p:spPr>
          <a:xfrm>
            <a:off x="8178801" y="6239671"/>
            <a:ext cx="5080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F2AD9F-DE80-41D7-A691-F9CD3DEA5990}" type="slidenum">
              <a:rPr lang="en-US" smtClean="0"/>
              <a:pPr/>
              <a:t>‹#›</a:t>
            </a:fld>
            <a:endParaRPr lang="en-US" dirty="0"/>
          </a:p>
        </p:txBody>
      </p:sp>
      <p:pic>
        <p:nvPicPr>
          <p:cNvPr id="7" name="Picture 6" descr="logo-01.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9884030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p:txStyles>
    <p:titleStyle>
      <a:lvl1pPr algn="l" defTabSz="685800" rtl="0" eaLnBrk="1" latinLnBrk="0" hangingPunct="1">
        <a:spcBef>
          <a:spcPct val="0"/>
        </a:spcBef>
        <a:buNone/>
        <a:defRPr sz="3300" b="1" i="0" kern="1200" baseline="0">
          <a:solidFill>
            <a:schemeClr val="tx1"/>
          </a:solidFill>
          <a:latin typeface="Helvetica Neue"/>
          <a:ea typeface="+mj-ea"/>
          <a:cs typeface="+mj-cs"/>
        </a:defRPr>
      </a:lvl1pPr>
    </p:titleStyle>
    <p:bodyStyle>
      <a:lvl1pPr marL="257175" indent="-257175" algn="l" defTabSz="685800" rtl="0" eaLnBrk="1" latinLnBrk="0" hangingPunct="1">
        <a:spcBef>
          <a:spcPct val="20000"/>
        </a:spcBef>
        <a:buClr>
          <a:schemeClr val="tx2"/>
        </a:buClr>
        <a:buFont typeface="Lucida Grande"/>
        <a:buChar char="✚"/>
        <a:defRPr sz="2400" kern="1200" baseline="0">
          <a:solidFill>
            <a:schemeClr val="tx1"/>
          </a:solidFill>
          <a:latin typeface="Helvetica Neue"/>
          <a:ea typeface="+mn-ea"/>
          <a:cs typeface="+mn-cs"/>
        </a:defRPr>
      </a:lvl1pPr>
      <a:lvl2pPr marL="557213" indent="-214313" algn="l" defTabSz="685800" rtl="0" eaLnBrk="1" latinLnBrk="0" hangingPunct="1">
        <a:spcBef>
          <a:spcPct val="20000"/>
        </a:spcBef>
        <a:buClr>
          <a:schemeClr val="accent1"/>
        </a:buClr>
        <a:buFont typeface="Lucida Grande"/>
        <a:buChar char="+"/>
        <a:defRPr sz="2100" kern="1200" baseline="0">
          <a:solidFill>
            <a:schemeClr val="tx1"/>
          </a:solidFill>
          <a:latin typeface="Helvetica Neue"/>
          <a:ea typeface="+mn-ea"/>
          <a:cs typeface="+mn-cs"/>
        </a:defRPr>
      </a:lvl2pPr>
      <a:lvl3pPr marL="857250" indent="-171450" algn="l" defTabSz="685800" rtl="0" eaLnBrk="1" latinLnBrk="0" hangingPunct="1">
        <a:spcBef>
          <a:spcPct val="20000"/>
        </a:spcBef>
        <a:buClr>
          <a:schemeClr val="accent2"/>
        </a:buClr>
        <a:buFont typeface="Lucida Grande"/>
        <a:buChar char="+"/>
        <a:defRPr sz="1800" kern="1200" baseline="0">
          <a:solidFill>
            <a:schemeClr val="tx1"/>
          </a:solidFill>
          <a:latin typeface="Helvetica Neue"/>
          <a:ea typeface="+mn-ea"/>
          <a:cs typeface="+mn-cs"/>
        </a:defRPr>
      </a:lvl3pPr>
      <a:lvl4pPr marL="1200150" indent="-171450" algn="l" defTabSz="685800" rtl="0" eaLnBrk="1" latinLnBrk="0" hangingPunct="1">
        <a:spcBef>
          <a:spcPct val="20000"/>
        </a:spcBef>
        <a:buClr>
          <a:schemeClr val="bg2"/>
        </a:buClr>
        <a:buSzPct val="100000"/>
        <a:buFont typeface="Lucida Grande"/>
        <a:buChar char="+"/>
        <a:defRPr sz="1500" kern="1200" baseline="0">
          <a:solidFill>
            <a:schemeClr val="tx1"/>
          </a:solidFill>
          <a:latin typeface="Helvetica Neue"/>
          <a:ea typeface="+mn-ea"/>
          <a:cs typeface="+mn-cs"/>
        </a:defRPr>
      </a:lvl4pPr>
      <a:lvl5pPr marL="1543050" indent="-171450" algn="l" defTabSz="685800" rtl="0" eaLnBrk="1" latinLnBrk="0" hangingPunct="1">
        <a:spcBef>
          <a:spcPct val="20000"/>
        </a:spcBef>
        <a:buClr>
          <a:schemeClr val="accent3"/>
        </a:buClr>
        <a:buSzPct val="100000"/>
        <a:buFont typeface="Lucida Grande"/>
        <a:buChar char="+"/>
        <a:defRPr sz="1500" kern="1200" baseline="0">
          <a:solidFill>
            <a:schemeClr val="tx1"/>
          </a:solidFill>
          <a:latin typeface="Helvetica Neue"/>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92583" y="6367571"/>
            <a:ext cx="872732" cy="349361"/>
          </a:xfrm>
          <a:prstGeom prst="rect">
            <a:avLst/>
          </a:prstGeom>
        </p:spPr>
        <p:txBody>
          <a:bodyPr vert="horz" lIns="91440" tIns="45720" rIns="91440" bIns="45720" rtlCol="0" anchor="ctr"/>
          <a:lstStyle>
            <a:lvl1pPr algn="r">
              <a:defRPr sz="1200">
                <a:solidFill>
                  <a:schemeClr val="accent3">
                    <a:lumMod val="75000"/>
                  </a:schemeClr>
                </a:solidFill>
              </a:defRPr>
            </a:lvl1pPr>
          </a:lstStyle>
          <a:p>
            <a:r>
              <a:rPr lang="en-US" smtClean="0"/>
              <a:t>15-Apr-19</a:t>
            </a:r>
            <a:endParaRPr lang="en-US" dirty="0"/>
          </a:p>
        </p:txBody>
      </p:sp>
      <p:sp>
        <p:nvSpPr>
          <p:cNvPr id="5" name="Footer Placeholder 4"/>
          <p:cNvSpPr>
            <a:spLocks noGrp="1"/>
          </p:cNvSpPr>
          <p:nvPr>
            <p:ph type="ftr" sz="quarter" idx="3"/>
          </p:nvPr>
        </p:nvSpPr>
        <p:spPr>
          <a:xfrm>
            <a:off x="1068670" y="6367571"/>
            <a:ext cx="6446555" cy="320675"/>
          </a:xfrm>
          <a:prstGeom prst="rect">
            <a:avLst/>
          </a:prstGeom>
        </p:spPr>
        <p:txBody>
          <a:bodyPr vert="horz" lIns="91440" tIns="45720" rIns="91440" bIns="45720" rtlCol="0" anchor="ctr"/>
          <a:lstStyle>
            <a:lvl1pPr algn="l">
              <a:defRPr sz="1200">
                <a:solidFill>
                  <a:schemeClr val="accent3">
                    <a:lumMod val="75000"/>
                  </a:schemeClr>
                </a:solidFill>
              </a:defRPr>
            </a:lvl1pPr>
          </a:lstStyle>
          <a:p>
            <a:r>
              <a:rPr lang="en-US" smtClean="0"/>
              <a:t>Patient-Generated Data 2.0:  Informing an Approach for Ontario Workshop</a:t>
            </a:r>
            <a:endParaRPr lang="en-US" dirty="0"/>
          </a:p>
        </p:txBody>
      </p:sp>
      <p:grpSp>
        <p:nvGrpSpPr>
          <p:cNvPr id="9" name="Group 15"/>
          <p:cNvGrpSpPr/>
          <p:nvPr/>
        </p:nvGrpSpPr>
        <p:grpSpPr>
          <a:xfrm>
            <a:off x="0" y="-3048"/>
            <a:ext cx="170689" cy="6861048"/>
            <a:chOff x="0" y="-3048"/>
            <a:chExt cx="170687" cy="6861048"/>
          </a:xfrm>
          <a:solidFill>
            <a:schemeClr val="accent2"/>
          </a:solidFill>
        </p:grpSpPr>
        <p:sp>
          <p:nvSpPr>
            <p:cNvPr id="10" name="Rectangle 9"/>
            <p:cNvSpPr/>
            <p:nvPr userDrawn="1"/>
          </p:nvSpPr>
          <p:spPr>
            <a:xfrm flipH="1">
              <a:off x="124968" y="-3048"/>
              <a:ext cx="45719" cy="685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flipH="1">
              <a:off x="0" y="0"/>
              <a:ext cx="107504" cy="6858000"/>
            </a:xfrm>
            <a:prstGeom prst="rect">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2" name="Picture 11" descr="Corner-slides.png"/>
          <p:cNvPicPr>
            <a:picLocks noChangeAspect="1"/>
          </p:cNvPicPr>
          <p:nvPr/>
        </p:nvPicPr>
        <p:blipFill>
          <a:blip r:embed="rId15" cstate="print"/>
          <a:stretch>
            <a:fillRect/>
          </a:stretch>
        </p:blipFill>
        <p:spPr>
          <a:xfrm>
            <a:off x="8872500" y="6496000"/>
            <a:ext cx="271501" cy="362001"/>
          </a:xfrm>
          <a:prstGeom prst="rect">
            <a:avLst/>
          </a:prstGeom>
        </p:spPr>
      </p:pic>
      <p:sp>
        <p:nvSpPr>
          <p:cNvPr id="6" name="Slide Number Placeholder 5"/>
          <p:cNvSpPr>
            <a:spLocks noGrp="1"/>
          </p:cNvSpPr>
          <p:nvPr>
            <p:ph type="sldNum" sz="quarter" idx="4"/>
          </p:nvPr>
        </p:nvSpPr>
        <p:spPr>
          <a:xfrm>
            <a:off x="8489643" y="6367571"/>
            <a:ext cx="511988" cy="339163"/>
          </a:xfrm>
          <a:prstGeom prst="rect">
            <a:avLst/>
          </a:prstGeom>
        </p:spPr>
        <p:txBody>
          <a:bodyPr vert="horz" lIns="91440" tIns="45720" rIns="91440" bIns="45720" rtlCol="0" anchor="ctr"/>
          <a:lstStyle>
            <a:lvl1pPr algn="r">
              <a:defRPr sz="1200">
                <a:solidFill>
                  <a:schemeClr val="accent3">
                    <a:lumMod val="75000"/>
                  </a:schemeClr>
                </a:solidFill>
              </a:defRPr>
            </a:lvl1pPr>
          </a:lstStyle>
          <a:p>
            <a:fld id="{F9638614-11F1-4C86-8781-040D6F07464A}" type="slidenum">
              <a:rPr lang="en-US" smtClean="0"/>
              <a:pPr/>
              <a:t>‹#›</a:t>
            </a:fld>
            <a:endParaRPr lang="en-US" dirty="0"/>
          </a:p>
        </p:txBody>
      </p:sp>
      <p:pic>
        <p:nvPicPr>
          <p:cNvPr id="13" name="Picture 12" descr="PAN Symbol - am.png"/>
          <p:cNvPicPr>
            <a:picLocks noChangeAspect="1"/>
          </p:cNvPicPr>
          <p:nvPr userDrawn="1"/>
        </p:nvPicPr>
        <p:blipFill>
          <a:blip r:embed="rId16" cstate="print"/>
          <a:stretch>
            <a:fillRect/>
          </a:stretch>
        </p:blipFill>
        <p:spPr>
          <a:xfrm>
            <a:off x="637558" y="6354364"/>
            <a:ext cx="323878" cy="320068"/>
          </a:xfrm>
          <a:prstGeom prst="rect">
            <a:avLst/>
          </a:prstGeom>
        </p:spPr>
      </p:pic>
    </p:spTree>
    <p:extLst>
      <p:ext uri="{BB962C8B-B14F-4D97-AF65-F5344CB8AC3E}">
        <p14:creationId xmlns:p14="http://schemas.microsoft.com/office/powerpoint/2010/main" val="1705688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9875" indent="-2698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538163" indent="-2682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0803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76325"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1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134100" y="6239671"/>
            <a:ext cx="1866900" cy="365125"/>
          </a:xfrm>
          <a:prstGeom prst="rect">
            <a:avLst/>
          </a:prstGeom>
        </p:spPr>
        <p:txBody>
          <a:bodyPr vert="horz" lIns="91440" tIns="45720" rIns="91440" bIns="45720" rtlCol="0" anchor="ctr"/>
          <a:lstStyle>
            <a:lvl1pPr algn="r">
              <a:defRPr sz="825" b="0" i="0" baseline="0">
                <a:solidFill>
                  <a:schemeClr val="tx1">
                    <a:tint val="75000"/>
                  </a:schemeClr>
                </a:solidFill>
                <a:latin typeface="Helvetica Neue"/>
              </a:defRPr>
            </a:lvl1pPr>
          </a:lstStyle>
          <a:p>
            <a:r>
              <a:rPr lang="en-US" dirty="0"/>
              <a:t>9/4/2014</a:t>
            </a:r>
          </a:p>
        </p:txBody>
      </p:sp>
      <p:sp>
        <p:nvSpPr>
          <p:cNvPr id="6" name="Slide Number Placeholder 5"/>
          <p:cNvSpPr>
            <a:spLocks noGrp="1"/>
          </p:cNvSpPr>
          <p:nvPr>
            <p:ph type="sldNum" sz="quarter" idx="4"/>
          </p:nvPr>
        </p:nvSpPr>
        <p:spPr>
          <a:xfrm>
            <a:off x="8178801" y="6239671"/>
            <a:ext cx="5080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F2AD9F-DE80-41D7-A691-F9CD3DEA5990}" type="slidenum">
              <a:rPr lang="en-US" smtClean="0"/>
              <a:pPr/>
              <a:t>‹#›</a:t>
            </a:fld>
            <a:endParaRPr lang="en-US" dirty="0"/>
          </a:p>
        </p:txBody>
      </p:sp>
      <p:pic>
        <p:nvPicPr>
          <p:cNvPr id="7" name="Picture 6" descr="logo-01.png"/>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888" t="53230" r="36155" b="40285"/>
          <a:stretch/>
        </p:blipFill>
        <p:spPr>
          <a:xfrm>
            <a:off x="443411" y="6304458"/>
            <a:ext cx="1279707" cy="234997"/>
          </a:xfrm>
          <a:prstGeom prst="rect">
            <a:avLst/>
          </a:prstGeom>
        </p:spPr>
      </p:pic>
    </p:spTree>
    <p:extLst>
      <p:ext uri="{BB962C8B-B14F-4D97-AF65-F5344CB8AC3E}">
        <p14:creationId xmlns:p14="http://schemas.microsoft.com/office/powerpoint/2010/main" val="23271306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p:txStyles>
    <p:titleStyle>
      <a:lvl1pPr algn="l" defTabSz="685800" rtl="0" eaLnBrk="1" latinLnBrk="0" hangingPunct="1">
        <a:spcBef>
          <a:spcPct val="0"/>
        </a:spcBef>
        <a:buNone/>
        <a:defRPr sz="3300" b="1" i="0" kern="1200" baseline="0">
          <a:solidFill>
            <a:schemeClr val="tx1"/>
          </a:solidFill>
          <a:latin typeface="Helvetica Neue"/>
          <a:ea typeface="+mj-ea"/>
          <a:cs typeface="+mj-cs"/>
        </a:defRPr>
      </a:lvl1pPr>
    </p:titleStyle>
    <p:bodyStyle>
      <a:lvl1pPr marL="257175" indent="-257175" algn="l" defTabSz="685800" rtl="0" eaLnBrk="1" latinLnBrk="0" hangingPunct="1">
        <a:spcBef>
          <a:spcPct val="20000"/>
        </a:spcBef>
        <a:buClr>
          <a:schemeClr val="tx2"/>
        </a:buClr>
        <a:buFont typeface="Lucida Grande"/>
        <a:buChar char="+"/>
        <a:defRPr sz="2400" kern="1200" baseline="0">
          <a:solidFill>
            <a:schemeClr val="tx1"/>
          </a:solidFill>
          <a:latin typeface="Helvetica Neue"/>
          <a:ea typeface="+mn-ea"/>
          <a:cs typeface="+mn-cs"/>
        </a:defRPr>
      </a:lvl1pPr>
      <a:lvl2pPr marL="557213" indent="-214313" algn="l" defTabSz="685800" rtl="0" eaLnBrk="1" latinLnBrk="0" hangingPunct="1">
        <a:spcBef>
          <a:spcPct val="20000"/>
        </a:spcBef>
        <a:buClr>
          <a:schemeClr val="accent3"/>
        </a:buClr>
        <a:buFont typeface="Lucida Grande"/>
        <a:buChar char="+"/>
        <a:defRPr sz="2100" kern="1200" baseline="0">
          <a:solidFill>
            <a:schemeClr val="tx1"/>
          </a:solidFill>
          <a:latin typeface="Helvetica Neue"/>
          <a:ea typeface="+mn-ea"/>
          <a:cs typeface="+mn-cs"/>
        </a:defRPr>
      </a:lvl2pPr>
      <a:lvl3pPr marL="857250" indent="-171450" algn="l" defTabSz="685800" rtl="0" eaLnBrk="1" latinLnBrk="0" hangingPunct="1">
        <a:spcBef>
          <a:spcPct val="20000"/>
        </a:spcBef>
        <a:buClr>
          <a:schemeClr val="accent6"/>
        </a:buClr>
        <a:buFont typeface="Lucida Grande"/>
        <a:buChar char="+"/>
        <a:defRPr sz="1800" kern="1200" baseline="0">
          <a:solidFill>
            <a:schemeClr val="tx1"/>
          </a:solidFill>
          <a:latin typeface="Helvetica Neue"/>
          <a:ea typeface="+mn-ea"/>
          <a:cs typeface="+mn-cs"/>
        </a:defRPr>
      </a:lvl3pPr>
      <a:lvl4pPr marL="1200150" indent="-171450" algn="l" defTabSz="685800" rtl="0" eaLnBrk="1" latinLnBrk="0" hangingPunct="1">
        <a:spcBef>
          <a:spcPct val="20000"/>
        </a:spcBef>
        <a:buClr>
          <a:schemeClr val="accent5"/>
        </a:buClr>
        <a:buSzPct val="100000"/>
        <a:buFont typeface="Lucida Grande"/>
        <a:buChar char="+"/>
        <a:defRPr sz="1500" kern="1200" baseline="0">
          <a:solidFill>
            <a:schemeClr val="tx1"/>
          </a:solidFill>
          <a:latin typeface="Helvetica Neue"/>
          <a:ea typeface="+mn-ea"/>
          <a:cs typeface="+mn-cs"/>
        </a:defRPr>
      </a:lvl4pPr>
      <a:lvl5pPr marL="1543050" indent="-171450" algn="l" defTabSz="685800" rtl="0" eaLnBrk="1" latinLnBrk="0" hangingPunct="1">
        <a:spcBef>
          <a:spcPct val="20000"/>
        </a:spcBef>
        <a:buClr>
          <a:schemeClr val="accent4"/>
        </a:buClr>
        <a:buSzPct val="100000"/>
        <a:buFont typeface="Lucida Grande"/>
        <a:buChar char="+"/>
        <a:defRPr sz="1500" kern="1200" baseline="0">
          <a:solidFill>
            <a:schemeClr val="tx1"/>
          </a:solidFill>
          <a:latin typeface="Helvetica Neue"/>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113" y="209689"/>
            <a:ext cx="8711921" cy="4133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endParaRPr lang="en-CA" dirty="0"/>
          </a:p>
        </p:txBody>
      </p:sp>
      <p:sp>
        <p:nvSpPr>
          <p:cNvPr id="1027" name="Rectangle 3"/>
          <p:cNvSpPr>
            <a:spLocks noGrp="1" noChangeArrowheads="1"/>
          </p:cNvSpPr>
          <p:nvPr>
            <p:ph type="body" idx="1"/>
          </p:nvPr>
        </p:nvSpPr>
        <p:spPr bwMode="auto">
          <a:xfrm>
            <a:off x="231112" y="743579"/>
            <a:ext cx="8691824" cy="5349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09550" lvl="0" indent="-209550"/>
            <a:r>
              <a:rPr lang="en-US" dirty="0"/>
              <a:t>Click to edit Master text styles</a:t>
            </a:r>
          </a:p>
          <a:p>
            <a:pPr marL="339329" lvl="1" indent="-135731"/>
            <a:r>
              <a:rPr lang="en-US" dirty="0"/>
              <a:t>Second level</a:t>
            </a:r>
          </a:p>
          <a:p>
            <a:pPr marL="532210" lvl="2"/>
            <a:r>
              <a:rPr lang="en-US" dirty="0"/>
              <a:t>Third level</a:t>
            </a:r>
          </a:p>
          <a:p>
            <a:pPr marL="740569" lvl="3"/>
            <a:r>
              <a:rPr lang="en-US" dirty="0"/>
              <a:t>Fourth level</a:t>
            </a:r>
          </a:p>
          <a:p>
            <a:pPr marL="871538" lvl="4"/>
            <a:r>
              <a:rPr lang="en-US" dirty="0"/>
              <a:t>Fifth level</a:t>
            </a:r>
            <a:endParaRPr lang="en-CA" dirty="0"/>
          </a:p>
        </p:txBody>
      </p:sp>
      <p:sp>
        <p:nvSpPr>
          <p:cNvPr id="1028"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dirty="0">
                <a:latin typeface="+mj-lt"/>
              </a:defRPr>
            </a:lvl1pPr>
          </a:lstStyle>
          <a:p>
            <a:pPr>
              <a:defRPr/>
            </a:pPr>
            <a:fld id="{312E3E59-84A6-4872-A000-F2FE57159F29}" type="datetime1">
              <a:rPr lang="en-US" smtClean="0">
                <a:solidFill>
                  <a:prstClr val="black"/>
                </a:solidFill>
              </a:rPr>
              <a:pPr>
                <a:defRPr/>
              </a:pPr>
              <a:t>5/30/2019</a:t>
            </a:fld>
            <a:endParaRPr lang="en-CA">
              <a:solidFill>
                <a:prstClr val="black"/>
              </a:solidFill>
            </a:endParaRPr>
          </a:p>
        </p:txBody>
      </p:sp>
      <p:sp>
        <p:nvSpPr>
          <p:cNvPr id="1029" name="Rectangle 5"/>
          <p:cNvSpPr>
            <a:spLocks noGrp="1" noChangeArrowheads="1"/>
          </p:cNvSpPr>
          <p:nvPr>
            <p:ph type="ftr" sz="quarter" idx="3"/>
          </p:nvPr>
        </p:nvSpPr>
        <p:spPr bwMode="auto">
          <a:xfrm>
            <a:off x="3124200" y="6400802"/>
            <a:ext cx="2895600" cy="304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dirty="0">
                <a:latin typeface="+mj-lt"/>
              </a:defRPr>
            </a:lvl1pPr>
          </a:lstStyle>
          <a:p>
            <a:pPr>
              <a:defRPr/>
            </a:pPr>
            <a:endParaRPr lang="en-CA">
              <a:solidFill>
                <a:prstClr val="black"/>
              </a:solidFill>
            </a:endParaRPr>
          </a:p>
        </p:txBody>
      </p:sp>
      <p:sp>
        <p:nvSpPr>
          <p:cNvPr id="1030" name="Rectangle 6"/>
          <p:cNvSpPr>
            <a:spLocks noGrp="1" noChangeArrowheads="1"/>
          </p:cNvSpPr>
          <p:nvPr>
            <p:ph type="sldNum" sz="quarter" idx="4"/>
          </p:nvPr>
        </p:nvSpPr>
        <p:spPr bwMode="auto">
          <a:xfrm>
            <a:off x="7169150" y="6481763"/>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latin typeface="+mj-lt"/>
              </a:defRPr>
            </a:lvl1pPr>
          </a:lstStyle>
          <a:p>
            <a:pPr>
              <a:defRPr/>
            </a:pPr>
            <a:fld id="{B4E70758-7A97-4685-950E-BCAE0C03899B}" type="slidenum">
              <a:rPr lang="en-CA">
                <a:solidFill>
                  <a:prstClr val="black"/>
                </a:solidFill>
              </a:rPr>
              <a:pPr>
                <a:defRPr/>
              </a:pPr>
              <a:t>‹#›</a:t>
            </a:fld>
            <a:endParaRPr lang="en-CA" dirty="0">
              <a:solidFill>
                <a:prstClr val="black"/>
              </a:solidFill>
            </a:endParaRPr>
          </a:p>
        </p:txBody>
      </p:sp>
      <p:sp>
        <p:nvSpPr>
          <p:cNvPr id="1034" name="Rectangle 10"/>
          <p:cNvSpPr>
            <a:spLocks noChangeArrowheads="1"/>
          </p:cNvSpPr>
          <p:nvPr/>
        </p:nvSpPr>
        <p:spPr bwMode="auto">
          <a:xfrm>
            <a:off x="69851" y="68263"/>
            <a:ext cx="9004300" cy="6718300"/>
          </a:xfrm>
          <a:prstGeom prst="rect">
            <a:avLst/>
          </a:prstGeom>
          <a:noFill/>
          <a:ln w="12700">
            <a:solidFill>
              <a:srgbClr val="807F83"/>
            </a:solidFill>
            <a:miter lim="800000"/>
            <a:headEnd/>
            <a:tailEnd/>
          </a:ln>
          <a:effectLst/>
          <a:extLst/>
        </p:spPr>
        <p:txBody>
          <a:bodyPr wrap="none" anchor="ctr"/>
          <a:lstStyle/>
          <a:p>
            <a:pPr>
              <a:defRPr/>
            </a:pPr>
            <a:endParaRPr lang="en-US" sz="1800" dirty="0">
              <a:solidFill>
                <a:srgbClr val="825C26"/>
              </a:solidFill>
              <a:latin typeface="Times" charset="0"/>
              <a:ea typeface="ＭＳ Ｐゴシック" charset="0"/>
            </a:endParaRPr>
          </a:p>
        </p:txBody>
      </p:sp>
    </p:spTree>
    <p:extLst>
      <p:ext uri="{BB962C8B-B14F-4D97-AF65-F5344CB8AC3E}">
        <p14:creationId xmlns:p14="http://schemas.microsoft.com/office/powerpoint/2010/main" val="36037363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ftr="0" dt="0"/>
  <p:txStyles>
    <p:titleStyle>
      <a:lvl1pPr algn="l" rtl="0" fontAlgn="base">
        <a:spcBef>
          <a:spcPct val="0"/>
        </a:spcBef>
        <a:spcAft>
          <a:spcPct val="0"/>
        </a:spcAft>
        <a:defRPr lang="en-CA" sz="2025" b="1" kern="1200" dirty="0" smtClean="0">
          <a:solidFill>
            <a:schemeClr val="accent1">
              <a:lumMod val="75000"/>
            </a:schemeClr>
          </a:solidFill>
          <a:latin typeface="+mj-lt"/>
          <a:ea typeface="+mj-ea"/>
          <a:cs typeface="+mj-cs"/>
        </a:defRPr>
      </a:lvl1pPr>
      <a:lvl2pPr algn="l" rtl="0" fontAlgn="base">
        <a:spcBef>
          <a:spcPct val="0"/>
        </a:spcBef>
        <a:spcAft>
          <a:spcPct val="0"/>
        </a:spcAft>
        <a:defRPr sz="2400" b="1">
          <a:solidFill>
            <a:srgbClr val="666666"/>
          </a:solidFill>
          <a:latin typeface="Arial Narrow" pitchFamily="34" charset="0"/>
        </a:defRPr>
      </a:lvl2pPr>
      <a:lvl3pPr algn="l" rtl="0" fontAlgn="base">
        <a:spcBef>
          <a:spcPct val="0"/>
        </a:spcBef>
        <a:spcAft>
          <a:spcPct val="0"/>
        </a:spcAft>
        <a:defRPr sz="2400" b="1">
          <a:solidFill>
            <a:srgbClr val="666666"/>
          </a:solidFill>
          <a:latin typeface="Arial Narrow" pitchFamily="34" charset="0"/>
        </a:defRPr>
      </a:lvl3pPr>
      <a:lvl4pPr algn="l" rtl="0" fontAlgn="base">
        <a:spcBef>
          <a:spcPct val="0"/>
        </a:spcBef>
        <a:spcAft>
          <a:spcPct val="0"/>
        </a:spcAft>
        <a:defRPr sz="2400" b="1">
          <a:solidFill>
            <a:srgbClr val="666666"/>
          </a:solidFill>
          <a:latin typeface="Arial Narrow" pitchFamily="34" charset="0"/>
        </a:defRPr>
      </a:lvl4pPr>
      <a:lvl5pPr algn="l" rtl="0" fontAlgn="base">
        <a:spcBef>
          <a:spcPct val="0"/>
        </a:spcBef>
        <a:spcAft>
          <a:spcPct val="0"/>
        </a:spcAft>
        <a:defRPr sz="2400" b="1">
          <a:solidFill>
            <a:srgbClr val="666666"/>
          </a:solidFill>
          <a:latin typeface="Arial Narrow" pitchFamily="34" charset="0"/>
        </a:defRPr>
      </a:lvl5pPr>
      <a:lvl6pPr marL="342900" algn="l" rtl="0" eaLnBrk="1" fontAlgn="base" hangingPunct="1">
        <a:spcBef>
          <a:spcPct val="0"/>
        </a:spcBef>
        <a:spcAft>
          <a:spcPct val="0"/>
        </a:spcAft>
        <a:defRPr sz="2400" b="1">
          <a:solidFill>
            <a:srgbClr val="666666"/>
          </a:solidFill>
          <a:latin typeface="Arial Narrow" pitchFamily="34" charset="0"/>
        </a:defRPr>
      </a:lvl6pPr>
      <a:lvl7pPr marL="685800" algn="l" rtl="0" eaLnBrk="1" fontAlgn="base" hangingPunct="1">
        <a:spcBef>
          <a:spcPct val="0"/>
        </a:spcBef>
        <a:spcAft>
          <a:spcPct val="0"/>
        </a:spcAft>
        <a:defRPr sz="2400" b="1">
          <a:solidFill>
            <a:srgbClr val="666666"/>
          </a:solidFill>
          <a:latin typeface="Arial Narrow" pitchFamily="34" charset="0"/>
        </a:defRPr>
      </a:lvl7pPr>
      <a:lvl8pPr marL="1028700" algn="l" rtl="0" eaLnBrk="1" fontAlgn="base" hangingPunct="1">
        <a:spcBef>
          <a:spcPct val="0"/>
        </a:spcBef>
        <a:spcAft>
          <a:spcPct val="0"/>
        </a:spcAft>
        <a:defRPr sz="2400" b="1">
          <a:solidFill>
            <a:srgbClr val="666666"/>
          </a:solidFill>
          <a:latin typeface="Arial Narrow" pitchFamily="34" charset="0"/>
        </a:defRPr>
      </a:lvl8pPr>
      <a:lvl9pPr marL="1371600" algn="l" rtl="0" eaLnBrk="1" fontAlgn="base" hangingPunct="1">
        <a:spcBef>
          <a:spcPct val="0"/>
        </a:spcBef>
        <a:spcAft>
          <a:spcPct val="0"/>
        </a:spcAft>
        <a:defRPr sz="2400" b="1">
          <a:solidFill>
            <a:srgbClr val="666666"/>
          </a:solidFill>
          <a:latin typeface="Arial Narrow" pitchFamily="34" charset="0"/>
        </a:defRPr>
      </a:lvl9pPr>
    </p:titleStyle>
    <p:bodyStyle>
      <a:lvl1pPr marL="345281" indent="-345281" algn="l" rtl="0" fontAlgn="base">
        <a:spcBef>
          <a:spcPct val="0"/>
        </a:spcBef>
        <a:spcAft>
          <a:spcPts val="450"/>
        </a:spcAft>
        <a:buClr>
          <a:srgbClr val="666666"/>
        </a:buClr>
        <a:buFont typeface="Times"/>
        <a:buChar char="•"/>
        <a:defRPr lang="en-US" sz="1800" dirty="0" smtClean="0">
          <a:solidFill>
            <a:schemeClr val="tx1"/>
          </a:solidFill>
          <a:latin typeface="+mn-lt"/>
          <a:ea typeface="+mn-ea"/>
          <a:cs typeface="+mn-cs"/>
        </a:defRPr>
      </a:lvl1pPr>
      <a:lvl2pPr marL="645319" indent="-214313" algn="l" rtl="0" fontAlgn="base">
        <a:spcBef>
          <a:spcPct val="0"/>
        </a:spcBef>
        <a:spcAft>
          <a:spcPts val="450"/>
        </a:spcAft>
        <a:buClr>
          <a:srgbClr val="666666"/>
        </a:buClr>
        <a:buFont typeface="Times"/>
        <a:buChar char="•"/>
        <a:defRPr lang="en-US" sz="1500" dirty="0" smtClean="0">
          <a:solidFill>
            <a:schemeClr val="tx1"/>
          </a:solidFill>
          <a:latin typeface="+mn-lt"/>
        </a:defRPr>
      </a:lvl2pPr>
      <a:lvl3pPr marL="902494" indent="-171450" algn="l" rtl="0" fontAlgn="base">
        <a:spcBef>
          <a:spcPct val="0"/>
        </a:spcBef>
        <a:spcAft>
          <a:spcPts val="450"/>
        </a:spcAft>
        <a:buClr>
          <a:srgbClr val="666666"/>
        </a:buClr>
        <a:buSzPct val="80000"/>
        <a:buFont typeface="Wingdings" pitchFamily="2" charset="2"/>
        <a:buChar char="§"/>
        <a:defRPr lang="en-US" sz="1350" dirty="0" smtClean="0">
          <a:solidFill>
            <a:schemeClr val="tx1"/>
          </a:solidFill>
          <a:latin typeface="+mn-lt"/>
        </a:defRPr>
      </a:lvl3pPr>
      <a:lvl4pPr marL="1200150" indent="-171450" algn="l" rtl="0" fontAlgn="base">
        <a:spcBef>
          <a:spcPct val="0"/>
        </a:spcBef>
        <a:spcAft>
          <a:spcPts val="450"/>
        </a:spcAft>
        <a:buClr>
          <a:srgbClr val="666666"/>
        </a:buClr>
        <a:buFont typeface="Times"/>
        <a:buChar char="•"/>
        <a:defRPr lang="en-US" sz="1200" dirty="0" smtClean="0">
          <a:solidFill>
            <a:schemeClr val="tx1"/>
          </a:solidFill>
          <a:latin typeface="+mn-lt"/>
        </a:defRPr>
      </a:lvl4pPr>
      <a:lvl5pPr marL="1543050" indent="-171450" algn="l" rtl="0" fontAlgn="base">
        <a:spcBef>
          <a:spcPct val="0"/>
        </a:spcBef>
        <a:spcAft>
          <a:spcPts val="450"/>
        </a:spcAft>
        <a:buClr>
          <a:srgbClr val="666666"/>
        </a:buClr>
        <a:buSzPct val="80000"/>
        <a:buFont typeface="Wingdings" pitchFamily="2" charset="2"/>
        <a:buChar char="§"/>
        <a:defRPr lang="en-CA" sz="1050" dirty="0" smtClean="0">
          <a:solidFill>
            <a:schemeClr val="tx1"/>
          </a:solidFill>
          <a:latin typeface="+mn-lt"/>
        </a:defRPr>
      </a:lvl5pPr>
      <a:lvl6pPr marL="1885950" indent="-171450" algn="l" rtl="0" eaLnBrk="1" fontAlgn="base" hangingPunct="1">
        <a:spcBef>
          <a:spcPct val="0"/>
        </a:spcBef>
        <a:spcAft>
          <a:spcPct val="25000"/>
        </a:spcAft>
        <a:buClr>
          <a:srgbClr val="666666"/>
        </a:buClr>
        <a:buSzPct val="80000"/>
        <a:buFont typeface="Wingdings" pitchFamily="2" charset="2"/>
        <a:buChar char="§"/>
        <a:defRPr sz="1800">
          <a:solidFill>
            <a:schemeClr val="tx1"/>
          </a:solidFill>
          <a:latin typeface="+mn-lt"/>
        </a:defRPr>
      </a:lvl6pPr>
      <a:lvl7pPr marL="2228850" indent="-171450" algn="l" rtl="0" eaLnBrk="1" fontAlgn="base" hangingPunct="1">
        <a:spcBef>
          <a:spcPct val="0"/>
        </a:spcBef>
        <a:spcAft>
          <a:spcPct val="25000"/>
        </a:spcAft>
        <a:buClr>
          <a:srgbClr val="666666"/>
        </a:buClr>
        <a:buSzPct val="80000"/>
        <a:buFont typeface="Wingdings" pitchFamily="2" charset="2"/>
        <a:buChar char="§"/>
        <a:defRPr sz="1800">
          <a:solidFill>
            <a:schemeClr val="tx1"/>
          </a:solidFill>
          <a:latin typeface="+mn-lt"/>
        </a:defRPr>
      </a:lvl7pPr>
      <a:lvl8pPr marL="2571750" indent="-171450" algn="l" rtl="0" eaLnBrk="1" fontAlgn="base" hangingPunct="1">
        <a:spcBef>
          <a:spcPct val="0"/>
        </a:spcBef>
        <a:spcAft>
          <a:spcPct val="25000"/>
        </a:spcAft>
        <a:buClr>
          <a:srgbClr val="666666"/>
        </a:buClr>
        <a:buSzPct val="80000"/>
        <a:buFont typeface="Wingdings" pitchFamily="2" charset="2"/>
        <a:buChar char="§"/>
        <a:defRPr sz="1800">
          <a:solidFill>
            <a:schemeClr val="tx1"/>
          </a:solidFill>
          <a:latin typeface="+mn-lt"/>
        </a:defRPr>
      </a:lvl8pPr>
      <a:lvl9pPr marL="2914650" indent="-171450" algn="l" rtl="0" eaLnBrk="1" fontAlgn="base" hangingPunct="1">
        <a:spcBef>
          <a:spcPct val="0"/>
        </a:spcBef>
        <a:spcAft>
          <a:spcPct val="25000"/>
        </a:spcAft>
        <a:buClr>
          <a:srgbClr val="666666"/>
        </a:buClr>
        <a:buSzPct val="80000"/>
        <a:buFont typeface="Wingdings" pitchFamily="2" charset="2"/>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accon.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8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87.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8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87.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8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87.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1.xml"/><Relationship Id="rId1" Type="http://schemas.openxmlformats.org/officeDocument/2006/relationships/slideLayout" Target="../slideLayouts/slideLayout87.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87.xml"/><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4.xml"/><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9.xml"/><Relationship Id="rId5" Type="http://schemas.openxmlformats.org/officeDocument/2006/relationships/image" Target="../media/image43.jpeg"/><Relationship Id="rId4" Type="http://schemas.openxmlformats.org/officeDocument/2006/relationships/image" Target="../media/image4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4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1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81.png"/><Relationship Id="rId1" Type="http://schemas.openxmlformats.org/officeDocument/2006/relationships/slideLayout" Target="../slideLayouts/slideLayout10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8.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0.jpeg"/><Relationship Id="rId7" Type="http://schemas.openxmlformats.org/officeDocument/2006/relationships/image" Target="../media/image85.jpeg"/><Relationship Id="rId2" Type="http://schemas.openxmlformats.org/officeDocument/2006/relationships/image" Target="../media/image79.png"/><Relationship Id="rId1" Type="http://schemas.openxmlformats.org/officeDocument/2006/relationships/slideLayout" Target="../slideLayouts/slideLayout100.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31" y="2646930"/>
            <a:ext cx="5829300" cy="1181100"/>
          </a:xfrm>
        </p:spPr>
        <p:txBody>
          <a:bodyPr>
            <a:normAutofit/>
          </a:bodyPr>
          <a:lstStyle/>
          <a:p>
            <a:r>
              <a:rPr lang="en-US" dirty="0">
                <a:solidFill>
                  <a:srgbClr val="002060"/>
                </a:solidFill>
              </a:rPr>
              <a:t>Patient-Generated Data 2.0</a:t>
            </a:r>
            <a:br>
              <a:rPr lang="en-US" dirty="0">
                <a:solidFill>
                  <a:srgbClr val="002060"/>
                </a:solidFill>
              </a:rPr>
            </a:br>
            <a:endParaRPr lang="en-US" dirty="0">
              <a:solidFill>
                <a:srgbClr val="002060"/>
              </a:solidFill>
            </a:endParaRPr>
          </a:p>
        </p:txBody>
      </p:sp>
      <p:sp>
        <p:nvSpPr>
          <p:cNvPr id="7" name="Subtitle 2"/>
          <p:cNvSpPr txBox="1">
            <a:spLocks/>
          </p:cNvSpPr>
          <p:nvPr/>
        </p:nvSpPr>
        <p:spPr>
          <a:xfrm>
            <a:off x="2675335" y="5922138"/>
            <a:ext cx="3546395" cy="344271"/>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600" baseline="0" dirty="0">
              <a:solidFill>
                <a:schemeClr val="accent1"/>
              </a:solidFill>
              <a:latin typeface="Helvetica Neue"/>
              <a:cs typeface="Arial" pitchFamily="34" charset="0"/>
            </a:endParaRPr>
          </a:p>
        </p:txBody>
      </p:sp>
      <p:sp>
        <p:nvSpPr>
          <p:cNvPr id="11" name="Subtitle 2"/>
          <p:cNvSpPr txBox="1">
            <a:spLocks/>
          </p:cNvSpPr>
          <p:nvPr/>
        </p:nvSpPr>
        <p:spPr>
          <a:xfrm>
            <a:off x="2593693" y="6266409"/>
            <a:ext cx="3709681" cy="432189"/>
          </a:xfrm>
          <a:prstGeom prst="rect">
            <a:avLst/>
          </a:prstGeom>
        </p:spPr>
        <p:txBody>
          <a:bodyPr vert="horz" lIns="91440" tIns="45720" rIns="91440" bIns="45720" rtlCol="0">
            <a:noAutofit/>
          </a:bodyPr>
          <a:lstStyle/>
          <a:p>
            <a:pPr algn="ctr"/>
            <a:r>
              <a:rPr lang="en-US" sz="1200" dirty="0">
                <a:latin typeface="Helvetica Neue Medium"/>
                <a:cs typeface="Helvetica Neue Medium"/>
                <a:hlinkClick r:id="rId3"/>
              </a:rPr>
              <a:t>www.beaccon.ca</a:t>
            </a:r>
            <a:endParaRPr lang="en-US" sz="1200" dirty="0">
              <a:latin typeface="Helvetica Neue Medium"/>
              <a:cs typeface="Helvetica Neue Medium"/>
            </a:endParaRPr>
          </a:p>
          <a:p>
            <a:pPr algn="ctr"/>
            <a:r>
              <a:rPr kumimoji="0" lang="en-US" sz="1200" u="none" strike="noStrike" kern="1200" cap="none" spc="0" normalizeH="0" noProof="0" dirty="0">
                <a:ln>
                  <a:noFill/>
                </a:ln>
                <a:solidFill>
                  <a:schemeClr val="tx1"/>
                </a:solidFill>
                <a:effectLst/>
                <a:uLnTx/>
                <a:uFillTx/>
                <a:latin typeface="Helvetica Neue Medium"/>
                <a:cs typeface="Helvetica Neue Medium"/>
              </a:rPr>
              <a:t>@</a:t>
            </a:r>
            <a:r>
              <a:rPr kumimoji="0" lang="en-US" sz="1200" u="none" strike="noStrike" kern="1200" cap="none" spc="0" normalizeH="0" noProof="0" dirty="0" err="1">
                <a:ln>
                  <a:noFill/>
                </a:ln>
                <a:solidFill>
                  <a:schemeClr val="tx1"/>
                </a:solidFill>
                <a:effectLst/>
                <a:uLnTx/>
                <a:uFillTx/>
                <a:latin typeface="Helvetica Neue Medium"/>
                <a:cs typeface="Helvetica Neue Medium"/>
              </a:rPr>
              <a:t>BeACCoN_SPOR</a:t>
            </a:r>
            <a:r>
              <a:rPr kumimoji="0" lang="en-US" sz="1200" u="none" strike="noStrike" kern="1200" cap="none" spc="0" normalizeH="0" noProof="0" dirty="0">
                <a:ln>
                  <a:noFill/>
                </a:ln>
                <a:solidFill>
                  <a:schemeClr val="tx1"/>
                </a:solidFill>
                <a:effectLst/>
                <a:uLnTx/>
                <a:uFillTx/>
                <a:latin typeface="Helvetica Neue Medium"/>
                <a:cs typeface="Helvetica Neue Medium"/>
              </a:rPr>
              <a:t>  </a:t>
            </a:r>
          </a:p>
          <a:p>
            <a:pPr marL="0" marR="0" lvl="0" indent="0" algn="ctr" defTabSz="914400" rtl="0" eaLnBrk="1" fontAlgn="auto" latinLnBrk="0" hangingPunct="1">
              <a:lnSpc>
                <a:spcPct val="100000"/>
              </a:lnSpc>
              <a:spcAft>
                <a:spcPts val="0"/>
              </a:spcAft>
              <a:buClrTx/>
              <a:buSzTx/>
              <a:buFont typeface="Arial" panose="020B0604020202020204" pitchFamily="34" charset="0"/>
              <a:buNone/>
              <a:tabLst/>
              <a:defRPr/>
            </a:pPr>
            <a:endParaRPr lang="en-US" sz="1100" baseline="0" dirty="0">
              <a:latin typeface="Helvetica Neue"/>
              <a:cs typeface="Arial" pitchFamily="34" charset="0"/>
            </a:endParaRPr>
          </a:p>
        </p:txBody>
      </p:sp>
      <p:sp>
        <p:nvSpPr>
          <p:cNvPr id="5" name="Subtitle 2"/>
          <p:cNvSpPr txBox="1">
            <a:spLocks/>
          </p:cNvSpPr>
          <p:nvPr/>
        </p:nvSpPr>
        <p:spPr>
          <a:xfrm>
            <a:off x="2593693" y="5670861"/>
            <a:ext cx="3546395" cy="344271"/>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600" baseline="0" dirty="0">
              <a:solidFill>
                <a:schemeClr val="accent1"/>
              </a:solidFill>
              <a:latin typeface="Helvetica Neue"/>
              <a:cs typeface="Arial" pitchFamily="34" charset="0"/>
            </a:endParaRPr>
          </a:p>
        </p:txBody>
      </p:sp>
      <p:sp>
        <p:nvSpPr>
          <p:cNvPr id="4" name="TextBox 3"/>
          <p:cNvSpPr txBox="1"/>
          <p:nvPr/>
        </p:nvSpPr>
        <p:spPr>
          <a:xfrm>
            <a:off x="1152593" y="3669669"/>
            <a:ext cx="5069137" cy="2492990"/>
          </a:xfrm>
          <a:prstGeom prst="rect">
            <a:avLst/>
          </a:prstGeom>
          <a:noFill/>
        </p:spPr>
        <p:txBody>
          <a:bodyPr wrap="square" rtlCol="0">
            <a:spAutoFit/>
          </a:bodyPr>
          <a:lstStyle/>
          <a:p>
            <a:r>
              <a:rPr lang="en-US" sz="2400" dirty="0">
                <a:latin typeface="Helvetica Neue"/>
              </a:rPr>
              <a:t>Informing an Approach for Ontario Workshop</a:t>
            </a:r>
          </a:p>
          <a:p>
            <a:endParaRPr lang="en-US" dirty="0">
              <a:latin typeface="Helvetica Neue"/>
            </a:endParaRPr>
          </a:p>
          <a:p>
            <a:r>
              <a:rPr lang="en-US" dirty="0">
                <a:latin typeface="Helvetica Neue"/>
              </a:rPr>
              <a:t>April 15, 2019</a:t>
            </a:r>
          </a:p>
          <a:p>
            <a:r>
              <a:rPr lang="en-US" dirty="0">
                <a:latin typeface="Helvetica Neue"/>
              </a:rPr>
              <a:t>Women’s College Hospital</a:t>
            </a:r>
          </a:p>
          <a:p>
            <a:r>
              <a:rPr lang="en-US" dirty="0">
                <a:latin typeface="Helvetica Neue"/>
              </a:rPr>
              <a:t>Patient Advisors Network</a:t>
            </a:r>
          </a:p>
          <a:p>
            <a:endParaRPr lang="en-US" dirty="0">
              <a:latin typeface="Helvetica Neue"/>
            </a:endParaRPr>
          </a:p>
          <a:p>
            <a:endParaRPr lang="en-CA" dirty="0">
              <a:latin typeface="Helvetica Neue"/>
            </a:endParaRPr>
          </a:p>
        </p:txBody>
      </p:sp>
    </p:spTree>
    <p:extLst>
      <p:ext uri="{BB962C8B-B14F-4D97-AF65-F5344CB8AC3E}">
        <p14:creationId xmlns:p14="http://schemas.microsoft.com/office/powerpoint/2010/main" val="960257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652778"/>
            <a:ext cx="4903517" cy="3387852"/>
          </a:xfrm>
        </p:spPr>
        <p:txBody>
          <a:bodyPr>
            <a:normAutofit fontScale="92500" lnSpcReduction="10000"/>
          </a:bodyPr>
          <a:lstStyle/>
          <a:p>
            <a:r>
              <a:rPr lang="en-US" sz="4275" b="1" dirty="0">
                <a:solidFill>
                  <a:srgbClr val="002060"/>
                </a:solidFill>
              </a:rPr>
              <a:t>Overview of Patient Generated Data </a:t>
            </a:r>
          </a:p>
          <a:p>
            <a:endParaRPr lang="en-US" sz="2400" b="1" dirty="0">
              <a:solidFill>
                <a:srgbClr val="002060"/>
              </a:solidFill>
            </a:endParaRPr>
          </a:p>
          <a:p>
            <a:r>
              <a:rPr lang="en-US" sz="2400" b="1" dirty="0">
                <a:solidFill>
                  <a:srgbClr val="0B738D"/>
                </a:solidFill>
              </a:rPr>
              <a:t>Onil Bhattacharyya</a:t>
            </a:r>
          </a:p>
          <a:p>
            <a:r>
              <a:rPr lang="en-US" sz="1650" dirty="0" err="1">
                <a:solidFill>
                  <a:srgbClr val="0B738D"/>
                </a:solidFill>
              </a:rPr>
              <a:t>Frigon</a:t>
            </a:r>
            <a:r>
              <a:rPr lang="en-US" sz="1650" dirty="0">
                <a:solidFill>
                  <a:srgbClr val="0B738D"/>
                </a:solidFill>
              </a:rPr>
              <a:t> </a:t>
            </a:r>
            <a:r>
              <a:rPr lang="en-US" sz="1650" dirty="0" err="1">
                <a:solidFill>
                  <a:srgbClr val="0B738D"/>
                </a:solidFill>
              </a:rPr>
              <a:t>Blau</a:t>
            </a:r>
            <a:r>
              <a:rPr lang="en-US" sz="1650" dirty="0">
                <a:solidFill>
                  <a:srgbClr val="0B738D"/>
                </a:solidFill>
              </a:rPr>
              <a:t> Chair in Family Medicine Research</a:t>
            </a:r>
          </a:p>
          <a:p>
            <a:r>
              <a:rPr lang="en-US" sz="1650" dirty="0">
                <a:solidFill>
                  <a:srgbClr val="0B738D"/>
                </a:solidFill>
              </a:rPr>
              <a:t>Women’s College Hospital</a:t>
            </a:r>
          </a:p>
          <a:p>
            <a:r>
              <a:rPr lang="en-US" sz="1650" dirty="0">
                <a:solidFill>
                  <a:srgbClr val="0B738D"/>
                </a:solidFill>
              </a:rPr>
              <a:t>Clinical Lead, </a:t>
            </a:r>
            <a:r>
              <a:rPr lang="en-US" sz="1650" dirty="0" err="1">
                <a:solidFill>
                  <a:srgbClr val="0B738D"/>
                </a:solidFill>
              </a:rPr>
              <a:t>BeACCON</a:t>
            </a:r>
            <a:endParaRPr lang="en-US" sz="1650" dirty="0">
              <a:solidFill>
                <a:srgbClr val="0B738D"/>
              </a:solidFill>
            </a:endParaRPr>
          </a:p>
          <a:p>
            <a:r>
              <a:rPr lang="en-US" sz="1650" dirty="0">
                <a:solidFill>
                  <a:srgbClr val="0B738D"/>
                </a:solidFill>
              </a:rPr>
              <a:t>National Co-Chair, Primary and Integrated Health Care Innovation Network </a:t>
            </a:r>
          </a:p>
        </p:txBody>
      </p:sp>
      <p:sp>
        <p:nvSpPr>
          <p:cNvPr id="5" name="Slide Number Placeholder 4"/>
          <p:cNvSpPr>
            <a:spLocks noGrp="1"/>
          </p:cNvSpPr>
          <p:nvPr>
            <p:ph type="sldNum" sz="quarter" idx="12"/>
          </p:nvPr>
        </p:nvSpPr>
        <p:spPr/>
        <p:txBody>
          <a:bodyPr/>
          <a:lstStyle/>
          <a:p>
            <a:pPr defTabSz="685800">
              <a:defRPr/>
            </a:pPr>
            <a:fld id="{8EF2AD9F-DE80-41D7-A691-F9CD3DEA5990}" type="slidenum">
              <a:rPr lang="en-US">
                <a:solidFill>
                  <a:prstClr val="black">
                    <a:tint val="75000"/>
                  </a:prstClr>
                </a:solidFill>
                <a:latin typeface="Calibri"/>
              </a:rPr>
              <a:pPr defTabSz="685800">
                <a:def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57193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lnSpc>
                <a:spcPct val="120000"/>
              </a:lnSpc>
              <a:spcAft>
                <a:spcPts val="600"/>
              </a:spcAft>
              <a:buClr>
                <a:schemeClr val="accent2"/>
              </a:buClr>
              <a:buFont typeface="+mj-lt"/>
              <a:buAutoNum type="arabicPeriod"/>
            </a:pPr>
            <a:r>
              <a:rPr lang="en-GB" b="1" dirty="0" smtClean="0"/>
              <a:t>Access</a:t>
            </a:r>
            <a:r>
              <a:rPr lang="en-GB" dirty="0" smtClean="0"/>
              <a:t> – Patients as </a:t>
            </a:r>
            <a:r>
              <a:rPr lang="en-GB" u="sng" dirty="0" smtClean="0"/>
              <a:t>owners</a:t>
            </a:r>
            <a:r>
              <a:rPr lang="en-GB" dirty="0" smtClean="0"/>
              <a:t> have a right to access their data</a:t>
            </a:r>
            <a:endParaRPr lang="en-US" dirty="0" smtClean="0"/>
          </a:p>
          <a:p>
            <a:pPr marL="514350" indent="-514350">
              <a:lnSpc>
                <a:spcPct val="120000"/>
              </a:lnSpc>
              <a:spcAft>
                <a:spcPts val="600"/>
              </a:spcAft>
              <a:buClr>
                <a:schemeClr val="accent2"/>
              </a:buClr>
              <a:buFont typeface="+mj-lt"/>
              <a:buAutoNum type="arabicPeriod"/>
            </a:pPr>
            <a:r>
              <a:rPr lang="en-CA" b="1" dirty="0" smtClean="0"/>
              <a:t>Transparency</a:t>
            </a:r>
            <a:r>
              <a:rPr lang="en-CA" dirty="0" smtClean="0"/>
              <a:t> – Patients are informed who, how, what and why their data is being collected and used</a:t>
            </a:r>
          </a:p>
          <a:p>
            <a:pPr marL="514350" indent="-514350">
              <a:lnSpc>
                <a:spcPct val="120000"/>
              </a:lnSpc>
              <a:spcAft>
                <a:spcPts val="600"/>
              </a:spcAft>
              <a:buClr>
                <a:schemeClr val="accent2"/>
              </a:buClr>
              <a:buFont typeface="+mj-lt"/>
              <a:buAutoNum type="arabicPeriod"/>
            </a:pPr>
            <a:r>
              <a:rPr lang="en-GB" b="1" dirty="0" smtClean="0"/>
              <a:t>Consent</a:t>
            </a:r>
            <a:r>
              <a:rPr lang="en-GB" dirty="0" smtClean="0"/>
              <a:t> – Permission-based use of data – patients decide who</a:t>
            </a:r>
            <a:endParaRPr lang="en-US" dirty="0" smtClean="0"/>
          </a:p>
          <a:p>
            <a:pPr marL="514350" indent="-514350">
              <a:lnSpc>
                <a:spcPct val="120000"/>
              </a:lnSpc>
              <a:spcAft>
                <a:spcPts val="600"/>
              </a:spcAft>
              <a:buClr>
                <a:schemeClr val="accent2"/>
              </a:buClr>
              <a:buFont typeface="+mj-lt"/>
              <a:buAutoNum type="arabicPeriod"/>
            </a:pPr>
            <a:r>
              <a:rPr lang="en-GB" b="1" dirty="0" smtClean="0"/>
              <a:t>Trust </a:t>
            </a:r>
            <a:r>
              <a:rPr lang="en-GB" dirty="0" smtClean="0"/>
              <a:t>– Patients trust governance and security of their data; purpose and integrity of those who collect and use their data</a:t>
            </a:r>
          </a:p>
          <a:p>
            <a:pPr marL="514350" indent="-514350">
              <a:lnSpc>
                <a:spcPct val="120000"/>
              </a:lnSpc>
              <a:spcAft>
                <a:spcPts val="600"/>
              </a:spcAft>
              <a:buClr>
                <a:schemeClr val="accent2"/>
              </a:buClr>
              <a:buFont typeface="+mj-lt"/>
              <a:buAutoNum type="arabicPeriod"/>
            </a:pPr>
            <a:r>
              <a:rPr lang="en-CA" b="1" dirty="0" smtClean="0"/>
              <a:t>Purpose</a:t>
            </a:r>
            <a:r>
              <a:rPr lang="en-CA" dirty="0" smtClean="0"/>
              <a:t> – Data is collected and used for a purpose that patients agree with </a:t>
            </a:r>
            <a:r>
              <a:rPr lang="en-CA" dirty="0" err="1" smtClean="0"/>
              <a:t>eg</a:t>
            </a:r>
            <a:r>
              <a:rPr lang="en-CA" dirty="0" smtClean="0"/>
              <a:t>: personal care or the greater good</a:t>
            </a:r>
          </a:p>
          <a:p>
            <a:pPr marL="514350" lvl="0" indent="-514350">
              <a:lnSpc>
                <a:spcPct val="120000"/>
              </a:lnSpc>
              <a:spcAft>
                <a:spcPts val="600"/>
              </a:spcAft>
              <a:buClr>
                <a:schemeClr val="accent2"/>
              </a:buClr>
              <a:buFont typeface="+mj-lt"/>
              <a:buAutoNum type="arabicPeriod"/>
            </a:pPr>
            <a:r>
              <a:rPr lang="en-GB" b="1" dirty="0" smtClean="0"/>
              <a:t>Patient Partnership - </a:t>
            </a:r>
            <a:r>
              <a:rPr lang="en-GB" dirty="0" smtClean="0"/>
              <a:t>patients</a:t>
            </a:r>
            <a:r>
              <a:rPr lang="en-GB" b="1" dirty="0" smtClean="0"/>
              <a:t> </a:t>
            </a:r>
            <a:r>
              <a:rPr lang="en-GB" dirty="0" smtClean="0"/>
              <a:t>are experts on their own data </a:t>
            </a:r>
            <a:endParaRPr lang="en-US" dirty="0" smtClean="0"/>
          </a:p>
          <a:p>
            <a:pPr marL="514350" indent="-514350">
              <a:buClr>
                <a:schemeClr val="accent2"/>
              </a:buClr>
              <a:buFont typeface="+mj-lt"/>
              <a:buAutoNum type="arabicPeriod"/>
            </a:pPr>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7699430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178627"/>
            <a:ext cx="5765573" cy="1099004"/>
          </a:xfrm>
        </p:spPr>
        <p:txBody>
          <a:bodyPr>
            <a:normAutofit/>
          </a:bodyPr>
          <a:lstStyle/>
          <a:p>
            <a:r>
              <a:rPr lang="en-US" sz="3200" b="1" dirty="0">
                <a:solidFill>
                  <a:srgbClr val="002060"/>
                </a:solidFill>
              </a:rPr>
              <a:t>Break</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AD9F-DE80-41D7-A691-F9CD3DEA599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4718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Group Discussion</a:t>
            </a:r>
            <a:endParaRPr lang="en-US" dirty="0"/>
          </a:p>
        </p:txBody>
      </p:sp>
      <p:sp>
        <p:nvSpPr>
          <p:cNvPr id="8" name="Text Placeholder 7"/>
          <p:cNvSpPr>
            <a:spLocks noGrp="1"/>
          </p:cNvSpPr>
          <p:nvPr>
            <p:ph type="body" idx="1"/>
          </p:nvPr>
        </p:nvSpPr>
        <p:spPr/>
        <p:txBody>
          <a:bodyPr/>
          <a:lstStyle/>
          <a:p>
            <a:r>
              <a:rPr lang="en-CA" dirty="0" smtClean="0"/>
              <a:t>Standards and Governance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4114872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standards</a:t>
            </a:r>
            <a:endParaRPr lang="en-US" dirty="0"/>
          </a:p>
        </p:txBody>
      </p:sp>
      <p:sp>
        <p:nvSpPr>
          <p:cNvPr id="3" name="Content Placeholder 2"/>
          <p:cNvSpPr>
            <a:spLocks noGrp="1"/>
          </p:cNvSpPr>
          <p:nvPr>
            <p:ph idx="1"/>
          </p:nvPr>
        </p:nvSpPr>
        <p:spPr/>
        <p:txBody>
          <a:bodyPr/>
          <a:lstStyle/>
          <a:p>
            <a:pPr marL="514350" indent="-514350">
              <a:buClr>
                <a:schemeClr val="accent2"/>
              </a:buClr>
              <a:buFont typeface="+mj-lt"/>
              <a:buAutoNum type="arabicPeriod"/>
            </a:pPr>
            <a:r>
              <a:rPr lang="en-CA" dirty="0" smtClean="0"/>
              <a:t>Involvement of patients/caregivers</a:t>
            </a:r>
            <a:endParaRPr lang="en-US" dirty="0" smtClean="0"/>
          </a:p>
          <a:p>
            <a:pPr marL="514350" indent="-514350">
              <a:buClr>
                <a:schemeClr val="accent2"/>
              </a:buClr>
              <a:buFont typeface="+mj-lt"/>
              <a:buAutoNum type="arabicPeriod"/>
            </a:pPr>
            <a:r>
              <a:rPr lang="en-GB" dirty="0" smtClean="0"/>
              <a:t>Alignment with Principles for PGD</a:t>
            </a:r>
            <a:endParaRPr lang="en-US" dirty="0" smtClean="0"/>
          </a:p>
          <a:p>
            <a:pPr marL="514350" indent="-514350">
              <a:buClr>
                <a:schemeClr val="accent2"/>
              </a:buClr>
              <a:buFont typeface="+mj-lt"/>
              <a:buAutoNum type="arabicPeriod"/>
            </a:pPr>
            <a:r>
              <a:rPr lang="en-CA" dirty="0" smtClean="0"/>
              <a:t>Clear governance structure for stewardship of PGD</a:t>
            </a:r>
          </a:p>
          <a:p>
            <a:pPr marL="514350" indent="-514350">
              <a:buClr>
                <a:schemeClr val="accent2"/>
              </a:buClr>
              <a:buFont typeface="+mj-lt"/>
              <a:buAutoNum type="arabicPeriod"/>
            </a:pPr>
            <a:r>
              <a:rPr lang="en-CA" dirty="0" smtClean="0"/>
              <a:t>Clear purpose for using PGD</a:t>
            </a:r>
            <a:endParaRPr lang="en-US" dirty="0" smtClean="0"/>
          </a:p>
          <a:p>
            <a:pPr marL="514350" indent="-514350">
              <a:buClr>
                <a:schemeClr val="accent2"/>
              </a:buClr>
              <a:buFont typeface="+mj-lt"/>
              <a:buAutoNum type="arabicPeriod"/>
            </a:pPr>
            <a:r>
              <a:rPr lang="en-GB" dirty="0" smtClean="0"/>
              <a:t>Selection of PGD data in consultation with patient/caregiver partners</a:t>
            </a:r>
          </a:p>
          <a:p>
            <a:pPr marL="514350" indent="-514350">
              <a:buClr>
                <a:schemeClr val="accent2"/>
              </a:buClr>
              <a:buFont typeface="+mj-lt"/>
              <a:buAutoNum type="arabicPeriod"/>
            </a:pPr>
            <a:r>
              <a:rPr lang="en-GB" dirty="0" smtClean="0"/>
              <a:t>Easy collection and use of PGD</a:t>
            </a:r>
            <a:endParaRPr lang="en-US" dirty="0" smtClean="0"/>
          </a:p>
          <a:p>
            <a:pPr marL="514350" indent="-514350">
              <a:buFont typeface="+mj-lt"/>
              <a:buAutoNum type="arabicPeriod"/>
            </a:pPr>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434410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standards </a:t>
            </a:r>
            <a:r>
              <a:rPr lang="en-CA" sz="2400" dirty="0" smtClean="0"/>
              <a:t>cont’d</a:t>
            </a:r>
            <a:endParaRPr lang="en-US" sz="2400" dirty="0"/>
          </a:p>
        </p:txBody>
      </p:sp>
      <p:sp>
        <p:nvSpPr>
          <p:cNvPr id="3" name="Content Placeholder 2"/>
          <p:cNvSpPr>
            <a:spLocks noGrp="1"/>
          </p:cNvSpPr>
          <p:nvPr>
            <p:ph idx="1"/>
          </p:nvPr>
        </p:nvSpPr>
        <p:spPr/>
        <p:txBody>
          <a:bodyPr/>
          <a:lstStyle/>
          <a:p>
            <a:pPr marL="514350" indent="-514350">
              <a:buClr>
                <a:schemeClr val="accent2"/>
              </a:buClr>
              <a:buFont typeface="+mj-lt"/>
              <a:buAutoNum type="arabicPeriod" startAt="7"/>
            </a:pPr>
            <a:r>
              <a:rPr lang="en-CA" dirty="0" smtClean="0"/>
              <a:t>Co-design consent mechanisms </a:t>
            </a:r>
            <a:r>
              <a:rPr lang="en-GB" dirty="0" smtClean="0"/>
              <a:t>in consultation with patient/caregiver partners</a:t>
            </a:r>
            <a:r>
              <a:rPr lang="en-CA" dirty="0" smtClean="0"/>
              <a:t> </a:t>
            </a:r>
            <a:endParaRPr lang="en-US" dirty="0" smtClean="0"/>
          </a:p>
          <a:p>
            <a:pPr marL="514350" indent="-514350">
              <a:buClr>
                <a:schemeClr val="accent2"/>
              </a:buClr>
              <a:buFont typeface="+mj-lt"/>
              <a:buAutoNum type="arabicPeriod" startAt="7"/>
            </a:pPr>
            <a:r>
              <a:rPr lang="en-CA" dirty="0" smtClean="0"/>
              <a:t>Observe privacy laws for the appropriate jurisdictions</a:t>
            </a:r>
          </a:p>
          <a:p>
            <a:pPr marL="514350" indent="-514350">
              <a:buClr>
                <a:schemeClr val="accent2"/>
              </a:buClr>
              <a:buFont typeface="+mj-lt"/>
              <a:buAutoNum type="arabicPeriod" startAt="7"/>
            </a:pPr>
            <a:r>
              <a:rPr lang="en-CA" dirty="0" smtClean="0"/>
              <a:t>Data stored and backed up in a Canadian jurisdiction</a:t>
            </a:r>
            <a:endParaRPr lang="en-US" dirty="0" smtClean="0"/>
          </a:p>
          <a:p>
            <a:pPr marL="514350" indent="-514350">
              <a:buClr>
                <a:schemeClr val="accent2"/>
              </a:buClr>
              <a:buFont typeface="+mj-lt"/>
              <a:buAutoNum type="arabicPeriod" startAt="7"/>
            </a:pPr>
            <a:r>
              <a:rPr lang="en-CA" dirty="0" smtClean="0"/>
              <a:t>Security measures in place and communicated clearly</a:t>
            </a:r>
          </a:p>
          <a:p>
            <a:pPr marL="514350" indent="-514350">
              <a:buClr>
                <a:schemeClr val="accent2"/>
              </a:buClr>
              <a:buFont typeface="+mj-lt"/>
              <a:buAutoNum type="arabicPeriod" startAt="7"/>
            </a:pPr>
            <a:r>
              <a:rPr lang="en-GB" dirty="0" smtClean="0"/>
              <a:t>Care providers to act proactively on PGD</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1335224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about governance- test use cases</a:t>
            </a:r>
            <a:endParaRPr lang="en-US" dirty="0"/>
          </a:p>
        </p:txBody>
      </p:sp>
      <p:sp>
        <p:nvSpPr>
          <p:cNvPr id="3" name="Content Placeholder 2"/>
          <p:cNvSpPr>
            <a:spLocks noGrp="1"/>
          </p:cNvSpPr>
          <p:nvPr>
            <p:ph idx="1"/>
          </p:nvPr>
        </p:nvSpPr>
        <p:spPr/>
        <p:txBody>
          <a:bodyPr/>
          <a:lstStyle/>
          <a:p>
            <a:r>
              <a:rPr lang="en-US" dirty="0" smtClean="0"/>
              <a:t> </a:t>
            </a:r>
          </a:p>
          <a:p>
            <a:pPr marL="514350" lvl="0" indent="-514350">
              <a:buClr>
                <a:schemeClr val="accent2"/>
              </a:buClr>
              <a:buFont typeface="+mj-lt"/>
              <a:buAutoNum type="arabicPeriod"/>
            </a:pPr>
            <a:r>
              <a:rPr lang="en-US" dirty="0" smtClean="0"/>
              <a:t>What laws, regulations and policies need to be changed to establish good governance over PGD?</a:t>
            </a:r>
          </a:p>
          <a:p>
            <a:pPr marL="514350" lvl="0" indent="-514350">
              <a:buClr>
                <a:schemeClr val="accent2"/>
              </a:buClr>
              <a:buFont typeface="+mj-lt"/>
              <a:buAutoNum type="arabicPeriod"/>
            </a:pPr>
            <a:endParaRPr lang="en-US" dirty="0" smtClean="0"/>
          </a:p>
          <a:p>
            <a:pPr marL="514350" lvl="0" indent="-514350">
              <a:buClr>
                <a:schemeClr val="accent2"/>
              </a:buClr>
              <a:buFont typeface="+mj-lt"/>
              <a:buAutoNum type="arabicPeriod"/>
            </a:pPr>
            <a:r>
              <a:rPr lang="en-US" dirty="0" smtClean="0"/>
              <a:t>How should patients/caregivers be involved with data governance?</a:t>
            </a:r>
          </a:p>
          <a:p>
            <a:pPr marL="514350" lvl="0" indent="-514350">
              <a:buClr>
                <a:schemeClr val="accent2"/>
              </a:buClr>
              <a:buFont typeface="+mj-lt"/>
              <a:buAutoNum type="arabicPeriod"/>
            </a:pPr>
            <a:endParaRPr lang="en-US" dirty="0" smtClean="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102129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15-Apr-19</a:t>
            </a:r>
            <a:endParaRPr lang="en-US"/>
          </a:p>
        </p:txBody>
      </p:sp>
      <p:sp>
        <p:nvSpPr>
          <p:cNvPr id="6" name="Slide Number Placeholder 5"/>
          <p:cNvSpPr>
            <a:spLocks noGrp="1"/>
          </p:cNvSpPr>
          <p:nvPr>
            <p:ph type="sldNum" sz="quarter" idx="12"/>
          </p:nvPr>
        </p:nvSpPr>
        <p:spPr/>
        <p:txBody>
          <a:bodyPr/>
          <a:lstStyle/>
          <a:p>
            <a:fld id="{F9638614-11F1-4C86-8781-040D6F07464A}" type="slidenum">
              <a:rPr lang="en-US" smtClean="0"/>
              <a:pPr/>
              <a:t>106</a:t>
            </a:fld>
            <a:endParaRPr lang="en-US" dirty="0"/>
          </a:p>
        </p:txBody>
      </p:sp>
      <p:sp>
        <p:nvSpPr>
          <p:cNvPr id="14" name="Title 13"/>
          <p:cNvSpPr>
            <a:spLocks noGrp="1"/>
          </p:cNvSpPr>
          <p:nvPr>
            <p:ph type="title"/>
          </p:nvPr>
        </p:nvSpPr>
        <p:spPr>
          <a:xfrm>
            <a:off x="355600" y="652009"/>
            <a:ext cx="8229600" cy="1143000"/>
          </a:xfrm>
        </p:spPr>
        <p:txBody>
          <a:bodyPr>
            <a:normAutofit fontScale="90000"/>
          </a:bodyPr>
          <a:lstStyle/>
          <a:p>
            <a:r>
              <a:rPr lang="en-CA" dirty="0"/>
              <a:t>Patient Declaration of Values for Ontario</a:t>
            </a:r>
            <a:r>
              <a:rPr lang="en-US" dirty="0"/>
              <a:t/>
            </a:r>
            <a:br>
              <a:rPr lang="en-US" dirty="0"/>
            </a:br>
            <a:endParaRPr lang="en-US" dirty="0"/>
          </a:p>
        </p:txBody>
      </p:sp>
      <p:sp>
        <p:nvSpPr>
          <p:cNvPr id="16" name="TextBox 15"/>
          <p:cNvSpPr txBox="1"/>
          <p:nvPr/>
        </p:nvSpPr>
        <p:spPr>
          <a:xfrm>
            <a:off x="355600" y="1795009"/>
            <a:ext cx="8229600" cy="4893647"/>
          </a:xfrm>
          <a:prstGeom prst="rect">
            <a:avLst/>
          </a:prstGeom>
          <a:solidFill>
            <a:schemeClr val="bg1"/>
          </a:solidFill>
        </p:spPr>
        <p:txBody>
          <a:bodyPr wrap="square" rtlCol="0">
            <a:spAutoFit/>
          </a:bodyPr>
          <a:lstStyle/>
          <a:p>
            <a:r>
              <a:rPr lang="en-CA" sz="2400" u="sng" dirty="0"/>
              <a:t>Respect and Dignity</a:t>
            </a:r>
            <a:endParaRPr lang="en-US" sz="2400" dirty="0"/>
          </a:p>
          <a:p>
            <a:r>
              <a:rPr lang="en-CA" sz="2400" dirty="0"/>
              <a:t>We expect that our personal health information belongs to us, and that it remain private, respected and protected</a:t>
            </a:r>
            <a:r>
              <a:rPr lang="en-CA" sz="2400" dirty="0" smtClean="0"/>
              <a:t>.</a:t>
            </a:r>
          </a:p>
          <a:p>
            <a:endParaRPr lang="en-US" sz="2400" dirty="0"/>
          </a:p>
          <a:p>
            <a:r>
              <a:rPr lang="en-US" sz="2400" u="sng" dirty="0"/>
              <a:t>Accountability</a:t>
            </a:r>
            <a:endParaRPr lang="en-US" sz="2400" dirty="0"/>
          </a:p>
          <a:p>
            <a:r>
              <a:rPr lang="en-CA" sz="2400" dirty="0"/>
              <a:t>We expect a health care culture that values the experiences of patients, families and caregivers and incorporates this knowledge into policy, planning and decision making</a:t>
            </a:r>
            <a:r>
              <a:rPr lang="en-CA" sz="2400" dirty="0" smtClean="0"/>
              <a:t>.</a:t>
            </a:r>
          </a:p>
          <a:p>
            <a:endParaRPr lang="en-US" sz="2400" dirty="0"/>
          </a:p>
          <a:p>
            <a:r>
              <a:rPr lang="en-CA" sz="2400" u="sng" dirty="0"/>
              <a:t>Transparency</a:t>
            </a:r>
            <a:endParaRPr lang="en-US" sz="2400" dirty="0"/>
          </a:p>
          <a:p>
            <a:r>
              <a:rPr lang="en-CA" sz="2400" dirty="0"/>
              <a:t>We expect our health records will be accurate, complete, available and accessible across the provincial health system at our request.</a:t>
            </a:r>
            <a:endParaRPr lang="en-US" sz="2400" dirty="0"/>
          </a:p>
        </p:txBody>
      </p:sp>
    </p:spTree>
    <p:extLst>
      <p:ext uri="{BB962C8B-B14F-4D97-AF65-F5344CB8AC3E}">
        <p14:creationId xmlns:p14="http://schemas.microsoft.com/office/powerpoint/2010/main" val="23973340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178627"/>
            <a:ext cx="5765573" cy="1099004"/>
          </a:xfrm>
        </p:spPr>
        <p:txBody>
          <a:bodyPr>
            <a:normAutofit/>
          </a:bodyPr>
          <a:lstStyle/>
          <a:p>
            <a:r>
              <a:rPr lang="en-US" sz="3200" b="1" dirty="0">
                <a:solidFill>
                  <a:srgbClr val="002060"/>
                </a:solidFill>
              </a:rPr>
              <a:t>Opportunities for Moving Forward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AD9F-DE80-41D7-A691-F9CD3DEA599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57277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3600" b="1" dirty="0">
                <a:solidFill>
                  <a:schemeClr val="tx2"/>
                </a:solidFill>
                <a:latin typeface="Helvetica Neue"/>
              </a:rPr>
              <a:t>Thank you</a:t>
            </a:r>
            <a:endParaRPr lang="en-US" sz="3600" dirty="0">
              <a:solidFill>
                <a:schemeClr val="tx2"/>
              </a:solidFill>
            </a:endParaRPr>
          </a:p>
        </p:txBody>
      </p:sp>
      <p:sp>
        <p:nvSpPr>
          <p:cNvPr id="6" name="Slide Number Placeholder 5"/>
          <p:cNvSpPr>
            <a:spLocks noGrp="1"/>
          </p:cNvSpPr>
          <p:nvPr>
            <p:ph type="sldNum" sz="quarter" idx="4294967295"/>
          </p:nvPr>
        </p:nvSpPr>
        <p:spPr>
          <a:xfrm>
            <a:off x="8636000" y="6240463"/>
            <a:ext cx="508000" cy="365125"/>
          </a:xfrm>
        </p:spPr>
        <p:txBody>
          <a:bodyPr/>
          <a:lstStyle/>
          <a:p>
            <a:fld id="{8EF2AD9F-DE80-41D7-A691-F9CD3DEA5990}" type="slidenum">
              <a:rPr lang="en-US" smtClean="0"/>
              <a:pPr/>
              <a:t>108</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Overview</a:t>
            </a:r>
          </a:p>
        </p:txBody>
      </p:sp>
      <p:sp>
        <p:nvSpPr>
          <p:cNvPr id="7" name="Content Placeholder 6"/>
          <p:cNvSpPr>
            <a:spLocks noGrp="1"/>
          </p:cNvSpPr>
          <p:nvPr>
            <p:ph idx="1"/>
          </p:nvPr>
        </p:nvSpPr>
        <p:spPr/>
        <p:txBody>
          <a:bodyPr>
            <a:normAutofit/>
          </a:bodyPr>
          <a:lstStyle/>
          <a:p>
            <a:endParaRPr lang="en-US" dirty="0"/>
          </a:p>
          <a:p>
            <a:r>
              <a:rPr lang="en-CA" dirty="0"/>
              <a:t>What is patient-generated data?</a:t>
            </a:r>
          </a:p>
          <a:p>
            <a:r>
              <a:rPr lang="en-CA" dirty="0"/>
              <a:t>What do patients want?</a:t>
            </a:r>
          </a:p>
          <a:p>
            <a:r>
              <a:rPr lang="en-CA" dirty="0"/>
              <a:t>What tools are out there?</a:t>
            </a:r>
          </a:p>
          <a:p>
            <a:r>
              <a:rPr lang="en-CA" dirty="0"/>
              <a:t>How are they used?</a:t>
            </a:r>
          </a:p>
          <a:p>
            <a:r>
              <a:rPr lang="en-CA" dirty="0"/>
              <a:t>Where could this go?</a:t>
            </a:r>
            <a:endParaRPr lang="en-US" dirty="0"/>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1991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What is patient-generated data? </a:t>
            </a:r>
          </a:p>
        </p:txBody>
      </p:sp>
      <p:sp>
        <p:nvSpPr>
          <p:cNvPr id="7" name="Content Placeholder 6"/>
          <p:cNvSpPr>
            <a:spLocks noGrp="1"/>
          </p:cNvSpPr>
          <p:nvPr>
            <p:ph idx="1"/>
          </p:nvPr>
        </p:nvSpPr>
        <p:spPr/>
        <p:txBody>
          <a:bodyPr>
            <a:normAutofit/>
          </a:bodyPr>
          <a:lstStyle/>
          <a:p>
            <a:endParaRPr lang="en-US" dirty="0"/>
          </a:p>
          <a:p>
            <a:pPr marL="0" indent="0">
              <a:buNone/>
            </a:pPr>
            <a:r>
              <a:rPr lang="en-CA" dirty="0"/>
              <a:t>“health-related data created, recorded, or gathered by or from patients (or family members or other caregivers) to help address a health concern”</a:t>
            </a:r>
          </a:p>
          <a:p>
            <a:endParaRPr lang="en-US" dirty="0"/>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12</a:t>
            </a:fld>
            <a:endParaRPr lang="en-US" dirty="0">
              <a:solidFill>
                <a:prstClr val="black">
                  <a:tint val="75000"/>
                </a:prstClr>
              </a:solidFill>
              <a:latin typeface="Calibri"/>
            </a:endParaRPr>
          </a:p>
        </p:txBody>
      </p:sp>
      <p:sp>
        <p:nvSpPr>
          <p:cNvPr id="2" name="TextBox 1"/>
          <p:cNvSpPr txBox="1"/>
          <p:nvPr/>
        </p:nvSpPr>
        <p:spPr>
          <a:xfrm>
            <a:off x="4611757" y="4693755"/>
            <a:ext cx="2504661" cy="461665"/>
          </a:xfrm>
          <a:prstGeom prst="rect">
            <a:avLst/>
          </a:prstGeom>
          <a:noFill/>
        </p:spPr>
        <p:txBody>
          <a:bodyPr wrap="square" rtlCol="0">
            <a:spAutoFit/>
          </a:bodyPr>
          <a:lstStyle/>
          <a:p>
            <a:pPr defTabSz="685800"/>
            <a:r>
              <a:rPr lang="en-CA" sz="1200" dirty="0">
                <a:solidFill>
                  <a:prstClr val="black"/>
                </a:solidFill>
                <a:latin typeface="Calibri"/>
              </a:rPr>
              <a:t>US Office of the National Coordinator for Health Information Technology </a:t>
            </a:r>
          </a:p>
        </p:txBody>
      </p:sp>
    </p:spTree>
    <p:extLst>
      <p:ext uri="{BB962C8B-B14F-4D97-AF65-F5344CB8AC3E}">
        <p14:creationId xmlns:p14="http://schemas.microsoft.com/office/powerpoint/2010/main" val="259895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What is patient-generated data? </a:t>
            </a:r>
          </a:p>
        </p:txBody>
      </p:sp>
      <p:sp>
        <p:nvSpPr>
          <p:cNvPr id="7" name="Content Placeholder 6"/>
          <p:cNvSpPr>
            <a:spLocks noGrp="1"/>
          </p:cNvSpPr>
          <p:nvPr>
            <p:ph idx="1"/>
          </p:nvPr>
        </p:nvSpPr>
        <p:spPr/>
        <p:txBody>
          <a:bodyPr>
            <a:normAutofit/>
          </a:bodyPr>
          <a:lstStyle/>
          <a:p>
            <a:pPr marL="0" indent="0">
              <a:buNone/>
            </a:pPr>
            <a:r>
              <a:rPr lang="en-US" dirty="0"/>
              <a:t>Is it defined by</a:t>
            </a:r>
          </a:p>
          <a:p>
            <a:r>
              <a:rPr lang="en-CA" dirty="0"/>
              <a:t>Type of data?</a:t>
            </a:r>
          </a:p>
          <a:p>
            <a:r>
              <a:rPr lang="en-CA" dirty="0"/>
              <a:t>Means of collection?</a:t>
            </a:r>
          </a:p>
          <a:p>
            <a:r>
              <a:rPr lang="en-CA" dirty="0"/>
              <a:t>Who handles it?</a:t>
            </a:r>
          </a:p>
          <a:p>
            <a:r>
              <a:rPr lang="en-CA" dirty="0"/>
              <a:t>Where </a:t>
            </a:r>
            <a:r>
              <a:rPr lang="en-CA" dirty="0" smtClean="0"/>
              <a:t>it is </a:t>
            </a:r>
            <a:r>
              <a:rPr lang="en-CA" dirty="0"/>
              <a:t>stored?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490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chemeClr val="tx2"/>
                </a:solidFill>
              </a:rPr>
              <a:t>What do patients want?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37553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asted-image.png"/>
          <p:cNvPicPr>
            <a:picLocks noChangeAspect="1"/>
          </p:cNvPicPr>
          <p:nvPr/>
        </p:nvPicPr>
        <p:blipFill>
          <a:blip r:embed="rId2">
            <a:extLst/>
          </a:blip>
          <a:stretch>
            <a:fillRect/>
          </a:stretch>
        </p:blipFill>
        <p:spPr>
          <a:xfrm>
            <a:off x="1098789" y="1482556"/>
            <a:ext cx="6946422" cy="3892891"/>
          </a:xfrm>
          <a:prstGeom prst="rect">
            <a:avLst/>
          </a:prstGeom>
          <a:ln w="12700">
            <a:miter lim="400000"/>
          </a:ln>
        </p:spPr>
      </p:pic>
    </p:spTree>
    <p:extLst>
      <p:ext uri="{BB962C8B-B14F-4D97-AF65-F5344CB8AC3E}">
        <p14:creationId xmlns:p14="http://schemas.microsoft.com/office/powerpoint/2010/main" val="329976711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G_2966-filtered.jpeg"/>
          <p:cNvPicPr>
            <a:picLocks noChangeAspect="1"/>
          </p:cNvPicPr>
          <p:nvPr/>
        </p:nvPicPr>
        <p:blipFill>
          <a:blip r:embed="rId3">
            <a:extLst/>
          </a:blip>
          <a:srcRect l="19836" t="33160" r="14905" b="17971"/>
          <a:stretch>
            <a:fillRect/>
          </a:stretch>
        </p:blipFill>
        <p:spPr>
          <a:xfrm>
            <a:off x="1137532" y="1500076"/>
            <a:ext cx="6868904" cy="3857862"/>
          </a:xfrm>
          <a:prstGeom prst="rect">
            <a:avLst/>
          </a:prstGeom>
          <a:ln w="12700">
            <a:miter lim="400000"/>
          </a:ln>
        </p:spPr>
      </p:pic>
      <p:sp>
        <p:nvSpPr>
          <p:cNvPr id="133" name="Shape 133"/>
          <p:cNvSpPr/>
          <p:nvPr/>
        </p:nvSpPr>
        <p:spPr>
          <a:xfrm>
            <a:off x="2654358" y="4012340"/>
            <a:ext cx="3835252" cy="479107"/>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lvl1pPr algn="l">
              <a:defRPr sz="5200" spc="104">
                <a:solidFill>
                  <a:srgbClr val="FFFFFF"/>
                </a:solidFill>
                <a:latin typeface="Athelas"/>
                <a:ea typeface="Athelas"/>
                <a:cs typeface="Athelas"/>
                <a:sym typeface="Athelas"/>
              </a:defRPr>
            </a:lvl1pPr>
          </a:lstStyle>
          <a:p>
            <a:pPr defTabSz="685800"/>
            <a:r>
              <a:rPr lang="en-CA" sz="1463" spc="78" dirty="0"/>
              <a:t>Designing for people with complex needs</a:t>
            </a:r>
            <a:r>
              <a:rPr sz="1463" spc="78" dirty="0"/>
              <a:t> </a:t>
            </a:r>
            <a:r>
              <a:rPr lang="en-CA" sz="1463" spc="78" dirty="0"/>
              <a:t>could help everybody</a:t>
            </a:r>
            <a:endParaRPr sz="1463" spc="78" dirty="0"/>
          </a:p>
        </p:txBody>
      </p:sp>
      <p:sp>
        <p:nvSpPr>
          <p:cNvPr id="7" name="Shape 134"/>
          <p:cNvSpPr/>
          <p:nvPr/>
        </p:nvSpPr>
        <p:spPr>
          <a:xfrm>
            <a:off x="2698020" y="4012341"/>
            <a:ext cx="3747962" cy="924691"/>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numCol="2" spcCol="666304"/>
          <a:lstStyle/>
          <a:p>
            <a:pPr marL="64294" indent="-64294" defTabSz="685800">
              <a:spcBef>
                <a:spcPts val="479"/>
              </a:spcBef>
              <a:buSzPct val="100000"/>
              <a:buFontTx/>
              <a:buChar char="•"/>
              <a:defRPr sz="4100" spc="82">
                <a:solidFill>
                  <a:srgbClr val="FFFFFF"/>
                </a:solidFill>
                <a:latin typeface="Roboto Condensed"/>
                <a:ea typeface="Roboto Condensed"/>
                <a:cs typeface="Roboto Condensed"/>
                <a:sym typeface="Roboto Condensed"/>
              </a:defRPr>
            </a:pPr>
            <a:endParaRPr sz="1154" spc="62" dirty="0">
              <a:solidFill>
                <a:srgbClr val="FFFFFF"/>
              </a:solidFill>
              <a:latin typeface="Roboto Condensed"/>
              <a:sym typeface="Roboto Condensed"/>
            </a:endParaRPr>
          </a:p>
        </p:txBody>
      </p:sp>
    </p:spTree>
    <p:extLst>
      <p:ext uri="{BB962C8B-B14F-4D97-AF65-F5344CB8AC3E}">
        <p14:creationId xmlns:p14="http://schemas.microsoft.com/office/powerpoint/2010/main" val="41938083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91"/>
          <p:cNvSpPr/>
          <p:nvPr/>
        </p:nvSpPr>
        <p:spPr>
          <a:xfrm>
            <a:off x="1138205" y="1503950"/>
            <a:ext cx="6867595" cy="3867959"/>
          </a:xfrm>
          <a:prstGeom prst="rect">
            <a:avLst/>
          </a:prstGeom>
          <a:solidFill>
            <a:srgbClr val="0C4050"/>
          </a:solidFill>
          <a:ln w="12700">
            <a:miter lim="400000"/>
          </a:ln>
        </p:spPr>
        <p:txBody>
          <a:bodyPr lIns="14288" tIns="14288" rIns="14288" bIns="14288" anchor="ctr"/>
          <a:lstStyle/>
          <a:p>
            <a:pPr defTabSz="685800">
              <a:defRPr sz="3200">
                <a:solidFill>
                  <a:srgbClr val="A6AAA9"/>
                </a:solidFill>
              </a:defRPr>
            </a:pPr>
            <a:endParaRPr sz="2400">
              <a:solidFill>
                <a:srgbClr val="A6AAA9"/>
              </a:solidFill>
              <a:latin typeface="Calibri"/>
            </a:endParaRPr>
          </a:p>
        </p:txBody>
      </p:sp>
      <p:sp>
        <p:nvSpPr>
          <p:cNvPr id="7" name="Shape 298"/>
          <p:cNvSpPr/>
          <p:nvPr/>
        </p:nvSpPr>
        <p:spPr>
          <a:xfrm flipV="1">
            <a:off x="4563537" y="2881249"/>
            <a:ext cx="0" cy="1864794"/>
          </a:xfrm>
          <a:prstGeom prst="line">
            <a:avLst/>
          </a:prstGeom>
          <a:ln w="25400">
            <a:solidFill>
              <a:srgbClr val="E1F5F7"/>
            </a:solidFill>
            <a:miter lim="400000"/>
            <a:headEnd type="triangle" len="sm"/>
            <a:tailEnd type="triangle" len="sm"/>
          </a:ln>
        </p:spPr>
        <p:txBody>
          <a:bodyPr lIns="14288" tIns="14288" rIns="14288" bIns="14288" anchor="ctr"/>
          <a:lstStyle/>
          <a:p>
            <a:pPr defTabSz="685800">
              <a:defRPr sz="3200"/>
            </a:pPr>
            <a:endParaRPr sz="2400">
              <a:solidFill>
                <a:prstClr val="black"/>
              </a:solidFill>
              <a:latin typeface="Calibri"/>
            </a:endParaRPr>
          </a:p>
        </p:txBody>
      </p:sp>
      <p:sp>
        <p:nvSpPr>
          <p:cNvPr id="8" name="Shape 299"/>
          <p:cNvSpPr/>
          <p:nvPr/>
        </p:nvSpPr>
        <p:spPr>
          <a:xfrm>
            <a:off x="2745850" y="3813645"/>
            <a:ext cx="3635375" cy="0"/>
          </a:xfrm>
          <a:prstGeom prst="line">
            <a:avLst/>
          </a:prstGeom>
          <a:ln w="25400">
            <a:solidFill>
              <a:srgbClr val="E1F5F7"/>
            </a:solidFill>
            <a:miter lim="400000"/>
            <a:headEnd type="triangle" len="sm"/>
            <a:tailEnd type="triangle" len="sm"/>
          </a:ln>
        </p:spPr>
        <p:txBody>
          <a:bodyPr lIns="14288" tIns="14288" rIns="14288" bIns="14288" anchor="ctr"/>
          <a:lstStyle/>
          <a:p>
            <a:pPr defTabSz="685800">
              <a:defRPr sz="3200"/>
            </a:pPr>
            <a:endParaRPr sz="2400">
              <a:solidFill>
                <a:prstClr val="black"/>
              </a:solidFill>
              <a:latin typeface="Calibri"/>
            </a:endParaRPr>
          </a:p>
        </p:txBody>
      </p:sp>
      <p:sp>
        <p:nvSpPr>
          <p:cNvPr id="9" name="Shape 300"/>
          <p:cNvSpPr/>
          <p:nvPr/>
        </p:nvSpPr>
        <p:spPr>
          <a:xfrm>
            <a:off x="4066623" y="2512737"/>
            <a:ext cx="1010758" cy="294492"/>
          </a:xfrm>
          <a:prstGeom prst="rect">
            <a:avLst/>
          </a:prstGeom>
          <a:ln w="12700">
            <a:miter lim="400000"/>
          </a:ln>
          <a:extLst>
            <a:ext uri="{C572A759-6A51-4108-AA02-DFA0A04FC94B}">
              <ma14:wrappingTextBoxFlag xmlns:ma14="http://schemas.microsoft.com/office/mac/drawingml/2011/main" xmlns="" val="1"/>
            </a:ext>
          </a:extLst>
        </p:spPr>
        <p:txBody>
          <a:bodyPr lIns="20092" tIns="20092" rIns="20092" bIns="20092">
            <a:spAutoFit/>
          </a:bodyPr>
          <a:lstStyle>
            <a:lvl1pPr defTabSz="584200">
              <a:spcBef>
                <a:spcPts val="2000"/>
              </a:spcBef>
              <a:defRPr sz="1600" b="1" cap="all" spc="95">
                <a:solidFill>
                  <a:srgbClr val="F1EDEB"/>
                </a:solidFill>
                <a:latin typeface="Gotham"/>
                <a:ea typeface="Gotham"/>
                <a:cs typeface="Gotham"/>
                <a:sym typeface="Gotham"/>
              </a:defRPr>
            </a:lvl1pPr>
          </a:lstStyle>
          <a:p>
            <a:pPr algn="ctr" defTabSz="438150">
              <a:spcBef>
                <a:spcPts val="1500"/>
              </a:spcBef>
            </a:pPr>
            <a:r>
              <a:rPr sz="825" spc="71" dirty="0"/>
              <a:t>functional NEEDS</a:t>
            </a:r>
          </a:p>
        </p:txBody>
      </p:sp>
      <p:sp>
        <p:nvSpPr>
          <p:cNvPr id="10" name="Shape 301"/>
          <p:cNvSpPr/>
          <p:nvPr/>
        </p:nvSpPr>
        <p:spPr>
          <a:xfrm>
            <a:off x="4066623" y="4821484"/>
            <a:ext cx="1010758" cy="294492"/>
          </a:xfrm>
          <a:prstGeom prst="rect">
            <a:avLst/>
          </a:prstGeom>
          <a:ln w="12700">
            <a:miter lim="400000"/>
          </a:ln>
          <a:extLst>
            <a:ext uri="{C572A759-6A51-4108-AA02-DFA0A04FC94B}">
              <ma14:wrappingTextBoxFlag xmlns:ma14="http://schemas.microsoft.com/office/mac/drawingml/2011/main" xmlns="" val="1"/>
            </a:ext>
          </a:extLst>
        </p:spPr>
        <p:txBody>
          <a:bodyPr lIns="20092" tIns="20092" rIns="20092" bIns="20092">
            <a:spAutoFit/>
          </a:bodyPr>
          <a:lstStyle>
            <a:lvl1pPr defTabSz="584200">
              <a:spcBef>
                <a:spcPts val="2000"/>
              </a:spcBef>
              <a:defRPr sz="1600" b="1" cap="all" spc="95">
                <a:solidFill>
                  <a:srgbClr val="F1EDEB"/>
                </a:solidFill>
                <a:latin typeface="Gotham"/>
                <a:ea typeface="Gotham"/>
                <a:cs typeface="Gotham"/>
                <a:sym typeface="Gotham"/>
              </a:defRPr>
            </a:lvl1pPr>
          </a:lstStyle>
          <a:p>
            <a:pPr algn="ctr" defTabSz="438150">
              <a:spcBef>
                <a:spcPts val="1500"/>
              </a:spcBef>
            </a:pPr>
            <a:r>
              <a:rPr sz="825" spc="71" dirty="0"/>
              <a:t>emotional NEEDS</a:t>
            </a:r>
          </a:p>
        </p:txBody>
      </p:sp>
      <p:sp>
        <p:nvSpPr>
          <p:cNvPr id="11" name="Shape 302"/>
          <p:cNvSpPr/>
          <p:nvPr/>
        </p:nvSpPr>
        <p:spPr>
          <a:xfrm>
            <a:off x="6481211" y="3736166"/>
            <a:ext cx="1010758" cy="167534"/>
          </a:xfrm>
          <a:prstGeom prst="rect">
            <a:avLst/>
          </a:prstGeom>
          <a:ln w="12700">
            <a:miter lim="400000"/>
          </a:ln>
          <a:extLst>
            <a:ext uri="{C572A759-6A51-4108-AA02-DFA0A04FC94B}">
              <ma14:wrappingTextBoxFlag xmlns:ma14="http://schemas.microsoft.com/office/mac/drawingml/2011/main" xmlns="" val="1"/>
            </a:ext>
          </a:extLst>
        </p:spPr>
        <p:txBody>
          <a:bodyPr lIns="20092" tIns="20092" rIns="20092" bIns="20092">
            <a:spAutoFit/>
          </a:bodyPr>
          <a:lstStyle>
            <a:lvl1pPr algn="l" defTabSz="584200">
              <a:spcBef>
                <a:spcPts val="2000"/>
              </a:spcBef>
              <a:defRPr sz="1600" b="1" cap="all" spc="95">
                <a:solidFill>
                  <a:srgbClr val="F1EDEB"/>
                </a:solidFill>
                <a:latin typeface="Gotham"/>
                <a:ea typeface="Gotham"/>
                <a:cs typeface="Gotham"/>
                <a:sym typeface="Gotham"/>
              </a:defRPr>
            </a:lvl1pPr>
          </a:lstStyle>
          <a:p>
            <a:pPr defTabSz="438150">
              <a:spcBef>
                <a:spcPts val="1500"/>
              </a:spcBef>
            </a:pPr>
            <a:r>
              <a:rPr sz="825" spc="71" dirty="0"/>
              <a:t>MEDICAL</a:t>
            </a:r>
          </a:p>
        </p:txBody>
      </p:sp>
      <p:sp>
        <p:nvSpPr>
          <p:cNvPr id="12" name="Shape 303"/>
          <p:cNvSpPr/>
          <p:nvPr/>
        </p:nvSpPr>
        <p:spPr>
          <a:xfrm>
            <a:off x="1635108" y="3727237"/>
            <a:ext cx="1010757" cy="167534"/>
          </a:xfrm>
          <a:prstGeom prst="rect">
            <a:avLst/>
          </a:prstGeom>
          <a:ln w="12700">
            <a:miter lim="400000"/>
          </a:ln>
          <a:extLst>
            <a:ext uri="{C572A759-6A51-4108-AA02-DFA0A04FC94B}">
              <ma14:wrappingTextBoxFlag xmlns:ma14="http://schemas.microsoft.com/office/mac/drawingml/2011/main" xmlns="" val="1"/>
            </a:ext>
          </a:extLst>
        </p:spPr>
        <p:txBody>
          <a:bodyPr lIns="20092" tIns="20092" rIns="20092" bIns="20092">
            <a:spAutoFit/>
          </a:bodyPr>
          <a:lstStyle>
            <a:lvl1pPr algn="r" defTabSz="584200">
              <a:spcBef>
                <a:spcPts val="2000"/>
              </a:spcBef>
              <a:defRPr sz="1600" b="1" cap="all" spc="95">
                <a:solidFill>
                  <a:srgbClr val="F1EDEB"/>
                </a:solidFill>
                <a:latin typeface="Gotham"/>
                <a:ea typeface="Gotham"/>
                <a:cs typeface="Gotham"/>
                <a:sym typeface="Gotham"/>
              </a:defRPr>
            </a:lvl1pPr>
          </a:lstStyle>
          <a:p>
            <a:pPr defTabSz="438150">
              <a:spcBef>
                <a:spcPts val="1500"/>
              </a:spcBef>
            </a:pPr>
            <a:r>
              <a:rPr sz="825" spc="71" dirty="0"/>
              <a:t>PERSONAL</a:t>
            </a:r>
          </a:p>
        </p:txBody>
      </p:sp>
      <p:sp>
        <p:nvSpPr>
          <p:cNvPr id="13" name="Shape 305"/>
          <p:cNvSpPr/>
          <p:nvPr/>
        </p:nvSpPr>
        <p:spPr>
          <a:xfrm>
            <a:off x="3044576" y="3238733"/>
            <a:ext cx="1172566" cy="248146"/>
          </a:xfrm>
          <a:prstGeom prst="rect">
            <a:avLst/>
          </a:prstGeom>
          <a:ln w="12700">
            <a:miter lim="400000"/>
          </a:ln>
          <a:extLst>
            <a:ext uri="{C572A759-6A51-4108-AA02-DFA0A04FC94B}">
              <ma14:wrappingTextBoxFlag xmlns:ma14="http://schemas.microsoft.com/office/mac/drawingml/2011/main" xmlns="" val="1"/>
            </a:ext>
          </a:extLst>
        </p:spPr>
        <p:txBody>
          <a:bodyPr wrap="none" lIns="14288" tIns="14288" rIns="14288" bIns="14288">
            <a:spAutoFit/>
          </a:bodyPr>
          <a:lstStyle>
            <a:lvl1pPr>
              <a:spcBef>
                <a:spcPts val="500"/>
              </a:spcBef>
              <a:defRPr sz="4200" b="1" spc="84">
                <a:solidFill>
                  <a:srgbClr val="FFFFFF"/>
                </a:solidFill>
                <a:latin typeface="Athelas"/>
                <a:ea typeface="Athelas"/>
                <a:cs typeface="Athelas"/>
                <a:sym typeface="Athelas"/>
              </a:defRPr>
            </a:lvl1pPr>
          </a:lstStyle>
          <a:p>
            <a:pPr algn="ctr" defTabSz="685800">
              <a:spcBef>
                <a:spcPts val="375"/>
              </a:spcBef>
            </a:pPr>
            <a:r>
              <a:rPr sz="1425" spc="63" dirty="0"/>
              <a:t>Live My Life</a:t>
            </a:r>
          </a:p>
        </p:txBody>
      </p:sp>
      <p:sp>
        <p:nvSpPr>
          <p:cNvPr id="14" name="Shape 306"/>
          <p:cNvSpPr/>
          <p:nvPr/>
        </p:nvSpPr>
        <p:spPr>
          <a:xfrm>
            <a:off x="4780579" y="3175231"/>
            <a:ext cx="1515085" cy="46743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spAutoFit/>
          </a:bodyPr>
          <a:lstStyle>
            <a:lvl1pPr>
              <a:spcBef>
                <a:spcPts val="500"/>
              </a:spcBef>
              <a:defRPr sz="4200" b="1" spc="84">
                <a:solidFill>
                  <a:srgbClr val="FFFFFF"/>
                </a:solidFill>
                <a:latin typeface="Athelas"/>
                <a:ea typeface="Athelas"/>
                <a:cs typeface="Athelas"/>
                <a:sym typeface="Athelas"/>
              </a:defRPr>
            </a:lvl1pPr>
          </a:lstStyle>
          <a:p>
            <a:pPr algn="ctr" defTabSz="685800">
              <a:spcBef>
                <a:spcPts val="375"/>
              </a:spcBef>
            </a:pPr>
            <a:r>
              <a:rPr sz="1425" spc="63" dirty="0"/>
              <a:t>Manage My Health</a:t>
            </a:r>
          </a:p>
        </p:txBody>
      </p:sp>
      <p:sp>
        <p:nvSpPr>
          <p:cNvPr id="15" name="Shape 307"/>
          <p:cNvSpPr/>
          <p:nvPr/>
        </p:nvSpPr>
        <p:spPr>
          <a:xfrm>
            <a:off x="2893097" y="4188982"/>
            <a:ext cx="1487046" cy="248146"/>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spAutoFit/>
          </a:bodyPr>
          <a:lstStyle>
            <a:lvl1pPr>
              <a:spcBef>
                <a:spcPts val="500"/>
              </a:spcBef>
              <a:defRPr sz="4200" b="1" spc="84">
                <a:solidFill>
                  <a:srgbClr val="FFFFFF"/>
                </a:solidFill>
                <a:latin typeface="Athelas"/>
                <a:ea typeface="Athelas"/>
                <a:cs typeface="Athelas"/>
                <a:sym typeface="Athelas"/>
              </a:defRPr>
            </a:lvl1pPr>
          </a:lstStyle>
          <a:p>
            <a:pPr algn="ctr" defTabSz="685800">
              <a:spcBef>
                <a:spcPts val="375"/>
              </a:spcBef>
            </a:pPr>
            <a:r>
              <a:rPr sz="1425" spc="63" dirty="0"/>
              <a:t>Love My Life</a:t>
            </a:r>
          </a:p>
        </p:txBody>
      </p:sp>
      <p:sp>
        <p:nvSpPr>
          <p:cNvPr id="16" name="Shape 308"/>
          <p:cNvSpPr/>
          <p:nvPr/>
        </p:nvSpPr>
        <p:spPr>
          <a:xfrm>
            <a:off x="4834062" y="4188983"/>
            <a:ext cx="1433518" cy="467437"/>
          </a:xfrm>
          <a:prstGeom prst="rect">
            <a:avLst/>
          </a:prstGeom>
          <a:ln w="12700">
            <a:miter lim="400000"/>
          </a:ln>
          <a:extLst>
            <a:ext uri="{C572A759-6A51-4108-AA02-DFA0A04FC94B}">
              <ma14:wrappingTextBoxFlag xmlns:ma14="http://schemas.microsoft.com/office/mac/drawingml/2011/main" xmlns="" val="1"/>
            </a:ext>
          </a:extLst>
        </p:spPr>
        <p:txBody>
          <a:bodyPr lIns="14288" tIns="14288" rIns="14288" bIns="14288">
            <a:spAutoFit/>
          </a:bodyPr>
          <a:lstStyle>
            <a:lvl1pPr>
              <a:spcBef>
                <a:spcPts val="500"/>
              </a:spcBef>
              <a:defRPr sz="4200" b="1" spc="84">
                <a:solidFill>
                  <a:srgbClr val="FFFFFF"/>
                </a:solidFill>
                <a:latin typeface="Athelas"/>
                <a:ea typeface="Athelas"/>
                <a:cs typeface="Athelas"/>
                <a:sym typeface="Athelas"/>
              </a:defRPr>
            </a:lvl1pPr>
          </a:lstStyle>
          <a:p>
            <a:pPr algn="ctr" defTabSz="685800">
              <a:spcBef>
                <a:spcPts val="375"/>
              </a:spcBef>
            </a:pPr>
            <a:r>
              <a:rPr sz="1425" spc="63" dirty="0"/>
              <a:t>Feel Understood</a:t>
            </a:r>
          </a:p>
        </p:txBody>
      </p:sp>
      <p:sp>
        <p:nvSpPr>
          <p:cNvPr id="17" name="Title 1">
            <a:extLst>
              <a:ext uri="{FF2B5EF4-FFF2-40B4-BE49-F238E27FC236}">
                <a16:creationId xmlns:a16="http://schemas.microsoft.com/office/drawing/2014/main" id="{1ABD9538-716A-4503-954B-8C8CECA70DB0}"/>
              </a:ext>
            </a:extLst>
          </p:cNvPr>
          <p:cNvSpPr>
            <a:spLocks noGrp="1"/>
          </p:cNvSpPr>
          <p:nvPr>
            <p:ph type="title"/>
          </p:nvPr>
        </p:nvSpPr>
        <p:spPr>
          <a:xfrm>
            <a:off x="1485900" y="794872"/>
            <a:ext cx="6172200" cy="857250"/>
          </a:xfrm>
        </p:spPr>
        <p:txBody>
          <a:bodyPr/>
          <a:lstStyle/>
          <a:p>
            <a:r>
              <a:rPr lang="en-US" dirty="0"/>
              <a:t>Patient and caregiver needs</a:t>
            </a:r>
          </a:p>
        </p:txBody>
      </p:sp>
    </p:spTree>
    <p:extLst>
      <p:ext uri="{BB962C8B-B14F-4D97-AF65-F5344CB8AC3E}">
        <p14:creationId xmlns:p14="http://schemas.microsoft.com/office/powerpoint/2010/main" val="2832410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607"/>
          <p:cNvSpPr/>
          <p:nvPr/>
        </p:nvSpPr>
        <p:spPr>
          <a:xfrm>
            <a:off x="3911258" y="1355416"/>
            <a:ext cx="4121994" cy="3674858"/>
          </a:xfrm>
          <a:prstGeom prst="rect">
            <a:avLst/>
          </a:prstGeom>
          <a:solidFill>
            <a:srgbClr val="DCE1E7"/>
          </a:solidFill>
          <a:ln w="12700">
            <a:miter lim="400000"/>
          </a:ln>
        </p:spPr>
        <p:txBody>
          <a:bodyPr lIns="14288" tIns="14288" rIns="14288" bIns="14288" anchor="ctr"/>
          <a:lstStyle/>
          <a:p>
            <a:pPr defTabSz="685800">
              <a:defRPr sz="3200">
                <a:solidFill>
                  <a:srgbClr val="FFFFFF"/>
                </a:solidFill>
              </a:defRPr>
            </a:pPr>
            <a:endParaRPr sz="2400">
              <a:solidFill>
                <a:srgbClr val="FFFFFF"/>
              </a:solidFill>
              <a:latin typeface="Calibri"/>
            </a:endParaRPr>
          </a:p>
        </p:txBody>
      </p:sp>
      <p:pic>
        <p:nvPicPr>
          <p:cNvPr id="14" name="healthTracking.png"/>
          <p:cNvPicPr>
            <a:picLocks noChangeAspect="1"/>
          </p:cNvPicPr>
          <p:nvPr/>
        </p:nvPicPr>
        <p:blipFill>
          <a:blip r:embed="rId3">
            <a:extLst/>
          </a:blip>
          <a:stretch>
            <a:fillRect/>
          </a:stretch>
        </p:blipFill>
        <p:spPr>
          <a:xfrm>
            <a:off x="3424990" y="2406916"/>
            <a:ext cx="376160" cy="416825"/>
          </a:xfrm>
          <a:prstGeom prst="rect">
            <a:avLst/>
          </a:prstGeom>
          <a:ln w="12700">
            <a:miter lim="400000"/>
          </a:ln>
        </p:spPr>
      </p:pic>
      <p:pic>
        <p:nvPicPr>
          <p:cNvPr id="15" name="04_b_condition_symptom.png"/>
          <p:cNvPicPr>
            <a:picLocks noChangeAspect="1"/>
          </p:cNvPicPr>
          <p:nvPr/>
        </p:nvPicPr>
        <p:blipFill>
          <a:blip r:embed="rId4">
            <a:extLst/>
          </a:blip>
          <a:srcRect l="38231" r="38231" b="21366"/>
          <a:stretch>
            <a:fillRect/>
          </a:stretch>
        </p:blipFill>
        <p:spPr>
          <a:xfrm>
            <a:off x="4123728" y="2026753"/>
            <a:ext cx="958857" cy="2022360"/>
          </a:xfrm>
          <a:prstGeom prst="rect">
            <a:avLst/>
          </a:prstGeom>
          <a:ln w="12700">
            <a:miter lim="400000"/>
          </a:ln>
        </p:spPr>
      </p:pic>
      <p:pic>
        <p:nvPicPr>
          <p:cNvPr id="17" name="04_c_tracking.png"/>
          <p:cNvPicPr>
            <a:picLocks noChangeAspect="1"/>
          </p:cNvPicPr>
          <p:nvPr/>
        </p:nvPicPr>
        <p:blipFill>
          <a:blip r:embed="rId5">
            <a:extLst/>
          </a:blip>
          <a:srcRect l="10752" r="30755" b="22486"/>
          <a:stretch>
            <a:fillRect/>
          </a:stretch>
        </p:blipFill>
        <p:spPr>
          <a:xfrm>
            <a:off x="5074105" y="2311884"/>
            <a:ext cx="2720918" cy="2275597"/>
          </a:xfrm>
          <a:prstGeom prst="rect">
            <a:avLst/>
          </a:prstGeom>
          <a:ln w="12700">
            <a:miter lim="400000"/>
          </a:ln>
        </p:spPr>
      </p:pic>
      <p:sp>
        <p:nvSpPr>
          <p:cNvPr id="18" name="Shape 604"/>
          <p:cNvSpPr/>
          <p:nvPr/>
        </p:nvSpPr>
        <p:spPr>
          <a:xfrm>
            <a:off x="1259439" y="2386017"/>
            <a:ext cx="2205243" cy="675186"/>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lvl1pPr algn="l">
              <a:defRPr sz="4200" spc="84">
                <a:solidFill>
                  <a:srgbClr val="212121"/>
                </a:solidFill>
                <a:latin typeface="Athelas"/>
                <a:ea typeface="Athelas"/>
                <a:cs typeface="Athelas"/>
                <a:sym typeface="Athelas"/>
              </a:defRPr>
            </a:lvl1pPr>
          </a:lstStyle>
          <a:p>
            <a:pPr defTabSz="685800"/>
            <a:r>
              <a:rPr lang="en-CA" sz="2100" spc="63" dirty="0">
                <a:solidFill>
                  <a:prstClr val="black"/>
                </a:solidFill>
                <a:latin typeface="Helvetica Neue"/>
                <a:cs typeface="Georgia"/>
              </a:rPr>
              <a:t>Tracking</a:t>
            </a:r>
            <a:r>
              <a:rPr sz="2100" spc="63" dirty="0">
                <a:solidFill>
                  <a:prstClr val="black"/>
                </a:solidFill>
                <a:latin typeface="Helvetica Neue"/>
                <a:cs typeface="Georgia"/>
              </a:rPr>
              <a:t> &amp; </a:t>
            </a:r>
            <a:r>
              <a:rPr lang="en-CA" sz="2100" spc="63" dirty="0">
                <a:solidFill>
                  <a:prstClr val="black"/>
                </a:solidFill>
                <a:latin typeface="Helvetica Neue"/>
                <a:cs typeface="Georgia"/>
              </a:rPr>
              <a:t>Insights</a:t>
            </a:r>
            <a:endParaRPr sz="2100" spc="63" dirty="0">
              <a:solidFill>
                <a:prstClr val="black"/>
              </a:solidFill>
              <a:latin typeface="Helvetica Neue"/>
              <a:cs typeface="Georgia"/>
            </a:endParaRPr>
          </a:p>
        </p:txBody>
      </p:sp>
      <p:sp>
        <p:nvSpPr>
          <p:cNvPr id="19" name="Title 1">
            <a:extLst>
              <a:ext uri="{FF2B5EF4-FFF2-40B4-BE49-F238E27FC236}">
                <a16:creationId xmlns:a16="http://schemas.microsoft.com/office/drawing/2014/main" id="{1ABD9538-716A-4503-954B-8C8CECA70DB0}"/>
              </a:ext>
            </a:extLst>
          </p:cNvPr>
          <p:cNvSpPr txBox="1">
            <a:spLocks/>
          </p:cNvSpPr>
          <p:nvPr/>
        </p:nvSpPr>
        <p:spPr>
          <a:xfrm>
            <a:off x="1487123" y="1086419"/>
            <a:ext cx="5087960" cy="250069"/>
          </a:xfrm>
          <a:prstGeom prst="rect">
            <a:avLst/>
          </a:prstGeom>
        </p:spPr>
        <p:txBody>
          <a:bodyPr/>
          <a:lst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a:lstStyle>
          <a:p>
            <a:pPr defTabSz="685800"/>
            <a:r>
              <a:rPr lang="en-US" sz="3000" dirty="0">
                <a:solidFill>
                  <a:srgbClr val="2A2967"/>
                </a:solidFill>
                <a:latin typeface="Calibri"/>
              </a:rPr>
              <a:t>Key functions</a:t>
            </a:r>
          </a:p>
        </p:txBody>
      </p:sp>
      <p:pic>
        <p:nvPicPr>
          <p:cNvPr id="10" name="adviceInformation.png"/>
          <p:cNvPicPr>
            <a:picLocks noChangeAspect="1"/>
          </p:cNvPicPr>
          <p:nvPr/>
        </p:nvPicPr>
        <p:blipFill>
          <a:blip r:embed="rId6">
            <a:extLst/>
          </a:blip>
          <a:stretch>
            <a:fillRect/>
          </a:stretch>
        </p:blipFill>
        <p:spPr>
          <a:xfrm>
            <a:off x="3448441" y="1650941"/>
            <a:ext cx="340556" cy="359946"/>
          </a:xfrm>
          <a:prstGeom prst="rect">
            <a:avLst/>
          </a:prstGeom>
          <a:ln w="12700">
            <a:miter lim="400000"/>
          </a:ln>
        </p:spPr>
      </p:pic>
      <p:sp>
        <p:nvSpPr>
          <p:cNvPr id="11" name="Shape 604"/>
          <p:cNvSpPr/>
          <p:nvPr/>
        </p:nvSpPr>
        <p:spPr>
          <a:xfrm>
            <a:off x="1259439" y="1533975"/>
            <a:ext cx="2205243" cy="68480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algn="l">
              <a:defRPr sz="4200" spc="84">
                <a:solidFill>
                  <a:srgbClr val="212121"/>
                </a:solidFill>
                <a:latin typeface="Athelas"/>
                <a:ea typeface="Athelas"/>
                <a:cs typeface="Athelas"/>
                <a:sym typeface="Athelas"/>
              </a:defRPr>
            </a:lvl1pPr>
          </a:lstStyle>
          <a:p>
            <a:pPr defTabSz="685800"/>
            <a:r>
              <a:rPr sz="2100" spc="63" dirty="0">
                <a:solidFill>
                  <a:prstClr val="black"/>
                </a:solidFill>
                <a:latin typeface="Helvetica Neue"/>
                <a:cs typeface="Georgia"/>
              </a:rPr>
              <a:t>Advice &amp; Information</a:t>
            </a:r>
          </a:p>
        </p:txBody>
      </p:sp>
      <p:pic>
        <p:nvPicPr>
          <p:cNvPr id="12" name="knowYou.png"/>
          <p:cNvPicPr>
            <a:picLocks noChangeAspect="1"/>
          </p:cNvPicPr>
          <p:nvPr/>
        </p:nvPicPr>
        <p:blipFill>
          <a:blip r:embed="rId7">
            <a:extLst/>
          </a:blip>
          <a:stretch>
            <a:fillRect/>
          </a:stretch>
        </p:blipFill>
        <p:spPr>
          <a:xfrm>
            <a:off x="3365355" y="3207835"/>
            <a:ext cx="472494" cy="536312"/>
          </a:xfrm>
          <a:prstGeom prst="rect">
            <a:avLst/>
          </a:prstGeom>
          <a:ln w="12700">
            <a:miter lim="400000"/>
          </a:ln>
        </p:spPr>
      </p:pic>
      <p:sp>
        <p:nvSpPr>
          <p:cNvPr id="20" name="Shape 604"/>
          <p:cNvSpPr/>
          <p:nvPr/>
        </p:nvSpPr>
        <p:spPr>
          <a:xfrm>
            <a:off x="1259439" y="3135029"/>
            <a:ext cx="1904537" cy="68480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algn="l">
              <a:defRPr sz="4200" spc="84">
                <a:solidFill>
                  <a:srgbClr val="212121"/>
                </a:solidFill>
                <a:latin typeface="Athelas"/>
                <a:ea typeface="Athelas"/>
                <a:cs typeface="Athelas"/>
                <a:sym typeface="Athelas"/>
              </a:defRPr>
            </a:lvl1pPr>
          </a:lstStyle>
          <a:p>
            <a:pPr defTabSz="685800"/>
            <a:r>
              <a:rPr lang="en-CA" sz="2100" spc="63" dirty="0">
                <a:solidFill>
                  <a:prstClr val="black"/>
                </a:solidFill>
                <a:latin typeface="Helvetica Neue"/>
                <a:cs typeface="Georgia"/>
              </a:rPr>
              <a:t>Holistic Picture</a:t>
            </a:r>
            <a:endParaRPr sz="2100" spc="63" dirty="0">
              <a:solidFill>
                <a:prstClr val="black"/>
              </a:solidFill>
              <a:latin typeface="Helvetica Neue"/>
              <a:cs typeface="Georgia"/>
            </a:endParaRPr>
          </a:p>
        </p:txBody>
      </p:sp>
      <p:sp>
        <p:nvSpPr>
          <p:cNvPr id="24" name="Shape 604"/>
          <p:cNvSpPr/>
          <p:nvPr/>
        </p:nvSpPr>
        <p:spPr>
          <a:xfrm>
            <a:off x="1259439" y="3977452"/>
            <a:ext cx="3452910" cy="68480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algn="l">
              <a:defRPr sz="4200" spc="84">
                <a:solidFill>
                  <a:srgbClr val="212121"/>
                </a:solidFill>
                <a:latin typeface="Athelas"/>
                <a:ea typeface="Athelas"/>
                <a:cs typeface="Athelas"/>
                <a:sym typeface="Athelas"/>
              </a:defRPr>
            </a:lvl1pPr>
          </a:lstStyle>
          <a:p>
            <a:pPr defTabSz="685800"/>
            <a:r>
              <a:rPr lang="en-CA" sz="2100" spc="63" dirty="0">
                <a:solidFill>
                  <a:prstClr val="black"/>
                </a:solidFill>
                <a:latin typeface="Helvetica Neue"/>
                <a:cs typeface="Georgia"/>
              </a:rPr>
              <a:t>Coordination &amp; Communication</a:t>
            </a:r>
            <a:endParaRPr sz="2100" spc="63" dirty="0">
              <a:solidFill>
                <a:prstClr val="black"/>
              </a:solidFill>
              <a:latin typeface="Helvetica Neue"/>
              <a:cs typeface="Georgia"/>
            </a:endParaRPr>
          </a:p>
        </p:txBody>
      </p:sp>
      <p:pic>
        <p:nvPicPr>
          <p:cNvPr id="25" name="coordinateCommunicate.png"/>
          <p:cNvPicPr>
            <a:picLocks noChangeAspect="1"/>
          </p:cNvPicPr>
          <p:nvPr/>
        </p:nvPicPr>
        <p:blipFill>
          <a:blip r:embed="rId8">
            <a:extLst/>
          </a:blip>
          <a:stretch>
            <a:fillRect/>
          </a:stretch>
        </p:blipFill>
        <p:spPr>
          <a:xfrm>
            <a:off x="3319902" y="4070489"/>
            <a:ext cx="537280" cy="513678"/>
          </a:xfrm>
          <a:prstGeom prst="rect">
            <a:avLst/>
          </a:prstGeom>
          <a:ln w="12700">
            <a:miter lim="400000"/>
          </a:ln>
        </p:spPr>
      </p:pic>
    </p:spTree>
    <p:extLst>
      <p:ext uri="{BB962C8B-B14F-4D97-AF65-F5344CB8AC3E}">
        <p14:creationId xmlns:p14="http://schemas.microsoft.com/office/powerpoint/2010/main" val="2951123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chemeClr val="tx2"/>
                </a:solidFill>
              </a:rPr>
              <a:t>What tools are out there?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9636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28" y="944061"/>
            <a:ext cx="8439372" cy="5295608"/>
          </a:xfrm>
        </p:spPr>
        <p:txBody>
          <a:bodyPr>
            <a:normAutofit fontScale="85000" lnSpcReduction="20000"/>
          </a:bodyPr>
          <a:lstStyle/>
          <a:p>
            <a:pPr marL="0" indent="0">
              <a:buNone/>
            </a:pPr>
            <a:r>
              <a:rPr lang="en-US" sz="2300" dirty="0"/>
              <a:t>9:00am		</a:t>
            </a:r>
            <a:r>
              <a:rPr lang="en-US" sz="2300" b="1" dirty="0"/>
              <a:t>Welcome and Why this Matters</a:t>
            </a:r>
          </a:p>
          <a:p>
            <a:pPr marL="0" indent="0">
              <a:buNone/>
            </a:pPr>
            <a:r>
              <a:rPr lang="en-US" sz="2300" dirty="0"/>
              <a:t>		</a:t>
            </a:r>
            <a:endParaRPr lang="en-CA" sz="2300" i="1" dirty="0"/>
          </a:p>
          <a:p>
            <a:pPr marL="0" indent="0">
              <a:buNone/>
            </a:pPr>
            <a:r>
              <a:rPr lang="en-US" sz="2300" dirty="0"/>
              <a:t>9:15am		</a:t>
            </a:r>
            <a:r>
              <a:rPr lang="en-US" sz="2300" b="1" dirty="0" smtClean="0"/>
              <a:t>Overview of Patient-Generated Data</a:t>
            </a:r>
            <a:endParaRPr lang="en-US" sz="2300" b="1" dirty="0"/>
          </a:p>
          <a:p>
            <a:pPr marL="0" indent="0">
              <a:buNone/>
            </a:pPr>
            <a:r>
              <a:rPr lang="en-US" sz="2300" dirty="0"/>
              <a:t>		</a:t>
            </a:r>
            <a:endParaRPr lang="en-CA" sz="2300" dirty="0"/>
          </a:p>
          <a:p>
            <a:pPr marL="0" indent="0">
              <a:buNone/>
            </a:pPr>
            <a:r>
              <a:rPr lang="en-US" sz="2300" dirty="0"/>
              <a:t>9:45am		</a:t>
            </a:r>
            <a:r>
              <a:rPr lang="en-US" sz="2300" b="1" dirty="0"/>
              <a:t>Show and Tell</a:t>
            </a:r>
            <a:endParaRPr lang="en-US" sz="2300" dirty="0"/>
          </a:p>
          <a:p>
            <a:pPr marL="0" indent="0">
              <a:buNone/>
            </a:pPr>
            <a:r>
              <a:rPr lang="en-US" sz="2300" i="1" dirty="0"/>
              <a:t>		</a:t>
            </a:r>
            <a:endParaRPr lang="en-CA" sz="2300" i="1" dirty="0"/>
          </a:p>
          <a:p>
            <a:pPr marL="0" indent="0">
              <a:buNone/>
            </a:pPr>
            <a:r>
              <a:rPr lang="en-US" sz="2300" dirty="0"/>
              <a:t>10:30am	</a:t>
            </a:r>
            <a:r>
              <a:rPr lang="en-US" sz="2300" b="1" dirty="0"/>
              <a:t>Draft Principles </a:t>
            </a:r>
            <a:r>
              <a:rPr lang="en-US" sz="2300" b="1" dirty="0" smtClean="0"/>
              <a:t>and Discussion</a:t>
            </a:r>
            <a:endParaRPr lang="en-US" sz="2300" b="1" dirty="0"/>
          </a:p>
          <a:p>
            <a:pPr marL="0" indent="0">
              <a:buNone/>
            </a:pPr>
            <a:endParaRPr lang="en-US" sz="2300" dirty="0"/>
          </a:p>
          <a:p>
            <a:pPr marL="0" indent="0">
              <a:buNone/>
            </a:pPr>
            <a:r>
              <a:rPr lang="en-US" sz="2300" dirty="0"/>
              <a:t>10:45am	</a:t>
            </a:r>
            <a:r>
              <a:rPr lang="en-US" sz="2300" b="1" dirty="0"/>
              <a:t>Break</a:t>
            </a:r>
          </a:p>
          <a:p>
            <a:pPr marL="0" indent="0">
              <a:buNone/>
            </a:pPr>
            <a:endParaRPr lang="en-US" sz="2300" b="1" dirty="0"/>
          </a:p>
          <a:p>
            <a:pPr marL="0" indent="0">
              <a:buNone/>
            </a:pPr>
            <a:r>
              <a:rPr lang="en-US" sz="2300" dirty="0"/>
              <a:t>11:00am 	</a:t>
            </a:r>
            <a:r>
              <a:rPr lang="en-US" sz="2300" b="1" dirty="0" smtClean="0"/>
              <a:t>Draft Standards </a:t>
            </a:r>
            <a:endParaRPr lang="en-US" sz="2300" b="1" dirty="0"/>
          </a:p>
          <a:p>
            <a:pPr marL="0" indent="0">
              <a:buNone/>
            </a:pPr>
            <a:endParaRPr lang="en-US" sz="2300" b="1" dirty="0"/>
          </a:p>
          <a:p>
            <a:pPr marL="0" indent="0">
              <a:buNone/>
            </a:pPr>
            <a:r>
              <a:rPr lang="en-US" sz="2300" dirty="0"/>
              <a:t>11:30pm	</a:t>
            </a:r>
            <a:r>
              <a:rPr lang="en-US" sz="2300" b="1" dirty="0"/>
              <a:t>Group </a:t>
            </a:r>
            <a:r>
              <a:rPr lang="en-US" sz="2300" b="1" dirty="0" smtClean="0"/>
              <a:t>Discussion: Standards and Governance</a:t>
            </a:r>
            <a:endParaRPr lang="en-US" sz="2300" b="1" dirty="0"/>
          </a:p>
          <a:p>
            <a:pPr marL="0" indent="0">
              <a:buNone/>
            </a:pPr>
            <a:endParaRPr lang="en-US" sz="2300" b="1" dirty="0"/>
          </a:p>
          <a:p>
            <a:pPr marL="0" indent="0">
              <a:buNone/>
            </a:pPr>
            <a:r>
              <a:rPr lang="en-US" sz="2300" dirty="0"/>
              <a:t>12:00pm	</a:t>
            </a:r>
            <a:r>
              <a:rPr lang="en-US" sz="2300" b="1" dirty="0"/>
              <a:t>Opportunities for Moving Forward</a:t>
            </a:r>
          </a:p>
          <a:p>
            <a:pPr marL="0" indent="0">
              <a:buNone/>
            </a:pPr>
            <a:endParaRPr lang="en-US" sz="2300" dirty="0"/>
          </a:p>
          <a:p>
            <a:pPr marL="0" indent="0">
              <a:buNone/>
            </a:pPr>
            <a:r>
              <a:rPr lang="en-US" sz="2300" dirty="0"/>
              <a:t>12:15		</a:t>
            </a:r>
            <a:r>
              <a:rPr lang="en-US" sz="2300" b="1" dirty="0"/>
              <a:t>Networking Lunch</a:t>
            </a:r>
            <a:endParaRPr lang="en-CA" sz="1600" b="1" dirty="0"/>
          </a:p>
        </p:txBody>
      </p:sp>
      <p:sp>
        <p:nvSpPr>
          <p:cNvPr id="6" name="Slide Number Placeholder 5"/>
          <p:cNvSpPr>
            <a:spLocks noGrp="1"/>
          </p:cNvSpPr>
          <p:nvPr>
            <p:ph type="sldNum" sz="quarter" idx="12"/>
          </p:nvPr>
        </p:nvSpPr>
        <p:spPr/>
        <p:txBody>
          <a:bodyPr/>
          <a:lstStyle/>
          <a:p>
            <a:fld id="{8EF2AD9F-DE80-41D7-A691-F9CD3DEA5990}" type="slidenum">
              <a:rPr lang="en-US" smtClean="0"/>
              <a:pPr/>
              <a:t>2</a:t>
            </a:fld>
            <a:endParaRPr lang="en-US" dirty="0"/>
          </a:p>
        </p:txBody>
      </p:sp>
      <p:sp>
        <p:nvSpPr>
          <p:cNvPr id="7" name="Title 1"/>
          <p:cNvSpPr txBox="1">
            <a:spLocks/>
          </p:cNvSpPr>
          <p:nvPr/>
        </p:nvSpPr>
        <p:spPr>
          <a:xfrm>
            <a:off x="393608" y="79101"/>
            <a:ext cx="8750392" cy="1143000"/>
          </a:xfrm>
          <a:prstGeom prst="rect">
            <a:avLst/>
          </a:prstGeom>
        </p:spPr>
        <p:txBody>
          <a:bodyPr vert="horz" lIns="91440" tIns="45720" rIns="91440" bIns="45720" rtlCol="0" anchor="ctr">
            <a:noAutofit/>
          </a:bodyPr>
          <a:lstStyle/>
          <a:p>
            <a:pPr lvl="0">
              <a:spcBef>
                <a:spcPct val="0"/>
              </a:spcBef>
            </a:pPr>
            <a:r>
              <a:rPr kumimoji="0" lang="en-CA" sz="2800" b="1" i="0" u="none" strike="noStrike" kern="1200" cap="none" spc="0" normalizeH="0" baseline="0" noProof="0" dirty="0">
                <a:ln>
                  <a:noFill/>
                </a:ln>
                <a:solidFill>
                  <a:schemeClr val="tx2"/>
                </a:solidFill>
                <a:effectLst/>
                <a:uLnTx/>
                <a:uFillTx/>
                <a:latin typeface="Helvetica Neue"/>
                <a:ea typeface="+mj-ea"/>
                <a:cs typeface="+mj-cs"/>
              </a:rPr>
              <a:t>Agenda </a:t>
            </a:r>
          </a:p>
        </p:txBody>
      </p:sp>
    </p:spTree>
    <p:extLst>
      <p:ext uri="{BB962C8B-B14F-4D97-AF65-F5344CB8AC3E}">
        <p14:creationId xmlns:p14="http://schemas.microsoft.com/office/powerpoint/2010/main" val="417830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07393-1E78-45F1-AACD-A121A8D4DDD0}"/>
              </a:ext>
            </a:extLst>
          </p:cNvPr>
          <p:cNvPicPr>
            <a:picLocks noChangeAspect="1"/>
          </p:cNvPicPr>
          <p:nvPr/>
        </p:nvPicPr>
        <p:blipFill>
          <a:blip r:embed="rId3"/>
          <a:stretch>
            <a:fillRect/>
          </a:stretch>
        </p:blipFill>
        <p:spPr>
          <a:xfrm>
            <a:off x="1143001" y="1511154"/>
            <a:ext cx="6858000" cy="4588420"/>
          </a:xfrm>
          <a:prstGeom prst="rect">
            <a:avLst/>
          </a:prstGeom>
        </p:spPr>
      </p:pic>
      <p:sp>
        <p:nvSpPr>
          <p:cNvPr id="6" name="Title 5"/>
          <p:cNvSpPr>
            <a:spLocks noGrp="1"/>
          </p:cNvSpPr>
          <p:nvPr>
            <p:ph type="title"/>
          </p:nvPr>
        </p:nvSpPr>
        <p:spPr>
          <a:xfrm>
            <a:off x="1220932" y="857250"/>
            <a:ext cx="6172200" cy="857250"/>
          </a:xfrm>
        </p:spPr>
        <p:txBody>
          <a:bodyPr>
            <a:normAutofit/>
          </a:bodyPr>
          <a:lstStyle/>
          <a:p>
            <a:r>
              <a:rPr lang="en-US" dirty="0"/>
              <a:t>Wearables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9606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3013" y="857250"/>
            <a:ext cx="6172200" cy="857250"/>
          </a:xfrm>
        </p:spPr>
        <p:txBody>
          <a:bodyPr>
            <a:normAutofit/>
          </a:bodyPr>
          <a:lstStyle/>
          <a:p>
            <a:r>
              <a:rPr lang="en-US" dirty="0" smtClean="0"/>
              <a:t>Monitoring devices and Apps</a:t>
            </a:r>
            <a:endParaRPr lang="en-US" dirty="0"/>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21</a:t>
            </a:fld>
            <a:endParaRPr lang="en-US" dirty="0">
              <a:solidFill>
                <a:prstClr val="black">
                  <a:tint val="75000"/>
                </a:prstClr>
              </a:solidFill>
              <a:latin typeface="Calibri"/>
            </a:endParaRPr>
          </a:p>
        </p:txBody>
      </p:sp>
      <p:pic>
        <p:nvPicPr>
          <p:cNvPr id="8" name="Picture 7">
            <a:extLst>
              <a:ext uri="{FF2B5EF4-FFF2-40B4-BE49-F238E27FC236}">
                <a16:creationId xmlns:a16="http://schemas.microsoft.com/office/drawing/2014/main" id="{1DB97AB9-B104-4998-A31E-106082F92224}"/>
              </a:ext>
            </a:extLst>
          </p:cNvPr>
          <p:cNvPicPr>
            <a:picLocks noChangeAspect="1"/>
          </p:cNvPicPr>
          <p:nvPr/>
        </p:nvPicPr>
        <p:blipFill>
          <a:blip r:embed="rId3"/>
          <a:stretch>
            <a:fillRect/>
          </a:stretch>
        </p:blipFill>
        <p:spPr>
          <a:xfrm>
            <a:off x="1966912" y="1486202"/>
            <a:ext cx="5500688" cy="4485079"/>
          </a:xfrm>
          <a:prstGeom prst="rect">
            <a:avLst/>
          </a:prstGeom>
        </p:spPr>
      </p:pic>
    </p:spTree>
    <p:extLst>
      <p:ext uri="{BB962C8B-B14F-4D97-AF65-F5344CB8AC3E}">
        <p14:creationId xmlns:p14="http://schemas.microsoft.com/office/powerpoint/2010/main" val="382403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PREMs/PROMs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22</a:t>
            </a:fld>
            <a:endParaRPr lang="en-US" dirty="0">
              <a:solidFill>
                <a:prstClr val="black">
                  <a:tint val="75000"/>
                </a:prstClr>
              </a:solidFill>
              <a:latin typeface="Calibri"/>
            </a:endParaRPr>
          </a:p>
        </p:txBody>
      </p:sp>
      <p:pic>
        <p:nvPicPr>
          <p:cNvPr id="8196" name="Picture 4" descr="Image result for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23" y="1865634"/>
            <a:ext cx="5260280" cy="394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49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Interaction with EMRs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23</a:t>
            </a:fld>
            <a:endParaRPr lang="en-US" dirty="0">
              <a:solidFill>
                <a:prstClr val="black">
                  <a:tint val="75000"/>
                </a:prstClr>
              </a:solidFill>
              <a:latin typeface="Calibri"/>
            </a:endParaRPr>
          </a:p>
        </p:txBody>
      </p:sp>
      <p:pic>
        <p:nvPicPr>
          <p:cNvPr id="10" name="Picture 9"/>
          <p:cNvPicPr>
            <a:picLocks noChangeAspect="1"/>
          </p:cNvPicPr>
          <p:nvPr/>
        </p:nvPicPr>
        <p:blipFill>
          <a:blip r:embed="rId3"/>
          <a:stretch>
            <a:fillRect/>
          </a:stretch>
        </p:blipFill>
        <p:spPr>
          <a:xfrm>
            <a:off x="1668334" y="1905667"/>
            <a:ext cx="2259940" cy="3048515"/>
          </a:xfrm>
          <a:prstGeom prst="rect">
            <a:avLst/>
          </a:prstGeom>
        </p:spPr>
      </p:pic>
      <p:pic>
        <p:nvPicPr>
          <p:cNvPr id="11" name="Picture 10"/>
          <p:cNvPicPr>
            <a:picLocks noChangeAspect="1"/>
          </p:cNvPicPr>
          <p:nvPr/>
        </p:nvPicPr>
        <p:blipFill>
          <a:blip r:embed="rId4"/>
          <a:stretch>
            <a:fillRect/>
          </a:stretch>
        </p:blipFill>
        <p:spPr>
          <a:xfrm>
            <a:off x="4733086" y="2865870"/>
            <a:ext cx="2544014" cy="1975465"/>
          </a:xfrm>
          <a:prstGeom prst="rect">
            <a:avLst/>
          </a:prstGeom>
        </p:spPr>
      </p:pic>
      <p:sp>
        <p:nvSpPr>
          <p:cNvPr id="14" name="Right Arrow 13"/>
          <p:cNvSpPr/>
          <p:nvPr/>
        </p:nvSpPr>
        <p:spPr>
          <a:xfrm>
            <a:off x="1276412" y="5076708"/>
            <a:ext cx="6726815" cy="49876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dirty="0">
              <a:solidFill>
                <a:prstClr val="white"/>
              </a:solidFill>
              <a:latin typeface="Calibri"/>
            </a:endParaRPr>
          </a:p>
        </p:txBody>
      </p:sp>
      <p:sp>
        <p:nvSpPr>
          <p:cNvPr id="15" name="TextBox 14"/>
          <p:cNvSpPr txBox="1"/>
          <p:nvPr/>
        </p:nvSpPr>
        <p:spPr>
          <a:xfrm>
            <a:off x="2389910" y="5169335"/>
            <a:ext cx="537327" cy="300082"/>
          </a:xfrm>
          <a:prstGeom prst="rect">
            <a:avLst/>
          </a:prstGeom>
          <a:noFill/>
        </p:spPr>
        <p:txBody>
          <a:bodyPr wrap="none" rtlCol="0">
            <a:spAutoFit/>
          </a:bodyPr>
          <a:lstStyle/>
          <a:p>
            <a:pPr defTabSz="685800"/>
            <a:r>
              <a:rPr lang="en-US" sz="1350" dirty="0">
                <a:solidFill>
                  <a:prstClr val="black"/>
                </a:solidFill>
                <a:latin typeface="Calibri"/>
              </a:rPr>
              <a:t>2014</a:t>
            </a:r>
            <a:endParaRPr lang="en-CA" sz="1350" dirty="0">
              <a:solidFill>
                <a:prstClr val="black"/>
              </a:solidFill>
              <a:latin typeface="Calibri"/>
            </a:endParaRPr>
          </a:p>
        </p:txBody>
      </p:sp>
      <p:sp>
        <p:nvSpPr>
          <p:cNvPr id="16" name="TextBox 15"/>
          <p:cNvSpPr txBox="1"/>
          <p:nvPr/>
        </p:nvSpPr>
        <p:spPr>
          <a:xfrm>
            <a:off x="5891670" y="5169335"/>
            <a:ext cx="537327" cy="300082"/>
          </a:xfrm>
          <a:prstGeom prst="rect">
            <a:avLst/>
          </a:prstGeom>
          <a:noFill/>
        </p:spPr>
        <p:txBody>
          <a:bodyPr wrap="none" rtlCol="0">
            <a:spAutoFit/>
          </a:bodyPr>
          <a:lstStyle/>
          <a:p>
            <a:pPr defTabSz="685800"/>
            <a:r>
              <a:rPr lang="en-US" sz="1350" dirty="0">
                <a:solidFill>
                  <a:prstClr val="black"/>
                </a:solidFill>
                <a:latin typeface="Calibri"/>
              </a:rPr>
              <a:t>2015</a:t>
            </a:r>
            <a:endParaRPr lang="en-CA" sz="1350" dirty="0">
              <a:solidFill>
                <a:prstClr val="black"/>
              </a:solidFill>
              <a:latin typeface="Calibri"/>
            </a:endParaRPr>
          </a:p>
        </p:txBody>
      </p:sp>
    </p:spTree>
    <p:extLst>
      <p:ext uri="{BB962C8B-B14F-4D97-AF65-F5344CB8AC3E}">
        <p14:creationId xmlns:p14="http://schemas.microsoft.com/office/powerpoint/2010/main" val="3148635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Interaction with EMRs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24</a:t>
            </a:fld>
            <a:endParaRPr lang="en-US" dirty="0">
              <a:solidFill>
                <a:prstClr val="black">
                  <a:tint val="75000"/>
                </a:prstClr>
              </a:solidFill>
              <a:latin typeface="Calibri"/>
            </a:endParaRPr>
          </a:p>
        </p:txBody>
      </p:sp>
      <p:sp>
        <p:nvSpPr>
          <p:cNvPr id="17" name="TextBox 16"/>
          <p:cNvSpPr txBox="1"/>
          <p:nvPr/>
        </p:nvSpPr>
        <p:spPr>
          <a:xfrm>
            <a:off x="4011719" y="5010736"/>
            <a:ext cx="879801" cy="415498"/>
          </a:xfrm>
          <a:prstGeom prst="rect">
            <a:avLst/>
          </a:prstGeom>
          <a:noFill/>
        </p:spPr>
        <p:txBody>
          <a:bodyPr wrap="square" rtlCol="0">
            <a:spAutoFit/>
          </a:bodyPr>
          <a:lstStyle/>
          <a:p>
            <a:pPr defTabSz="685800"/>
            <a:r>
              <a:rPr lang="en-US" sz="2100" dirty="0">
                <a:solidFill>
                  <a:prstClr val="black"/>
                </a:solidFill>
                <a:latin typeface="Calibri"/>
              </a:rPr>
              <a:t>2016</a:t>
            </a:r>
            <a:endParaRPr lang="en-CA" sz="2100" dirty="0">
              <a:solidFill>
                <a:prstClr val="black"/>
              </a:solidFill>
              <a:latin typeface="Calibri"/>
            </a:endParaRPr>
          </a:p>
        </p:txBody>
      </p:sp>
      <p:pic>
        <p:nvPicPr>
          <p:cNvPr id="20" name="Picture 19"/>
          <p:cNvPicPr>
            <a:picLocks noChangeAspect="1"/>
          </p:cNvPicPr>
          <p:nvPr/>
        </p:nvPicPr>
        <p:blipFill>
          <a:blip r:embed="rId3"/>
          <a:stretch>
            <a:fillRect/>
          </a:stretch>
        </p:blipFill>
        <p:spPr>
          <a:xfrm>
            <a:off x="2842904" y="2368009"/>
            <a:ext cx="2968636" cy="2195198"/>
          </a:xfrm>
          <a:prstGeom prst="rect">
            <a:avLst/>
          </a:prstGeom>
        </p:spPr>
      </p:pic>
    </p:spTree>
    <p:extLst>
      <p:ext uri="{BB962C8B-B14F-4D97-AF65-F5344CB8AC3E}">
        <p14:creationId xmlns:p14="http://schemas.microsoft.com/office/powerpoint/2010/main" val="939776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0517" y="1016469"/>
            <a:ext cx="2347197" cy="1609834"/>
          </a:xfrm>
        </p:spPr>
        <p:txBody>
          <a:bodyPr>
            <a:normAutofit/>
          </a:bodyPr>
          <a:lstStyle/>
          <a:p>
            <a:r>
              <a:rPr lang="en-US" dirty="0"/>
              <a:t>Interaction with EMRs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25</a:t>
            </a:fld>
            <a:endParaRPr lang="en-US" dirty="0">
              <a:solidFill>
                <a:prstClr val="black">
                  <a:tint val="75000"/>
                </a:prstClr>
              </a:solidFill>
              <a:latin typeface="Calibri"/>
            </a:endParaRPr>
          </a:p>
        </p:txBody>
      </p:sp>
      <p:pic>
        <p:nvPicPr>
          <p:cNvPr id="2" name="Picture 1"/>
          <p:cNvPicPr>
            <a:picLocks noChangeAspect="1"/>
          </p:cNvPicPr>
          <p:nvPr/>
        </p:nvPicPr>
        <p:blipFill>
          <a:blip r:embed="rId3"/>
          <a:stretch>
            <a:fillRect/>
          </a:stretch>
        </p:blipFill>
        <p:spPr>
          <a:xfrm>
            <a:off x="3450432" y="860228"/>
            <a:ext cx="4550569" cy="4950619"/>
          </a:xfrm>
          <a:prstGeom prst="rect">
            <a:avLst/>
          </a:prstGeom>
        </p:spPr>
      </p:pic>
      <p:sp>
        <p:nvSpPr>
          <p:cNvPr id="3" name="TextBox 2"/>
          <p:cNvSpPr txBox="1"/>
          <p:nvPr/>
        </p:nvSpPr>
        <p:spPr>
          <a:xfrm>
            <a:off x="1231932" y="3506862"/>
            <a:ext cx="2097056" cy="1131079"/>
          </a:xfrm>
          <a:prstGeom prst="rect">
            <a:avLst/>
          </a:prstGeom>
          <a:noFill/>
        </p:spPr>
        <p:txBody>
          <a:bodyPr wrap="square" rtlCol="0">
            <a:spAutoFit/>
          </a:bodyPr>
          <a:lstStyle/>
          <a:p>
            <a:pPr algn="ctr" defTabSz="685800"/>
            <a:r>
              <a:rPr lang="en-US" sz="2250" b="1" dirty="0">
                <a:solidFill>
                  <a:prstClr val="black"/>
                </a:solidFill>
                <a:latin typeface="Calibri"/>
              </a:rPr>
              <a:t>2018</a:t>
            </a:r>
          </a:p>
          <a:p>
            <a:pPr algn="ctr" defTabSz="685800"/>
            <a:r>
              <a:rPr lang="en-US" sz="2250" b="1" dirty="0">
                <a:solidFill>
                  <a:prstClr val="black"/>
                </a:solidFill>
                <a:latin typeface="Calibri"/>
              </a:rPr>
              <a:t>Apple Health Records</a:t>
            </a:r>
            <a:endParaRPr lang="en-CA" sz="2250" b="1" dirty="0">
              <a:solidFill>
                <a:prstClr val="black"/>
              </a:solidFill>
              <a:latin typeface="Calibri"/>
            </a:endParaRPr>
          </a:p>
        </p:txBody>
      </p:sp>
    </p:spTree>
    <p:extLst>
      <p:ext uri="{BB962C8B-B14F-4D97-AF65-F5344CB8AC3E}">
        <p14:creationId xmlns:p14="http://schemas.microsoft.com/office/powerpoint/2010/main" val="3351544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Integration with EMRs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26</a:t>
            </a:fld>
            <a:endParaRPr lang="en-US" dirty="0">
              <a:solidFill>
                <a:prstClr val="black">
                  <a:tint val="75000"/>
                </a:prstClr>
              </a:solidFill>
              <a:latin typeface="Calibri"/>
            </a:endParaRPr>
          </a:p>
        </p:txBody>
      </p:sp>
      <p:pic>
        <p:nvPicPr>
          <p:cNvPr id="5122" name="Picture 2" descr="Minerva Interoperability Plat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302" y="1730161"/>
            <a:ext cx="5641397" cy="380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07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chemeClr val="tx2"/>
                </a:solidFill>
              </a:rPr>
              <a:t>How are they used?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2124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Self-management Support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28</a:t>
            </a:fld>
            <a:endParaRPr lang="en-US" dirty="0">
              <a:solidFill>
                <a:prstClr val="black">
                  <a:tint val="75000"/>
                </a:prstClr>
              </a:solidFill>
              <a:latin typeface="Calibri"/>
            </a:endParaRPr>
          </a:p>
        </p:txBody>
      </p:sp>
      <p:pic>
        <p:nvPicPr>
          <p:cNvPr id="3" name="Picture 2"/>
          <p:cNvPicPr>
            <a:picLocks noChangeAspect="1"/>
          </p:cNvPicPr>
          <p:nvPr/>
        </p:nvPicPr>
        <p:blipFill>
          <a:blip r:embed="rId3"/>
          <a:stretch>
            <a:fillRect/>
          </a:stretch>
        </p:blipFill>
        <p:spPr>
          <a:xfrm>
            <a:off x="1799576" y="1717537"/>
            <a:ext cx="5383140" cy="3819466"/>
          </a:xfrm>
          <a:prstGeom prst="rect">
            <a:avLst/>
          </a:prstGeom>
        </p:spPr>
      </p:pic>
    </p:spTree>
    <p:extLst>
      <p:ext uri="{BB962C8B-B14F-4D97-AF65-F5344CB8AC3E}">
        <p14:creationId xmlns:p14="http://schemas.microsoft.com/office/powerpoint/2010/main" val="1383411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3139" y="1071022"/>
            <a:ext cx="6172200" cy="857250"/>
          </a:xfrm>
        </p:spPr>
        <p:txBody>
          <a:bodyPr>
            <a:normAutofit/>
          </a:bodyPr>
          <a:lstStyle/>
          <a:p>
            <a:r>
              <a:rPr lang="en-US" dirty="0"/>
              <a:t>Clinical Decision Support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29</a:t>
            </a:fld>
            <a:endParaRPr lang="en-US" dirty="0">
              <a:solidFill>
                <a:prstClr val="black">
                  <a:tint val="75000"/>
                </a:prstClr>
              </a:solidFill>
              <a:latin typeface="Calibri"/>
            </a:endParaRPr>
          </a:p>
        </p:txBody>
      </p:sp>
      <p:pic>
        <p:nvPicPr>
          <p:cNvPr id="3074" name="Picture 2" descr="Image result for Tapclou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259" y="3200979"/>
            <a:ext cx="1575741" cy="10633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401265" y="1734744"/>
            <a:ext cx="5064479" cy="4076102"/>
          </a:xfrm>
          <a:prstGeom prst="rect">
            <a:avLst/>
          </a:prstGeom>
        </p:spPr>
      </p:pic>
    </p:spTree>
    <p:extLst>
      <p:ext uri="{BB962C8B-B14F-4D97-AF65-F5344CB8AC3E}">
        <p14:creationId xmlns:p14="http://schemas.microsoft.com/office/powerpoint/2010/main" val="388218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rgbClr val="002060"/>
                </a:solidFill>
              </a:rPr>
              <a:t>Objectives for the day</a:t>
            </a:r>
            <a:endParaRPr lang="en-CA" dirty="0"/>
          </a:p>
        </p:txBody>
      </p:sp>
      <p:sp>
        <p:nvSpPr>
          <p:cNvPr id="3" name="Content Placeholder 2"/>
          <p:cNvSpPr>
            <a:spLocks noGrp="1"/>
          </p:cNvSpPr>
          <p:nvPr>
            <p:ph idx="1"/>
          </p:nvPr>
        </p:nvSpPr>
        <p:spPr>
          <a:xfrm>
            <a:off x="457200" y="1600201"/>
            <a:ext cx="7721600" cy="4511842"/>
          </a:xfrm>
          <a:solidFill>
            <a:schemeClr val="bg1"/>
          </a:solidFill>
        </p:spPr>
        <p:txBody>
          <a:bodyPr>
            <a:noAutofit/>
          </a:bodyPr>
          <a:lstStyle/>
          <a:p>
            <a:r>
              <a:rPr lang="en-CA" sz="2400" dirty="0"/>
              <a:t>Exploring models </a:t>
            </a:r>
            <a:r>
              <a:rPr lang="en-CA" sz="2400" dirty="0" smtClean="0"/>
              <a:t>of patient-generated data that </a:t>
            </a:r>
            <a:r>
              <a:rPr lang="en-CA" sz="2400" dirty="0"/>
              <a:t>could inform an approach in Ontario</a:t>
            </a:r>
          </a:p>
          <a:p>
            <a:r>
              <a:rPr lang="en-CA" sz="2400" dirty="0"/>
              <a:t>Looking at the current state of patient-generated data in greater detail</a:t>
            </a:r>
          </a:p>
          <a:p>
            <a:pPr lvl="1"/>
            <a:r>
              <a:rPr lang="en-US" sz="1800" dirty="0">
                <a:solidFill>
                  <a:prstClr val="black"/>
                </a:solidFill>
              </a:rPr>
              <a:t>Types of patient-generated data collected, how it’s being collected, and for what purpose</a:t>
            </a:r>
          </a:p>
          <a:p>
            <a:pPr lvl="1"/>
            <a:r>
              <a:rPr lang="en-US" sz="1800" dirty="0">
                <a:solidFill>
                  <a:prstClr val="black"/>
                </a:solidFill>
              </a:rPr>
              <a:t>Benefits, opportunities, and challenges of  PGD use</a:t>
            </a:r>
          </a:p>
          <a:p>
            <a:pPr lvl="1"/>
            <a:r>
              <a:rPr lang="en-US" sz="1800" dirty="0">
                <a:solidFill>
                  <a:prstClr val="black"/>
                </a:solidFill>
              </a:rPr>
              <a:t>Governance structures</a:t>
            </a:r>
          </a:p>
          <a:p>
            <a:pPr lvl="1"/>
            <a:r>
              <a:rPr lang="en-US" sz="1800" dirty="0">
                <a:solidFill>
                  <a:prstClr val="black"/>
                </a:solidFill>
              </a:rPr>
              <a:t>How patients are engaged in the process</a:t>
            </a:r>
            <a:endParaRPr lang="en-CA" sz="1800" dirty="0">
              <a:solidFill>
                <a:prstClr val="black"/>
              </a:solidFill>
            </a:endParaRPr>
          </a:p>
          <a:p>
            <a:r>
              <a:rPr lang="en-CA" sz="2400" dirty="0"/>
              <a:t>Discussing a draft framework and principles for patient generated data</a:t>
            </a:r>
          </a:p>
          <a:p>
            <a:pPr lvl="0">
              <a:buClr>
                <a:srgbClr val="2A2967"/>
              </a:buClr>
            </a:pPr>
            <a:endParaRPr lang="en-CA" dirty="0">
              <a:solidFill>
                <a:prstClr val="black"/>
              </a:solidFill>
            </a:endParaRPr>
          </a:p>
        </p:txBody>
      </p:sp>
      <p:sp>
        <p:nvSpPr>
          <p:cNvPr id="6" name="Slide Number Placeholder 5"/>
          <p:cNvSpPr>
            <a:spLocks noGrp="1"/>
          </p:cNvSpPr>
          <p:nvPr>
            <p:ph type="sldNum" sz="quarter" idx="12"/>
          </p:nvPr>
        </p:nvSpPr>
        <p:spPr/>
        <p:txBody>
          <a:bodyPr/>
          <a:lstStyle/>
          <a:p>
            <a:fld id="{8EF2AD9F-DE80-41D7-A691-F9CD3DEA5990}" type="slidenum">
              <a:rPr lang="en-US" smtClean="0"/>
              <a:pPr/>
              <a:t>3</a:t>
            </a:fld>
            <a:endParaRPr lang="en-US" dirty="0"/>
          </a:p>
        </p:txBody>
      </p:sp>
      <p:sp>
        <p:nvSpPr>
          <p:cNvPr id="7" name="Title 1"/>
          <p:cNvSpPr txBox="1">
            <a:spLocks/>
          </p:cNvSpPr>
          <p:nvPr/>
        </p:nvSpPr>
        <p:spPr>
          <a:xfrm>
            <a:off x="393608" y="79101"/>
            <a:ext cx="8750392" cy="1143000"/>
          </a:xfrm>
          <a:prstGeom prst="rect">
            <a:avLst/>
          </a:prstGeom>
        </p:spPr>
        <p:txBody>
          <a:bodyPr vert="horz" lIns="91440" tIns="45720" rIns="91440" bIns="45720" rtlCol="0" anchor="ctr">
            <a:noAutofit/>
          </a:bodyPr>
          <a:lstStyle/>
          <a:p>
            <a:pPr lvl="0">
              <a:spcBef>
                <a:spcPct val="0"/>
              </a:spcBef>
            </a:pPr>
            <a:endParaRPr kumimoji="0" lang="en-CA" sz="2800" b="1" i="0" u="none" strike="noStrike" kern="1200" cap="none" spc="0" normalizeH="0" baseline="0" noProof="0" dirty="0">
              <a:ln>
                <a:noFill/>
              </a:ln>
              <a:solidFill>
                <a:schemeClr val="tx2"/>
              </a:solidFill>
              <a:effectLst/>
              <a:uLnTx/>
              <a:uFillTx/>
              <a:latin typeface="Helvetica Neue"/>
              <a:ea typeface="+mj-ea"/>
              <a:cs typeface="+mj-cs"/>
            </a:endParaRPr>
          </a:p>
        </p:txBody>
      </p:sp>
    </p:spTree>
    <p:extLst>
      <p:ext uri="{BB962C8B-B14F-4D97-AF65-F5344CB8AC3E}">
        <p14:creationId xmlns:p14="http://schemas.microsoft.com/office/powerpoint/2010/main" val="177178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Clinical Decision Support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30</a:t>
            </a:fld>
            <a:endParaRPr lang="en-US" dirty="0">
              <a:solidFill>
                <a:prstClr val="black">
                  <a:tint val="75000"/>
                </a:prstClr>
              </a:solidFill>
              <a:latin typeface="Calibri"/>
            </a:endParaRPr>
          </a:p>
        </p:txBody>
      </p:sp>
      <p:pic>
        <p:nvPicPr>
          <p:cNvPr id="3074" name="Picture 2" descr="Image result for Tapclou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5191" y="3475759"/>
            <a:ext cx="1794905" cy="12112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1261637" y="2008219"/>
            <a:ext cx="4923552" cy="3802628"/>
          </a:xfrm>
          <a:prstGeom prst="rect">
            <a:avLst/>
          </a:prstGeom>
        </p:spPr>
      </p:pic>
    </p:spTree>
    <p:extLst>
      <p:ext uri="{BB962C8B-B14F-4D97-AF65-F5344CB8AC3E}">
        <p14:creationId xmlns:p14="http://schemas.microsoft.com/office/powerpoint/2010/main" val="3041507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Quality Improvement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31</a:t>
            </a:fld>
            <a:endParaRPr lang="en-US" dirty="0">
              <a:solidFill>
                <a:prstClr val="black">
                  <a:tint val="75000"/>
                </a:prstClr>
              </a:solidFill>
              <a:latin typeface="Calibri"/>
            </a:endParaRPr>
          </a:p>
        </p:txBody>
      </p:sp>
      <p:pic>
        <p:nvPicPr>
          <p:cNvPr id="8" name="Picture 7" descr="/var/folders/kd/4cv37d1s2t5bzk1frxzsm7w40000gp/T/com.microsoft.Word/Content.MSO/B3188F9C.tmp"/>
          <p:cNvPicPr/>
          <p:nvPr/>
        </p:nvPicPr>
        <p:blipFill rotWithShape="1">
          <a:blip r:embed="rId3">
            <a:extLst>
              <a:ext uri="{28A0092B-C50C-407E-A947-70E740481C1C}">
                <a14:useLocalDpi xmlns:a14="http://schemas.microsoft.com/office/drawing/2010/main" val="0"/>
              </a:ext>
            </a:extLst>
          </a:blip>
          <a:srcRect l="428" r="770"/>
          <a:stretch/>
        </p:blipFill>
        <p:spPr bwMode="auto">
          <a:xfrm>
            <a:off x="2007109" y="1920480"/>
            <a:ext cx="5132832" cy="3421903"/>
          </a:xfrm>
          <a:prstGeom prst="rect">
            <a:avLst/>
          </a:prstGeom>
          <a:noFill/>
          <a:ln>
            <a:noFill/>
          </a:ln>
          <a:extLst>
            <a:ext uri="{53640926-AAD7-44D8-BBD7-CCE9431645EC}">
              <a14:shadowObscured xmlns:a14="http://schemas.microsoft.com/office/drawing/2010/main"/>
            </a:ext>
          </a:extLst>
        </p:spPr>
      </p:pic>
      <p:pic>
        <p:nvPicPr>
          <p:cNvPr id="10" name="Picture 9" descr="/var/folders/kd/4cv37d1s2t5bzk1frxzsm7w40000gp/T/com.microsoft.Word/Content.MSO/F212B7DE.tmp"/>
          <p:cNvPicPr/>
          <p:nvPr/>
        </p:nvPicPr>
        <p:blipFill rotWithShape="1">
          <a:blip r:embed="rId4">
            <a:extLst>
              <a:ext uri="{28A0092B-C50C-407E-A947-70E740481C1C}">
                <a14:useLocalDpi xmlns:a14="http://schemas.microsoft.com/office/drawing/2010/main" val="0"/>
              </a:ext>
            </a:extLst>
          </a:blip>
          <a:srcRect l="512" r="940" b="1321"/>
          <a:stretch/>
        </p:blipFill>
        <p:spPr bwMode="auto">
          <a:xfrm>
            <a:off x="2034541" y="1920480"/>
            <a:ext cx="5091684" cy="3545347"/>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009645" y="5537002"/>
            <a:ext cx="3130297" cy="300082"/>
          </a:xfrm>
          <a:prstGeom prst="rect">
            <a:avLst/>
          </a:prstGeom>
          <a:noFill/>
        </p:spPr>
        <p:txBody>
          <a:bodyPr wrap="square" rtlCol="0">
            <a:spAutoFit/>
          </a:bodyPr>
          <a:lstStyle/>
          <a:p>
            <a:pPr defTabSz="685800"/>
            <a:r>
              <a:rPr lang="en-US" sz="1350" dirty="0">
                <a:solidFill>
                  <a:prstClr val="black"/>
                </a:solidFill>
                <a:latin typeface="Calibri"/>
              </a:rPr>
              <a:t>Canadian Practice Information Network</a:t>
            </a:r>
          </a:p>
        </p:txBody>
      </p:sp>
    </p:spTree>
    <p:extLst>
      <p:ext uri="{BB962C8B-B14F-4D97-AF65-F5344CB8AC3E}">
        <p14:creationId xmlns:p14="http://schemas.microsoft.com/office/powerpoint/2010/main" val="1640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Performance Reporting</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32</a:t>
            </a:fld>
            <a:endParaRPr lang="en-US" dirty="0">
              <a:solidFill>
                <a:prstClr val="black">
                  <a:tint val="75000"/>
                </a:prstClr>
              </a:solidFill>
              <a:latin typeface="Calibri"/>
            </a:endParaRPr>
          </a:p>
        </p:txBody>
      </p:sp>
      <p:pic>
        <p:nvPicPr>
          <p:cNvPr id="3" name="Picture 2"/>
          <p:cNvPicPr>
            <a:picLocks noChangeAspect="1"/>
          </p:cNvPicPr>
          <p:nvPr/>
        </p:nvPicPr>
        <p:blipFill>
          <a:blip r:embed="rId3"/>
          <a:stretch>
            <a:fillRect/>
          </a:stretch>
        </p:blipFill>
        <p:spPr>
          <a:xfrm>
            <a:off x="1335817" y="1920480"/>
            <a:ext cx="3236183" cy="3378290"/>
          </a:xfrm>
          <a:prstGeom prst="rect">
            <a:avLst/>
          </a:prstGeom>
        </p:spPr>
      </p:pic>
      <p:pic>
        <p:nvPicPr>
          <p:cNvPr id="4" name="Picture 3"/>
          <p:cNvPicPr>
            <a:picLocks noChangeAspect="1"/>
          </p:cNvPicPr>
          <p:nvPr/>
        </p:nvPicPr>
        <p:blipFill>
          <a:blip r:embed="rId4"/>
          <a:stretch>
            <a:fillRect/>
          </a:stretch>
        </p:blipFill>
        <p:spPr>
          <a:xfrm>
            <a:off x="4496287" y="2425493"/>
            <a:ext cx="3504713" cy="2368262"/>
          </a:xfrm>
          <a:prstGeom prst="rect">
            <a:avLst/>
          </a:prstGeom>
        </p:spPr>
      </p:pic>
    </p:spTree>
    <p:extLst>
      <p:ext uri="{BB962C8B-B14F-4D97-AF65-F5344CB8AC3E}">
        <p14:creationId xmlns:p14="http://schemas.microsoft.com/office/powerpoint/2010/main" val="291272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Performance Reporting</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33</a:t>
            </a:fld>
            <a:endParaRPr lang="en-US" dirty="0">
              <a:solidFill>
                <a:prstClr val="black">
                  <a:tint val="75000"/>
                </a:prstClr>
              </a:solidFill>
              <a:latin typeface="Calibri"/>
            </a:endParaRPr>
          </a:p>
        </p:txBody>
      </p:sp>
      <p:pic>
        <p:nvPicPr>
          <p:cNvPr id="9" name="Picture 8" descr="Davis_Mirror_2014_ES-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920480"/>
            <a:ext cx="5791200" cy="3979961"/>
          </a:xfrm>
          <a:prstGeom prst="rect">
            <a:avLst/>
          </a:prstGeom>
          <a:solidFill>
            <a:schemeClr val="bg1"/>
          </a:solidFill>
        </p:spPr>
      </p:pic>
    </p:spTree>
    <p:extLst>
      <p:ext uri="{BB962C8B-B14F-4D97-AF65-F5344CB8AC3E}">
        <p14:creationId xmlns:p14="http://schemas.microsoft.com/office/powerpoint/2010/main" val="2677424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Research</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34</a:t>
            </a:fld>
            <a:endParaRPr lang="en-US" dirty="0">
              <a:solidFill>
                <a:prstClr val="black">
                  <a:tint val="75000"/>
                </a:prstClr>
              </a:solidFill>
              <a:latin typeface="Calibri"/>
            </a:endParaRPr>
          </a:p>
        </p:txBody>
      </p:sp>
      <p:pic>
        <p:nvPicPr>
          <p:cNvPr id="4098" name="Picture 2" descr="Image result for sutter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60757"/>
            <a:ext cx="342900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utter health mp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2047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3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chemeClr val="tx2"/>
                </a:solidFill>
              </a:rPr>
              <a:t>Where could this go?</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88332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More data</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36</a:t>
            </a:fld>
            <a:endParaRPr lang="en-US" dirty="0">
              <a:solidFill>
                <a:prstClr val="black">
                  <a:tint val="75000"/>
                </a:prstClr>
              </a:solidFill>
              <a:latin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062" y="1718823"/>
            <a:ext cx="4719060" cy="3561341"/>
          </a:xfrm>
          <a:prstGeom prst="rect">
            <a:avLst/>
          </a:prstGeom>
        </p:spPr>
      </p:pic>
      <p:sp>
        <p:nvSpPr>
          <p:cNvPr id="8" name="TextBox 7"/>
          <p:cNvSpPr txBox="1"/>
          <p:nvPr/>
        </p:nvSpPr>
        <p:spPr>
          <a:xfrm>
            <a:off x="5675245" y="5537002"/>
            <a:ext cx="1500809" cy="300082"/>
          </a:xfrm>
          <a:prstGeom prst="rect">
            <a:avLst/>
          </a:prstGeom>
          <a:noFill/>
        </p:spPr>
        <p:txBody>
          <a:bodyPr wrap="square" rtlCol="0">
            <a:spAutoFit/>
          </a:bodyPr>
          <a:lstStyle/>
          <a:p>
            <a:pPr algn="r" defTabSz="685800"/>
            <a:r>
              <a:rPr lang="en-CA" sz="1350" dirty="0" err="1">
                <a:solidFill>
                  <a:prstClr val="black"/>
                </a:solidFill>
                <a:latin typeface="Calibri"/>
              </a:rPr>
              <a:t>Topol</a:t>
            </a:r>
            <a:r>
              <a:rPr lang="en-CA" sz="1350" dirty="0">
                <a:solidFill>
                  <a:prstClr val="black"/>
                </a:solidFill>
                <a:latin typeface="Calibri"/>
              </a:rPr>
              <a:t>, </a:t>
            </a:r>
            <a:r>
              <a:rPr lang="en-CA" sz="1350" i="1" dirty="0">
                <a:solidFill>
                  <a:prstClr val="black"/>
                </a:solidFill>
                <a:latin typeface="Calibri"/>
              </a:rPr>
              <a:t>Cell</a:t>
            </a:r>
            <a:r>
              <a:rPr lang="en-CA" sz="1350" dirty="0">
                <a:solidFill>
                  <a:prstClr val="black"/>
                </a:solidFill>
                <a:latin typeface="Calibri"/>
              </a:rPr>
              <a:t>, 2014</a:t>
            </a:r>
          </a:p>
        </p:txBody>
      </p:sp>
    </p:spTree>
    <p:extLst>
      <p:ext uri="{BB962C8B-B14F-4D97-AF65-F5344CB8AC3E}">
        <p14:creationId xmlns:p14="http://schemas.microsoft.com/office/powerpoint/2010/main" val="3791492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Better Linkages</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37</a:t>
            </a:fld>
            <a:endParaRPr lang="en-US" dirty="0">
              <a:solidFill>
                <a:prstClr val="black">
                  <a:tint val="75000"/>
                </a:prstClr>
              </a:solidFill>
              <a:latin typeface="Calibri"/>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305879" y="1712016"/>
            <a:ext cx="4448537" cy="3735094"/>
          </a:xfrm>
          <a:prstGeom prst="rect">
            <a:avLst/>
          </a:prstGeom>
          <a:noFill/>
          <a:ln>
            <a:noFill/>
          </a:ln>
        </p:spPr>
      </p:pic>
      <p:sp>
        <p:nvSpPr>
          <p:cNvPr id="3" name="TextBox 2"/>
          <p:cNvSpPr txBox="1"/>
          <p:nvPr/>
        </p:nvSpPr>
        <p:spPr>
          <a:xfrm>
            <a:off x="5049078" y="5537002"/>
            <a:ext cx="2228022" cy="300082"/>
          </a:xfrm>
          <a:prstGeom prst="rect">
            <a:avLst/>
          </a:prstGeom>
          <a:noFill/>
        </p:spPr>
        <p:txBody>
          <a:bodyPr wrap="square" rtlCol="0">
            <a:spAutoFit/>
          </a:bodyPr>
          <a:lstStyle/>
          <a:p>
            <a:pPr algn="r" defTabSz="685800"/>
            <a:r>
              <a:rPr lang="en-CA" sz="1350" dirty="0">
                <a:solidFill>
                  <a:prstClr val="black"/>
                </a:solidFill>
                <a:latin typeface="Calibri"/>
              </a:rPr>
              <a:t>NHS in 2030, </a:t>
            </a:r>
            <a:r>
              <a:rPr lang="en-CA" sz="1350" dirty="0" err="1">
                <a:solidFill>
                  <a:prstClr val="black"/>
                </a:solidFill>
                <a:latin typeface="Calibri"/>
              </a:rPr>
              <a:t>Nesta</a:t>
            </a:r>
            <a:r>
              <a:rPr lang="en-CA" sz="1350" dirty="0">
                <a:solidFill>
                  <a:prstClr val="black"/>
                </a:solidFill>
                <a:latin typeface="Calibri"/>
              </a:rPr>
              <a:t>, 2015</a:t>
            </a:r>
          </a:p>
        </p:txBody>
      </p:sp>
    </p:spTree>
    <p:extLst>
      <p:ext uri="{BB962C8B-B14F-4D97-AF65-F5344CB8AC3E}">
        <p14:creationId xmlns:p14="http://schemas.microsoft.com/office/powerpoint/2010/main" val="688948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852638" y="3933574"/>
            <a:ext cx="3469581" cy="17065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013">
              <a:solidFill>
                <a:prstClr val="white"/>
              </a:solidFill>
              <a:latin typeface="Calibri"/>
            </a:endParaRPr>
          </a:p>
        </p:txBody>
      </p:sp>
      <p:sp>
        <p:nvSpPr>
          <p:cNvPr id="5" name="TextBox 4"/>
          <p:cNvSpPr txBox="1"/>
          <p:nvPr/>
        </p:nvSpPr>
        <p:spPr>
          <a:xfrm>
            <a:off x="3256796" y="4257532"/>
            <a:ext cx="1282513" cy="553998"/>
          </a:xfrm>
          <a:prstGeom prst="rect">
            <a:avLst/>
          </a:prstGeom>
          <a:noFill/>
        </p:spPr>
        <p:txBody>
          <a:bodyPr wrap="square" rtlCol="0">
            <a:spAutoFit/>
          </a:bodyPr>
          <a:lstStyle/>
          <a:p>
            <a:pPr algn="ctr" defTabSz="685800"/>
            <a:r>
              <a:rPr lang="en-CA" sz="1500" dirty="0">
                <a:solidFill>
                  <a:prstClr val="black"/>
                </a:solidFill>
                <a:latin typeface="Calibri"/>
              </a:rPr>
              <a:t>Digital Social Activity</a:t>
            </a:r>
          </a:p>
        </p:txBody>
      </p:sp>
      <p:sp>
        <p:nvSpPr>
          <p:cNvPr id="6" name="TextBox 5"/>
          <p:cNvSpPr txBox="1"/>
          <p:nvPr/>
        </p:nvSpPr>
        <p:spPr>
          <a:xfrm>
            <a:off x="4731445" y="4156602"/>
            <a:ext cx="864394" cy="530915"/>
          </a:xfrm>
          <a:prstGeom prst="rect">
            <a:avLst/>
          </a:prstGeom>
          <a:noFill/>
        </p:spPr>
        <p:txBody>
          <a:bodyPr wrap="square" rtlCol="0">
            <a:spAutoFit/>
          </a:bodyPr>
          <a:lstStyle/>
          <a:p>
            <a:pPr algn="ctr" defTabSz="685800"/>
            <a:r>
              <a:rPr lang="en-CA" sz="1350" dirty="0">
                <a:solidFill>
                  <a:prstClr val="black"/>
                </a:solidFill>
                <a:latin typeface="Calibri"/>
              </a:rPr>
              <a:t>Genetic </a:t>
            </a:r>
            <a:r>
              <a:rPr lang="en-CA" sz="1500" dirty="0">
                <a:solidFill>
                  <a:prstClr val="black"/>
                </a:solidFill>
                <a:latin typeface="Calibri"/>
              </a:rPr>
              <a:t>Data</a:t>
            </a:r>
          </a:p>
        </p:txBody>
      </p:sp>
      <p:sp>
        <p:nvSpPr>
          <p:cNvPr id="7" name="TextBox 6"/>
          <p:cNvSpPr txBox="1"/>
          <p:nvPr/>
        </p:nvSpPr>
        <p:spPr>
          <a:xfrm>
            <a:off x="3721222" y="4786712"/>
            <a:ext cx="1666952" cy="553998"/>
          </a:xfrm>
          <a:prstGeom prst="rect">
            <a:avLst/>
          </a:prstGeom>
          <a:noFill/>
        </p:spPr>
        <p:txBody>
          <a:bodyPr wrap="square" rtlCol="0">
            <a:spAutoFit/>
          </a:bodyPr>
          <a:lstStyle/>
          <a:p>
            <a:pPr algn="ctr" defTabSz="685800"/>
            <a:r>
              <a:rPr lang="en-CA" sz="1500" dirty="0">
                <a:solidFill>
                  <a:prstClr val="black"/>
                </a:solidFill>
                <a:latin typeface="Calibri"/>
              </a:rPr>
              <a:t>Data from Apps and Wearables</a:t>
            </a:r>
          </a:p>
        </p:txBody>
      </p:sp>
      <p:sp>
        <p:nvSpPr>
          <p:cNvPr id="10" name="TextBox 9"/>
          <p:cNvSpPr txBox="1"/>
          <p:nvPr/>
        </p:nvSpPr>
        <p:spPr>
          <a:xfrm>
            <a:off x="1853803" y="2807299"/>
            <a:ext cx="1010841" cy="553998"/>
          </a:xfrm>
          <a:prstGeom prst="rect">
            <a:avLst/>
          </a:prstGeom>
          <a:solidFill>
            <a:srgbClr val="FF0000"/>
          </a:solidFill>
          <a:ln>
            <a:solidFill>
              <a:schemeClr val="tx1"/>
            </a:solidFill>
          </a:ln>
        </p:spPr>
        <p:txBody>
          <a:bodyPr wrap="square" rtlCol="0">
            <a:spAutoFit/>
          </a:bodyPr>
          <a:lstStyle/>
          <a:p>
            <a:pPr defTabSz="685800"/>
            <a:r>
              <a:rPr lang="en-CA" sz="1500" dirty="0">
                <a:solidFill>
                  <a:prstClr val="black"/>
                </a:solidFill>
                <a:latin typeface="Calibri"/>
              </a:rPr>
              <a:t>Medical Services</a:t>
            </a:r>
          </a:p>
        </p:txBody>
      </p:sp>
      <p:sp>
        <p:nvSpPr>
          <p:cNvPr id="11" name="TextBox 10"/>
          <p:cNvSpPr txBox="1"/>
          <p:nvPr/>
        </p:nvSpPr>
        <p:spPr>
          <a:xfrm>
            <a:off x="2868215" y="2807208"/>
            <a:ext cx="1010841" cy="553998"/>
          </a:xfrm>
          <a:prstGeom prst="rect">
            <a:avLst/>
          </a:prstGeom>
          <a:solidFill>
            <a:srgbClr val="FF0000"/>
          </a:solidFill>
          <a:ln>
            <a:solidFill>
              <a:schemeClr val="tx1"/>
            </a:solidFill>
          </a:ln>
        </p:spPr>
        <p:txBody>
          <a:bodyPr wrap="square" rtlCol="0">
            <a:spAutoFit/>
          </a:bodyPr>
          <a:lstStyle/>
          <a:p>
            <a:pPr defTabSz="685800"/>
            <a:r>
              <a:rPr lang="en-CA" sz="1500" dirty="0">
                <a:solidFill>
                  <a:prstClr val="black"/>
                </a:solidFill>
                <a:latin typeface="Calibri"/>
              </a:rPr>
              <a:t>Social Services</a:t>
            </a:r>
          </a:p>
        </p:txBody>
      </p:sp>
      <p:sp>
        <p:nvSpPr>
          <p:cNvPr id="12" name="TextBox 11"/>
          <p:cNvSpPr txBox="1"/>
          <p:nvPr/>
        </p:nvSpPr>
        <p:spPr>
          <a:xfrm>
            <a:off x="1850231" y="2256846"/>
            <a:ext cx="2028825" cy="553998"/>
          </a:xfrm>
          <a:prstGeom prst="rect">
            <a:avLst/>
          </a:prstGeom>
          <a:solidFill>
            <a:srgbClr val="FF0000"/>
          </a:solidFill>
          <a:ln>
            <a:solidFill>
              <a:schemeClr val="tx1"/>
            </a:solidFill>
          </a:ln>
        </p:spPr>
        <p:txBody>
          <a:bodyPr wrap="square" rtlCol="0">
            <a:spAutoFit/>
          </a:bodyPr>
          <a:lstStyle/>
          <a:p>
            <a:pPr algn="ctr" defTabSz="685800"/>
            <a:r>
              <a:rPr lang="en-CA" sz="1500" dirty="0">
                <a:solidFill>
                  <a:prstClr val="black"/>
                </a:solidFill>
                <a:latin typeface="Calibri"/>
              </a:rPr>
              <a:t>National Health Statistics</a:t>
            </a:r>
          </a:p>
        </p:txBody>
      </p:sp>
      <p:sp>
        <p:nvSpPr>
          <p:cNvPr id="13" name="TextBox 12"/>
          <p:cNvSpPr txBox="1"/>
          <p:nvPr/>
        </p:nvSpPr>
        <p:spPr>
          <a:xfrm>
            <a:off x="5006626" y="2479873"/>
            <a:ext cx="2028825" cy="553998"/>
          </a:xfrm>
          <a:prstGeom prst="rect">
            <a:avLst/>
          </a:prstGeom>
          <a:solidFill>
            <a:schemeClr val="accent2"/>
          </a:solidFill>
          <a:ln>
            <a:solidFill>
              <a:schemeClr val="tx1"/>
            </a:solidFill>
          </a:ln>
        </p:spPr>
        <p:txBody>
          <a:bodyPr wrap="square" rtlCol="0">
            <a:spAutoFit/>
          </a:bodyPr>
          <a:lstStyle/>
          <a:p>
            <a:pPr algn="ctr" defTabSz="685800"/>
            <a:r>
              <a:rPr lang="en-CA" sz="1500" dirty="0">
                <a:solidFill>
                  <a:prstClr val="black"/>
                </a:solidFill>
                <a:latin typeface="Calibri"/>
              </a:rPr>
              <a:t>New Intermediaries</a:t>
            </a:r>
          </a:p>
          <a:p>
            <a:pPr algn="ctr" defTabSz="685800"/>
            <a:endParaRPr lang="en-CA" sz="1500" dirty="0">
              <a:solidFill>
                <a:prstClr val="black"/>
              </a:solidFill>
              <a:latin typeface="Calibri"/>
            </a:endParaRPr>
          </a:p>
        </p:txBody>
      </p:sp>
      <p:sp>
        <p:nvSpPr>
          <p:cNvPr id="14" name="TextBox 13"/>
          <p:cNvSpPr txBox="1"/>
          <p:nvPr/>
        </p:nvSpPr>
        <p:spPr>
          <a:xfrm>
            <a:off x="5006626" y="2848356"/>
            <a:ext cx="2028825" cy="553998"/>
          </a:xfrm>
          <a:prstGeom prst="rect">
            <a:avLst/>
          </a:prstGeom>
          <a:solidFill>
            <a:schemeClr val="accent2"/>
          </a:solidFill>
          <a:ln>
            <a:solidFill>
              <a:schemeClr val="tx1"/>
            </a:solidFill>
          </a:ln>
        </p:spPr>
        <p:txBody>
          <a:bodyPr wrap="square" rtlCol="0">
            <a:spAutoFit/>
          </a:bodyPr>
          <a:lstStyle/>
          <a:p>
            <a:pPr defTabSz="685800"/>
            <a:r>
              <a:rPr lang="en-CA" sz="1500" dirty="0" err="1">
                <a:solidFill>
                  <a:prstClr val="black"/>
                </a:solidFill>
                <a:latin typeface="Calibri"/>
              </a:rPr>
              <a:t>Patientslikeme</a:t>
            </a:r>
            <a:r>
              <a:rPr lang="en-CA" sz="1500" dirty="0">
                <a:solidFill>
                  <a:prstClr val="black"/>
                </a:solidFill>
                <a:latin typeface="Calibri"/>
              </a:rPr>
              <a:t>, Health Bank, 23&amp;me</a:t>
            </a:r>
          </a:p>
        </p:txBody>
      </p:sp>
      <p:sp>
        <p:nvSpPr>
          <p:cNvPr id="15" name="Up Arrow 14"/>
          <p:cNvSpPr/>
          <p:nvPr/>
        </p:nvSpPr>
        <p:spPr>
          <a:xfrm rot="1980000">
            <a:off x="5704875" y="3474235"/>
            <a:ext cx="244557" cy="4272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013">
              <a:solidFill>
                <a:prstClr val="white"/>
              </a:solidFill>
              <a:latin typeface="Calibri"/>
            </a:endParaRPr>
          </a:p>
        </p:txBody>
      </p:sp>
      <p:sp>
        <p:nvSpPr>
          <p:cNvPr id="16" name="Left-Right Arrow 15"/>
          <p:cNvSpPr/>
          <p:nvPr/>
        </p:nvSpPr>
        <p:spPr>
          <a:xfrm rot="3540000">
            <a:off x="3002801" y="3602863"/>
            <a:ext cx="713643" cy="243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013">
              <a:solidFill>
                <a:prstClr val="white"/>
              </a:solidFill>
              <a:latin typeface="Calibri"/>
            </a:endParaRPr>
          </a:p>
        </p:txBody>
      </p:sp>
      <p:sp>
        <p:nvSpPr>
          <p:cNvPr id="17" name="TextBox 16"/>
          <p:cNvSpPr txBox="1"/>
          <p:nvPr/>
        </p:nvSpPr>
        <p:spPr>
          <a:xfrm>
            <a:off x="1808757" y="1939654"/>
            <a:ext cx="2083159" cy="323165"/>
          </a:xfrm>
          <a:prstGeom prst="rect">
            <a:avLst/>
          </a:prstGeom>
          <a:noFill/>
        </p:spPr>
        <p:txBody>
          <a:bodyPr wrap="square" rtlCol="0">
            <a:spAutoFit/>
          </a:bodyPr>
          <a:lstStyle/>
          <a:p>
            <a:pPr algn="ctr" defTabSz="685800"/>
            <a:r>
              <a:rPr lang="en-CA" sz="1500" b="1" dirty="0">
                <a:solidFill>
                  <a:prstClr val="black"/>
                </a:solidFill>
                <a:latin typeface="Calibri"/>
              </a:rPr>
              <a:t>Public Data Assets</a:t>
            </a:r>
          </a:p>
        </p:txBody>
      </p:sp>
      <p:sp>
        <p:nvSpPr>
          <p:cNvPr id="18" name="TextBox 17"/>
          <p:cNvSpPr txBox="1"/>
          <p:nvPr/>
        </p:nvSpPr>
        <p:spPr>
          <a:xfrm>
            <a:off x="1732788" y="3919869"/>
            <a:ext cx="1443038" cy="553998"/>
          </a:xfrm>
          <a:prstGeom prst="rect">
            <a:avLst/>
          </a:prstGeom>
          <a:noFill/>
        </p:spPr>
        <p:txBody>
          <a:bodyPr wrap="square" rtlCol="0">
            <a:spAutoFit/>
          </a:bodyPr>
          <a:lstStyle/>
          <a:p>
            <a:pPr algn="ctr" defTabSz="685800"/>
            <a:r>
              <a:rPr lang="en-CA" sz="1500" b="1" dirty="0">
                <a:solidFill>
                  <a:prstClr val="black"/>
                </a:solidFill>
                <a:latin typeface="Calibri"/>
              </a:rPr>
              <a:t>Personal Data Assets</a:t>
            </a:r>
          </a:p>
        </p:txBody>
      </p:sp>
      <p:sp>
        <p:nvSpPr>
          <p:cNvPr id="19" name="TextBox 18"/>
          <p:cNvSpPr txBox="1"/>
          <p:nvPr/>
        </p:nvSpPr>
        <p:spPr>
          <a:xfrm>
            <a:off x="5135641" y="2104245"/>
            <a:ext cx="1672067" cy="553998"/>
          </a:xfrm>
          <a:prstGeom prst="rect">
            <a:avLst/>
          </a:prstGeom>
          <a:noFill/>
        </p:spPr>
        <p:txBody>
          <a:bodyPr wrap="square" rtlCol="0">
            <a:spAutoFit/>
          </a:bodyPr>
          <a:lstStyle/>
          <a:p>
            <a:pPr algn="ctr" defTabSz="685800"/>
            <a:r>
              <a:rPr lang="en-CA" sz="1500" b="1" dirty="0">
                <a:solidFill>
                  <a:prstClr val="black"/>
                </a:solidFill>
                <a:latin typeface="Calibri"/>
              </a:rPr>
              <a:t>Private Data Assets</a:t>
            </a:r>
          </a:p>
        </p:txBody>
      </p:sp>
      <p:sp>
        <p:nvSpPr>
          <p:cNvPr id="20" name="TextBox 19"/>
          <p:cNvSpPr txBox="1"/>
          <p:nvPr/>
        </p:nvSpPr>
        <p:spPr>
          <a:xfrm>
            <a:off x="5813369" y="5275089"/>
            <a:ext cx="1868091" cy="404085"/>
          </a:xfrm>
          <a:prstGeom prst="rect">
            <a:avLst/>
          </a:prstGeom>
          <a:noFill/>
        </p:spPr>
        <p:txBody>
          <a:bodyPr wrap="square" rtlCol="0">
            <a:spAutoFit/>
          </a:bodyPr>
          <a:lstStyle/>
          <a:p>
            <a:pPr marL="342900" lvl="1" algn="r" defTabSz="685800"/>
            <a:r>
              <a:rPr lang="en-US" sz="1013" dirty="0">
                <a:solidFill>
                  <a:prstClr val="black"/>
                </a:solidFill>
                <a:latin typeface="Calibri"/>
              </a:rPr>
              <a:t>Adapted from </a:t>
            </a:r>
            <a:r>
              <a:rPr lang="en-US" sz="1013" i="1" dirty="0">
                <a:solidFill>
                  <a:prstClr val="black"/>
                </a:solidFill>
                <a:latin typeface="Calibri"/>
              </a:rPr>
              <a:t>NHS in 2030 </a:t>
            </a:r>
            <a:r>
              <a:rPr lang="en-US" sz="1013" dirty="0" err="1">
                <a:solidFill>
                  <a:prstClr val="black"/>
                </a:solidFill>
                <a:latin typeface="Calibri"/>
              </a:rPr>
              <a:t>Nesta</a:t>
            </a:r>
            <a:r>
              <a:rPr lang="en-US" sz="1013" dirty="0">
                <a:solidFill>
                  <a:prstClr val="black"/>
                </a:solidFill>
                <a:latin typeface="Calibri"/>
              </a:rPr>
              <a:t>, 2015</a:t>
            </a:r>
          </a:p>
        </p:txBody>
      </p:sp>
      <p:sp>
        <p:nvSpPr>
          <p:cNvPr id="21" name="Title 5"/>
          <p:cNvSpPr>
            <a:spLocks noGrp="1"/>
          </p:cNvSpPr>
          <p:nvPr>
            <p:ph type="title"/>
          </p:nvPr>
        </p:nvSpPr>
        <p:spPr>
          <a:xfrm>
            <a:off x="1485900" y="1063229"/>
            <a:ext cx="6172200" cy="857250"/>
          </a:xfrm>
        </p:spPr>
        <p:txBody>
          <a:bodyPr>
            <a:normAutofit fontScale="90000"/>
          </a:bodyPr>
          <a:lstStyle/>
          <a:p>
            <a:r>
              <a:rPr lang="en-US" dirty="0"/>
              <a:t>Patient-centered Information Systems</a:t>
            </a:r>
          </a:p>
        </p:txBody>
      </p:sp>
    </p:spTree>
    <p:extLst>
      <p:ext uri="{BB962C8B-B14F-4D97-AF65-F5344CB8AC3E}">
        <p14:creationId xmlns:p14="http://schemas.microsoft.com/office/powerpoint/2010/main" val="3121139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Patient-Driven Research</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39</a:t>
            </a:fld>
            <a:endParaRPr lang="en-US" dirty="0">
              <a:solidFill>
                <a:prstClr val="black">
                  <a:tint val="75000"/>
                </a:prstClr>
              </a:solidFill>
              <a:latin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39" y="1831276"/>
            <a:ext cx="2936819" cy="4010450"/>
          </a:xfrm>
          <a:prstGeom prst="rect">
            <a:avLst/>
          </a:prstGeom>
        </p:spPr>
      </p:pic>
      <p:sp>
        <p:nvSpPr>
          <p:cNvPr id="2" name="TextBox 1"/>
          <p:cNvSpPr txBox="1"/>
          <p:nvPr/>
        </p:nvSpPr>
        <p:spPr>
          <a:xfrm>
            <a:off x="6067044" y="5081778"/>
            <a:ext cx="1357884" cy="507831"/>
          </a:xfrm>
          <a:prstGeom prst="rect">
            <a:avLst/>
          </a:prstGeom>
          <a:noFill/>
        </p:spPr>
        <p:txBody>
          <a:bodyPr wrap="square" rtlCol="0">
            <a:spAutoFit/>
          </a:bodyPr>
          <a:lstStyle/>
          <a:p>
            <a:pPr defTabSz="685800"/>
            <a:r>
              <a:rPr lang="en-US" sz="1350" dirty="0">
                <a:solidFill>
                  <a:prstClr val="black"/>
                </a:solidFill>
                <a:latin typeface="Calibri"/>
              </a:rPr>
              <a:t>New Yorker, 2019</a:t>
            </a:r>
          </a:p>
        </p:txBody>
      </p:sp>
    </p:spTree>
    <p:extLst>
      <p:ext uri="{BB962C8B-B14F-4D97-AF65-F5344CB8AC3E}">
        <p14:creationId xmlns:p14="http://schemas.microsoft.com/office/powerpoint/2010/main" val="384840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sz="4000" dirty="0" smtClean="0"/>
              <a:t>Welcome </a:t>
            </a:r>
            <a:br>
              <a:rPr lang="en-CA" sz="4000" dirty="0" smtClean="0"/>
            </a:br>
            <a:r>
              <a:rPr lang="en-CA" sz="4000" dirty="0" smtClean="0"/>
              <a:t>to </a:t>
            </a:r>
            <a:r>
              <a:rPr lang="en-US" sz="4000" dirty="0" smtClean="0"/>
              <a:t>the PGD 2.0 Workshop</a:t>
            </a:r>
            <a:endParaRPr lang="en-CA" sz="4000" dirty="0"/>
          </a:p>
        </p:txBody>
      </p:sp>
      <p:sp>
        <p:nvSpPr>
          <p:cNvPr id="8" name="Subtitle 7"/>
          <p:cNvSpPr>
            <a:spLocks noGrp="1"/>
          </p:cNvSpPr>
          <p:nvPr>
            <p:ph type="body" idx="1"/>
          </p:nvPr>
        </p:nvSpPr>
        <p:spPr/>
        <p:txBody>
          <a:bodyPr/>
          <a:lstStyle/>
          <a:p>
            <a:r>
              <a:rPr lang="en-CA" dirty="0" smtClean="0"/>
              <a:t>Why this matters</a:t>
            </a:r>
            <a:endParaRPr lang="en-CA" dirty="0"/>
          </a:p>
        </p:txBody>
      </p:sp>
      <p:sp>
        <p:nvSpPr>
          <p:cNvPr id="6" name="TextBox 5"/>
          <p:cNvSpPr txBox="1"/>
          <p:nvPr/>
        </p:nvSpPr>
        <p:spPr>
          <a:xfrm>
            <a:off x="5448300" y="4772025"/>
            <a:ext cx="262890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rgbClr val="4D6EB5"/>
                </a:solidFill>
                <a:effectLst/>
                <a:uLnTx/>
                <a:uFillTx/>
                <a:latin typeface="Calibri"/>
                <a:ea typeface="+mn-ea"/>
                <a:cs typeface="+mn-cs"/>
              </a:rPr>
              <a:t>Alies Maybee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smtClean="0">
              <a:ln>
                <a:noFill/>
              </a:ln>
              <a:solidFill>
                <a:srgbClr val="4D6EB5"/>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rgbClr val="4D6EB5"/>
                </a:solidFill>
                <a:effectLst/>
                <a:uLnTx/>
                <a:uFillTx/>
                <a:latin typeface="Calibri"/>
                <a:ea typeface="+mn-ea"/>
                <a:cs typeface="+mn-cs"/>
              </a:rPr>
              <a:t>In consultation with Samira Chandani</a:t>
            </a:r>
            <a:endParaRPr kumimoji="0" lang="en-US" sz="1800" b="0" i="0" u="none" strike="noStrike" kern="1200" cap="none" spc="0" normalizeH="0" baseline="0" noProof="0" dirty="0">
              <a:ln>
                <a:noFill/>
              </a:ln>
              <a:solidFill>
                <a:srgbClr val="4D6EB5"/>
              </a:solidFill>
              <a:effectLst/>
              <a:uLnTx/>
              <a:uFillTx/>
              <a:latin typeface="Calibri"/>
              <a:ea typeface="+mn-ea"/>
              <a:cs typeface="+mn-cs"/>
            </a:endParaRPr>
          </a:p>
        </p:txBody>
      </p:sp>
    </p:spTree>
    <p:extLst>
      <p:ext uri="{BB962C8B-B14F-4D97-AF65-F5344CB8AC3E}">
        <p14:creationId xmlns:p14="http://schemas.microsoft.com/office/powerpoint/2010/main" val="3708817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625734"/>
            <a:ext cx="5765573" cy="1099004"/>
          </a:xfrm>
        </p:spPr>
        <p:txBody>
          <a:bodyPr>
            <a:normAutofit/>
          </a:bodyPr>
          <a:lstStyle/>
          <a:p>
            <a:r>
              <a:rPr lang="en-US" sz="3200" b="1" dirty="0">
                <a:solidFill>
                  <a:srgbClr val="002060"/>
                </a:solidFill>
              </a:rPr>
              <a:t>Group Discussion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AD9F-DE80-41D7-A691-F9CD3DEA599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3709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44352"/>
            <a:ext cx="4269263" cy="1125140"/>
          </a:xfrm>
        </p:spPr>
        <p:txBody>
          <a:bodyPr vert="horz" lIns="51435" tIns="25718" rIns="51435" bIns="25718" rtlCol="0" anchor="ctr">
            <a:noAutofit/>
          </a:bodyPr>
          <a:lstStyle/>
          <a:p>
            <a:pPr>
              <a:spcBef>
                <a:spcPct val="0"/>
              </a:spcBef>
            </a:pPr>
            <a:r>
              <a:rPr lang="en-US" sz="2400" b="1" dirty="0">
                <a:solidFill>
                  <a:srgbClr val="2A2967"/>
                </a:solidFill>
              </a:rPr>
              <a:t>Show and Tell</a:t>
            </a:r>
          </a:p>
          <a:p>
            <a:pPr algn="ct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2029660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911686" y="3107635"/>
            <a:ext cx="4269263" cy="1125140"/>
          </a:xfrm>
        </p:spPr>
        <p:txBody>
          <a:bodyPr vert="horz" lIns="51435" tIns="25718" rIns="51435" bIns="25718" rtlCol="0" anchor="ctr">
            <a:noAutofit/>
          </a:bodyPr>
          <a:lstStyle/>
          <a:p>
            <a:pPr>
              <a:spcBef>
                <a:spcPct val="0"/>
              </a:spcBef>
            </a:pPr>
            <a:r>
              <a:rPr lang="en-US" sz="2400" b="1" dirty="0">
                <a:solidFill>
                  <a:srgbClr val="2A2967"/>
                </a:solidFill>
              </a:rPr>
              <a:t>Bridgepoint Collaboratory </a:t>
            </a:r>
          </a:p>
          <a:p>
            <a:pPr>
              <a:spcBef>
                <a:spcPct val="0"/>
              </a:spcBef>
            </a:pPr>
            <a:r>
              <a:rPr lang="en-US" sz="2400" b="1" dirty="0">
                <a:solidFill>
                  <a:srgbClr val="2A2967"/>
                </a:solidFill>
              </a:rPr>
              <a:t>for Research and Innovation</a:t>
            </a:r>
          </a:p>
          <a:p>
            <a:pPr>
              <a:spcBef>
                <a:spcPct val="0"/>
              </a:spcBef>
            </a:pPr>
            <a:endParaRPr lang="en-US" sz="2400" b="1" dirty="0">
              <a:solidFill>
                <a:srgbClr val="2A2967"/>
              </a:solidFill>
            </a:endParaRPr>
          </a:p>
          <a:p>
            <a:pPr>
              <a:spcBef>
                <a:spcPct val="0"/>
              </a:spcBef>
            </a:pPr>
            <a:r>
              <a:rPr lang="en-US" sz="2400" b="1" dirty="0">
                <a:solidFill>
                  <a:srgbClr val="0B738D"/>
                </a:solidFill>
              </a:rPr>
              <a:t>Carolyn Steele Gray</a:t>
            </a: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4217658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43</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95362" y="1998744"/>
            <a:ext cx="2054447" cy="3356657"/>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67503" y="2110872"/>
            <a:ext cx="1982306" cy="3277820"/>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350" dirty="0">
                <a:solidFill>
                  <a:srgbClr val="002060"/>
                </a:solidFill>
                <a:latin typeface="Arial" panose="020B0604020202020204" pitchFamily="34" charset="0"/>
                <a:cs typeface="Arial" panose="020B0604020202020204" pitchFamily="34" charset="0"/>
              </a:rPr>
              <a:t>Enabling person-</a:t>
            </a:r>
            <a:r>
              <a:rPr lang="en-US" sz="1350" dirty="0" err="1">
                <a:solidFill>
                  <a:srgbClr val="002060"/>
                </a:solidFill>
                <a:latin typeface="Arial" panose="020B0604020202020204" pitchFamily="34" charset="0"/>
                <a:cs typeface="Arial" panose="020B0604020202020204" pitchFamily="34" charset="0"/>
              </a:rPr>
              <a:t>centred</a:t>
            </a:r>
            <a:r>
              <a:rPr lang="en-US" sz="1350" dirty="0">
                <a:solidFill>
                  <a:srgbClr val="002060"/>
                </a:solidFill>
                <a:latin typeface="Arial" panose="020B0604020202020204" pitchFamily="34" charset="0"/>
                <a:cs typeface="Arial" panose="020B0604020202020204" pitchFamily="34" charset="0"/>
              </a:rPr>
              <a:t> delivery of primary care services for patients with complex care needs living in the community. </a:t>
            </a:r>
          </a:p>
          <a:p>
            <a:pPr defTabSz="685800">
              <a:defRPr/>
            </a:pPr>
            <a:endParaRPr lang="en-US" sz="1350" dirty="0">
              <a:solidFill>
                <a:srgbClr val="002060"/>
              </a:solidFill>
              <a:latin typeface="Arial" panose="020B0604020202020204" pitchFamily="34" charset="0"/>
              <a:cs typeface="Arial" panose="020B0604020202020204" pitchFamily="34" charset="0"/>
            </a:endParaRPr>
          </a:p>
          <a:p>
            <a:pPr defTabSz="685800">
              <a:defRPr/>
            </a:pPr>
            <a:r>
              <a:rPr lang="en-US" sz="1350" dirty="0">
                <a:solidFill>
                  <a:srgbClr val="002060"/>
                </a:solidFill>
                <a:latin typeface="Arial" panose="020B0604020202020204" pitchFamily="34" charset="0"/>
                <a:cs typeface="Arial" panose="020B0604020202020204" pitchFamily="34" charset="0"/>
              </a:rPr>
              <a:t>Supports patient empowerment as well as managing health and social care needs.</a:t>
            </a:r>
          </a:p>
          <a:p>
            <a:pPr defTabSz="685800">
              <a:defRPr/>
            </a:pPr>
            <a:endParaRPr lang="en-US" sz="1350" dirty="0">
              <a:solidFill>
                <a:srgbClr val="002060"/>
              </a:solidFill>
              <a:latin typeface="Arial" panose="020B0604020202020204" pitchFamily="34" charset="0"/>
              <a:cs typeface="Arial" panose="020B0604020202020204" pitchFamily="34" charset="0"/>
            </a:endParaRPr>
          </a:p>
          <a:p>
            <a:pPr defTabSz="685800">
              <a:defRPr/>
            </a:pPr>
            <a:r>
              <a:rPr lang="en-US" sz="1350" dirty="0">
                <a:solidFill>
                  <a:srgbClr val="002060"/>
                </a:solidFill>
                <a:latin typeface="Arial" panose="020B0604020202020204" pitchFamily="34" charset="0"/>
                <a:cs typeface="Arial" panose="020B0604020202020204" pitchFamily="34" charset="0"/>
              </a:rPr>
              <a:t>Currently in pragmatic trial. </a:t>
            </a: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3"/>
            <a:ext cx="1932695" cy="4348853"/>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1962076"/>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Surveys</a:t>
            </a:r>
          </a:p>
          <a:p>
            <a:pPr marL="214313" indent="-214313" defTabSz="685800">
              <a:buClr>
                <a:srgbClr val="C81D5F"/>
              </a:buClr>
              <a:buSzPct val="125000"/>
              <a:buFont typeface="Arial" panose="020B0604020202020204" pitchFamily="34" charset="0"/>
              <a:buChar char="+"/>
              <a:defRPr/>
            </a:pPr>
            <a:endParaRPr lang="en-US" sz="1200" i="1"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US" sz="1200" i="1" dirty="0">
                <a:solidFill>
                  <a:srgbClr val="03748C"/>
                </a:solidFill>
                <a:latin typeface="Arial" panose="020B0604020202020204" pitchFamily="34" charset="0"/>
                <a:cs typeface="Arial" panose="020B0604020202020204" pitchFamily="34" charset="0"/>
              </a:rPr>
              <a:t>Mobile apps</a:t>
            </a:r>
          </a:p>
          <a:p>
            <a:pPr marL="214313" indent="-214313" defTabSz="685800">
              <a:buClr>
                <a:srgbClr val="C81D5F"/>
              </a:buClr>
              <a:buSzPct val="125000"/>
              <a:buFont typeface="Arial" panose="020B0604020202020204" pitchFamily="34" charset="0"/>
              <a:buChar char="+"/>
              <a:defRPr/>
            </a:pPr>
            <a:endParaRPr lang="en-US" sz="1200" i="1"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US" sz="1200" i="1" dirty="0">
                <a:solidFill>
                  <a:srgbClr val="03748C"/>
                </a:solidFill>
                <a:latin typeface="Arial" panose="020B0604020202020204" pitchFamily="34" charset="0"/>
                <a:cs typeface="Arial" panose="020B0604020202020204" pitchFamily="34" charset="0"/>
              </a:rPr>
              <a:t>Interviews</a:t>
            </a:r>
          </a:p>
          <a:p>
            <a:pPr marL="214313" indent="-214313" defTabSz="685800">
              <a:buClr>
                <a:srgbClr val="C81D5F"/>
              </a:buClr>
              <a:buSzPct val="125000"/>
              <a:buFont typeface="Arial" panose="020B0604020202020204" pitchFamily="34" charset="0"/>
              <a:buChar char="+"/>
              <a:defRPr/>
            </a:pPr>
            <a:endParaRPr lang="en-US" sz="1200" i="1"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US" sz="1200" i="1" dirty="0">
                <a:solidFill>
                  <a:srgbClr val="03748C"/>
                </a:solidFill>
                <a:latin typeface="Arial" panose="020B0604020202020204" pitchFamily="34" charset="0"/>
                <a:cs typeface="Arial" panose="020B0604020202020204" pitchFamily="34" charset="0"/>
              </a:rPr>
              <a:t>Observations </a:t>
            </a:r>
            <a:endParaRPr lang="en-CA" sz="1200" i="1"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F620A5-ED7B-4E36-BC66-39CF8BE8240D}"/>
              </a:ext>
            </a:extLst>
          </p:cNvPr>
          <p:cNvSpPr txBox="1"/>
          <p:nvPr/>
        </p:nvSpPr>
        <p:spPr>
          <a:xfrm>
            <a:off x="1358515" y="1569095"/>
            <a:ext cx="1702454" cy="4108817"/>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90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5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5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Other</a:t>
            </a:r>
          </a:p>
          <a:p>
            <a:pPr defTabSz="685800"/>
            <a:r>
              <a:rPr lang="en-CA" sz="1350" dirty="0">
                <a:solidFill>
                  <a:prstClr val="black"/>
                </a:solidFill>
                <a:latin typeface="Calibri"/>
              </a:rPr>
              <a:t>Please specify: </a:t>
            </a:r>
            <a:r>
              <a:rPr lang="en-CA" sz="1350" u="sng" dirty="0">
                <a:solidFill>
                  <a:prstClr val="black"/>
                </a:solidFill>
                <a:latin typeface="Calibri"/>
              </a:rPr>
              <a:t>Goal Attainment</a:t>
            </a:r>
          </a:p>
        </p:txBody>
      </p:sp>
    </p:spTree>
    <p:extLst>
      <p:ext uri="{BB962C8B-B14F-4D97-AF65-F5344CB8AC3E}">
        <p14:creationId xmlns:p14="http://schemas.microsoft.com/office/powerpoint/2010/main" val="251880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44</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619394"/>
            <a:ext cx="5195043" cy="1708160"/>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Using PGD to understand the impact of our technology in primary care</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Can uncover what is important and meaningful to patients, particularly with regard to identifying goals of care</a:t>
            </a:r>
          </a:p>
          <a:p>
            <a:pPr marL="557213" lvl="1"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Enables building strong relationships and improved communication between providers and patients</a:t>
            </a:r>
            <a:endParaRPr lang="en-CA" sz="1200" dirty="0">
              <a:solidFill>
                <a:srgbClr val="03748C"/>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31875" y="4355916"/>
            <a:ext cx="5148981" cy="1431161"/>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Enabling inter-professional person-centred care delivery within and between organizations</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Supporting clinical decision-making in the context of what is important to patients and their families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076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45</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595720"/>
            <a:ext cx="4890451" cy="170816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Site and patient recruitment</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Provider engagement</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Fitting research into real-world practice contexts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Timeliness of responses to surveys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Addressing data security and privacy concerns from multiple organizations and stakeholders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Overcoming data overload for our providers</a:t>
            </a:r>
            <a:endParaRPr lang="en-CA" sz="1200" dirty="0">
              <a:solidFill>
                <a:srgbClr val="03748C"/>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5" y="4086100"/>
            <a:ext cx="5136110" cy="1477328"/>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Support for research and innovation culture in primary care (starting at the level of training)</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New funding models and provider roles that enable research and innovation</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Establishing smoother processes for ethics and data sharing agreements</a:t>
            </a: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4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46</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4" y="4068283"/>
            <a:ext cx="6147489" cy="1892826"/>
          </a:xfrm>
          <a:prstGeom prst="rect">
            <a:avLst/>
          </a:prstGeom>
          <a:noFill/>
        </p:spPr>
        <p:txBody>
          <a:bodyPr wrap="square" rtlCol="0">
            <a:spAutoFit/>
          </a:bodyPr>
          <a:lstStyle/>
          <a:p>
            <a:pPr defTabSz="685800">
              <a:buClr>
                <a:srgbClr val="C81D5F"/>
              </a:buClr>
              <a:buSzPct val="125000"/>
              <a:defRPr/>
            </a:pPr>
            <a:r>
              <a:rPr lang="en-CA" sz="1500" dirty="0">
                <a:solidFill>
                  <a:prstClr val="black"/>
                </a:solidFill>
                <a:latin typeface="Arial" panose="020B0604020202020204" pitchFamily="34" charset="0"/>
                <a:cs typeface="Arial" panose="020B0604020202020204" pitchFamily="34" charset="0"/>
              </a:rPr>
              <a:t>If a guideline, framework, or set of principles for PGD were created, what kinds of information would you hope to find?</a:t>
            </a:r>
          </a:p>
          <a:p>
            <a:pPr marL="557213" lvl="1" indent="-214313" defTabSz="685800">
              <a:buClr>
                <a:srgbClr val="C81D5F"/>
              </a:buClr>
              <a:buSzPct val="125000"/>
              <a:buFont typeface="Arial" panose="020B0604020202020204" pitchFamily="34" charset="0"/>
              <a:buChar char="+"/>
              <a:defRPr/>
            </a:pPr>
            <a:r>
              <a:rPr lang="en-CA" sz="1500" i="1" dirty="0">
                <a:solidFill>
                  <a:srgbClr val="C8205E"/>
                </a:solidFill>
                <a:latin typeface="Arial" panose="020B0604020202020204" pitchFamily="34" charset="0"/>
                <a:cs typeface="Arial" panose="020B0604020202020204" pitchFamily="34" charset="0"/>
              </a:rPr>
              <a:t>Ensuring tools are person-centred not just person-generated (required attention to development and validation)</a:t>
            </a:r>
          </a:p>
          <a:p>
            <a:pPr marL="557213" lvl="1" indent="-214313" defTabSz="685800">
              <a:buClr>
                <a:srgbClr val="C81D5F"/>
              </a:buClr>
              <a:buSzPct val="125000"/>
              <a:buFont typeface="Arial" panose="020B0604020202020204" pitchFamily="34" charset="0"/>
              <a:buChar char="+"/>
              <a:defRPr/>
            </a:pPr>
            <a:r>
              <a:rPr lang="en-CA" sz="1500" i="1" dirty="0">
                <a:solidFill>
                  <a:srgbClr val="C8205E"/>
                </a:solidFill>
                <a:latin typeface="Arial" panose="020B0604020202020204" pitchFamily="34" charset="0"/>
                <a:cs typeface="Arial" panose="020B0604020202020204" pitchFamily="34" charset="0"/>
              </a:rPr>
              <a:t>Guidelines for both clinical and research applications of PGD</a:t>
            </a:r>
          </a:p>
          <a:p>
            <a:pPr marL="557213" lvl="1" indent="-214313" defTabSz="685800">
              <a:buClr>
                <a:srgbClr val="C81D5F"/>
              </a:buClr>
              <a:buSzPct val="125000"/>
              <a:buFont typeface="Arial" panose="020B0604020202020204" pitchFamily="34" charset="0"/>
              <a:buChar char="+"/>
              <a:defRPr/>
            </a:pPr>
            <a:r>
              <a:rPr lang="en-CA" sz="1500" i="1" dirty="0">
                <a:solidFill>
                  <a:srgbClr val="C8205E"/>
                </a:solidFill>
                <a:latin typeface="Arial" panose="020B0604020202020204" pitchFamily="34" charset="0"/>
                <a:cs typeface="Arial" panose="020B0604020202020204" pitchFamily="34" charset="0"/>
              </a:rPr>
              <a:t>Guidelines for modification of tools to meet local contexts (how do we adapt and remain rigorous?)</a:t>
            </a: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6"/>
            <a:ext cx="6017573" cy="1477328"/>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As a research project we are under the umbrella of different applicable governance structures (applicable REBs, and governance bodies at our research and trial sites)</a:t>
            </a: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The project itself is driven by an interdisciplinary team which includes a patient representative and provides oversight to the project</a:t>
            </a:r>
          </a:p>
        </p:txBody>
      </p:sp>
    </p:spTree>
    <p:extLst>
      <p:ext uri="{BB962C8B-B14F-4D97-AF65-F5344CB8AC3E}">
        <p14:creationId xmlns:p14="http://schemas.microsoft.com/office/powerpoint/2010/main" val="1083514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366" y="975557"/>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47</a:t>
            </a:fld>
            <a:endParaRPr lang="en-US" dirty="0">
              <a:solidFill>
                <a:prstClr val="black">
                  <a:tint val="75000"/>
                </a:prstClr>
              </a:solidFill>
              <a:latin typeface="Calibri"/>
            </a:endParaRPr>
          </a:p>
        </p:txBody>
      </p:sp>
      <p:sp>
        <p:nvSpPr>
          <p:cNvPr id="6" name="Rectangle 5"/>
          <p:cNvSpPr/>
          <p:nvPr/>
        </p:nvSpPr>
        <p:spPr>
          <a:xfrm>
            <a:off x="1415364" y="1522648"/>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15365" y="1569552"/>
            <a:ext cx="5716354" cy="170816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err="1">
                <a:solidFill>
                  <a:srgbClr val="03748C"/>
                </a:solidFill>
                <a:latin typeface="Arial" panose="020B0604020202020204" pitchFamily="34" charset="0"/>
                <a:cs typeface="Arial" panose="020B0604020202020204" pitchFamily="34" charset="0"/>
              </a:rPr>
              <a:t>ePRO</a:t>
            </a:r>
            <a:r>
              <a:rPr lang="en-CA" sz="1500" dirty="0">
                <a:solidFill>
                  <a:srgbClr val="03748C"/>
                </a:solidFill>
                <a:latin typeface="Arial" panose="020B0604020202020204" pitchFamily="34" charset="0"/>
                <a:cs typeface="Arial" panose="020B0604020202020204" pitchFamily="34" charset="0"/>
              </a:rPr>
              <a:t> has been co-designed with patients, caregivers and providers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We have always had a patients and/or caregivers as part of the research team</a:t>
            </a:r>
          </a:p>
          <a:p>
            <a:pPr marL="214313" indent="-214313" defTabSz="685800">
              <a:buClr>
                <a:srgbClr val="C81D5F"/>
              </a:buClr>
              <a:buSzPct val="125000"/>
              <a:buFont typeface="Arial" panose="020B0604020202020204" pitchFamily="34" charset="0"/>
              <a:buChar char="+"/>
              <a:defRPr/>
            </a:pPr>
            <a:r>
              <a:rPr lang="en-CA" sz="1500" dirty="0" err="1">
                <a:solidFill>
                  <a:srgbClr val="03748C"/>
                </a:solidFill>
                <a:latin typeface="Arial" panose="020B0604020202020204" pitchFamily="34" charset="0"/>
                <a:cs typeface="Arial" panose="020B0604020202020204" pitchFamily="34" charset="0"/>
              </a:rPr>
              <a:t>ePRO</a:t>
            </a:r>
            <a:r>
              <a:rPr lang="en-CA" sz="1500" dirty="0">
                <a:solidFill>
                  <a:srgbClr val="03748C"/>
                </a:solidFill>
                <a:latin typeface="Arial" panose="020B0604020202020204" pitchFamily="34" charset="0"/>
                <a:cs typeface="Arial" panose="020B0604020202020204" pitchFamily="34" charset="0"/>
              </a:rPr>
              <a:t> Exchange – monthly newsletter to all participants about the project</a:t>
            </a:r>
          </a:p>
          <a:p>
            <a:pPr marL="557213" lvl="1"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Includes articles written by patients </a:t>
            </a:r>
          </a:p>
        </p:txBody>
      </p:sp>
      <p:sp>
        <p:nvSpPr>
          <p:cNvPr id="8" name="Rectangle 7">
            <a:extLst>
              <a:ext uri="{FF2B5EF4-FFF2-40B4-BE49-F238E27FC236}">
                <a16:creationId xmlns:a16="http://schemas.microsoft.com/office/drawing/2014/main" id="{58E58441-DE77-4CCE-8A12-5D76068FA0E4}"/>
              </a:ext>
            </a:extLst>
          </p:cNvPr>
          <p:cNvSpPr/>
          <p:nvPr/>
        </p:nvSpPr>
        <p:spPr>
          <a:xfrm>
            <a:off x="1330367" y="3516659"/>
            <a:ext cx="6483266" cy="2294188"/>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330368" y="3569793"/>
            <a:ext cx="6327733" cy="2169825"/>
          </a:xfrm>
          <a:prstGeom prst="rect">
            <a:avLst/>
          </a:prstGeom>
          <a:noFill/>
        </p:spPr>
        <p:txBody>
          <a:bodyPr wrap="square" rtlCol="0">
            <a:spAutoFit/>
          </a:bodyPr>
          <a:lstStyle/>
          <a:p>
            <a:pPr defTabSz="685800">
              <a:buClr>
                <a:srgbClr val="C81D5F"/>
              </a:buClr>
              <a:buSzPct val="125000"/>
              <a:defRPr/>
            </a:pPr>
            <a:r>
              <a:rPr lang="en-CA" sz="1500" dirty="0">
                <a:solidFill>
                  <a:prstClr val="black"/>
                </a:solidFill>
                <a:latin typeface="Arial" panose="020B0604020202020204" pitchFamily="34" charset="0"/>
                <a:cs typeface="Arial" panose="020B0604020202020204" pitchFamily="34" charset="0"/>
              </a:rPr>
              <a:t>Briefly describe what works and what doesn’t for patient engagement</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Engage early without predetermined ideas of what you hope to get out of that engagement – let them lead</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Prepare patients and families for meetings or co-design sessions – using “pre-briefs” </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Create open communication lines and safe spaces so concerns and ideas can be shared back to the research team</a:t>
            </a:r>
          </a:p>
          <a:p>
            <a:pPr marL="557213" lvl="1"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Single point of contact</a:t>
            </a:r>
          </a:p>
          <a:p>
            <a:pPr marL="557213" lvl="1"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Dedicated email and/or phone line</a:t>
            </a:r>
          </a:p>
        </p:txBody>
      </p:sp>
    </p:spTree>
    <p:extLst>
      <p:ext uri="{BB962C8B-B14F-4D97-AF65-F5344CB8AC3E}">
        <p14:creationId xmlns:p14="http://schemas.microsoft.com/office/powerpoint/2010/main" val="81677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44352"/>
            <a:ext cx="4269263" cy="1125140"/>
          </a:xfrm>
        </p:spPr>
        <p:txBody>
          <a:bodyPr vert="horz" lIns="51435" tIns="25718" rIns="51435" bIns="25718" rtlCol="0" anchor="ctr">
            <a:noAutofit/>
          </a:bodyPr>
          <a:lstStyle/>
          <a:p>
            <a:pPr>
              <a:spcBef>
                <a:spcPct val="0"/>
              </a:spcBef>
            </a:pPr>
            <a:r>
              <a:rPr lang="en-US" sz="2400" b="1" dirty="0">
                <a:solidFill>
                  <a:srgbClr val="002060"/>
                </a:solidFill>
              </a:rPr>
              <a:t>ACHRU, McMaster University</a:t>
            </a:r>
          </a:p>
          <a:p>
            <a:pPr>
              <a:spcBef>
                <a:spcPct val="0"/>
              </a:spcBef>
            </a:pPr>
            <a:endParaRPr lang="en-US" sz="2400" b="1" dirty="0">
              <a:solidFill>
                <a:srgbClr val="FF0000"/>
              </a:solidFill>
            </a:endParaRPr>
          </a:p>
          <a:p>
            <a:pPr>
              <a:spcBef>
                <a:spcPct val="0"/>
              </a:spcBef>
            </a:pPr>
            <a:r>
              <a:rPr lang="en-US" sz="2400" b="1" dirty="0">
                <a:solidFill>
                  <a:srgbClr val="0B738D"/>
                </a:solidFill>
              </a:rPr>
              <a:t>Kathryn Fisher</a:t>
            </a: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3896478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49</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95361" y="1998744"/>
            <a:ext cx="2146887" cy="3574614"/>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67503" y="2110873"/>
            <a:ext cx="1982306" cy="3693319"/>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350" dirty="0">
                <a:solidFill>
                  <a:srgbClr val="002060"/>
                </a:solidFill>
                <a:latin typeface="Arial" panose="020B0604020202020204" pitchFamily="34" charset="0"/>
                <a:cs typeface="Arial" panose="020B0604020202020204" pitchFamily="34" charset="0"/>
              </a:rPr>
              <a:t>+</a:t>
            </a:r>
            <a:r>
              <a:rPr lang="en-US" sz="1350" b="1" dirty="0">
                <a:solidFill>
                  <a:srgbClr val="002060"/>
                </a:solidFill>
                <a:latin typeface="Arial" panose="020B0604020202020204" pitchFamily="34" charset="0"/>
                <a:cs typeface="Arial" panose="020B0604020202020204" pitchFamily="34" charset="0"/>
              </a:rPr>
              <a:t> </a:t>
            </a:r>
            <a:r>
              <a:rPr lang="en-US" sz="1350" dirty="0">
                <a:solidFill>
                  <a:srgbClr val="002060"/>
                </a:solidFill>
                <a:latin typeface="Arial" panose="020B0604020202020204" pitchFamily="34" charset="0"/>
                <a:cs typeface="Arial" panose="020B0604020202020204" pitchFamily="34" charset="0"/>
              </a:rPr>
              <a:t>Improving chronic disease management</a:t>
            </a:r>
          </a:p>
          <a:p>
            <a:pPr defTabSz="685800">
              <a:defRPr/>
            </a:pPr>
            <a:r>
              <a:rPr lang="en-US" sz="1350" dirty="0">
                <a:solidFill>
                  <a:srgbClr val="002060"/>
                </a:solidFill>
                <a:latin typeface="Arial" panose="020B0604020202020204" pitchFamily="34" charset="0"/>
                <a:cs typeface="Arial" panose="020B0604020202020204" pitchFamily="34" charset="0"/>
              </a:rPr>
              <a:t>+ Enhancing patient self-management </a:t>
            </a:r>
          </a:p>
          <a:p>
            <a:pPr defTabSz="685800">
              <a:defRPr/>
            </a:pPr>
            <a:r>
              <a:rPr lang="en-US" sz="1350" dirty="0">
                <a:solidFill>
                  <a:srgbClr val="002060"/>
                </a:solidFill>
                <a:latin typeface="Arial" panose="020B0604020202020204" pitchFamily="34" charset="0"/>
                <a:cs typeface="Arial" panose="020B0604020202020204" pitchFamily="34" charset="0"/>
              </a:rPr>
              <a:t>+ Enhancing patients involvement in their health care</a:t>
            </a:r>
          </a:p>
          <a:p>
            <a:pPr defTabSz="685800">
              <a:defRPr/>
            </a:pPr>
            <a:r>
              <a:rPr lang="en-US" sz="1350" dirty="0">
                <a:solidFill>
                  <a:srgbClr val="002060"/>
                </a:solidFill>
                <a:latin typeface="Arial" panose="020B0604020202020204" pitchFamily="34" charset="0"/>
                <a:cs typeface="Arial" panose="020B0604020202020204" pitchFamily="34" charset="0"/>
              </a:rPr>
              <a:t>+Improving caregiver quality of life &amp; supports</a:t>
            </a:r>
          </a:p>
          <a:p>
            <a:pPr defTabSz="685800">
              <a:defRPr/>
            </a:pPr>
            <a:r>
              <a:rPr lang="en-US" sz="1350" dirty="0">
                <a:solidFill>
                  <a:srgbClr val="002060"/>
                </a:solidFill>
                <a:latin typeface="Arial" panose="020B0604020202020204" pitchFamily="34" charset="0"/>
                <a:cs typeface="Arial" panose="020B0604020202020204" pitchFamily="34" charset="0"/>
              </a:rPr>
              <a:t>+ integrating health care services</a:t>
            </a:r>
          </a:p>
          <a:p>
            <a:pPr defTabSz="685800">
              <a:defRPr/>
            </a:pPr>
            <a:r>
              <a:rPr lang="en-US" sz="1350" dirty="0">
                <a:solidFill>
                  <a:srgbClr val="002060"/>
                </a:solidFill>
                <a:latin typeface="Arial" panose="020B0604020202020204" pitchFamily="34" charset="0"/>
                <a:cs typeface="Arial" panose="020B0604020202020204" pitchFamily="34" charset="0"/>
              </a:rPr>
              <a:t>+ Determining health and social service use/cost impacts of interventions</a:t>
            </a: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3"/>
            <a:ext cx="1932695" cy="4399583"/>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2700739"/>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02060"/>
                </a:solidFill>
                <a:latin typeface="Arial" panose="020B0604020202020204" pitchFamily="34" charset="0"/>
                <a:cs typeface="Arial" panose="020B0604020202020204" pitchFamily="34" charset="0"/>
              </a:rPr>
              <a:t>Interviewer-administered surveys</a:t>
            </a:r>
          </a:p>
          <a:p>
            <a:pPr defTabSz="685800">
              <a:buClr>
                <a:srgbClr val="C81D5F"/>
              </a:buClr>
              <a:buSzPct val="125000"/>
              <a:defRPr/>
            </a:pPr>
            <a:endParaRPr lang="en-CA" sz="1200" dirty="0">
              <a:solidFill>
                <a:srgbClr val="002060"/>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002060"/>
                </a:solidFill>
                <a:latin typeface="Arial" panose="020B0604020202020204" pitchFamily="34" charset="0"/>
                <a:cs typeface="Arial" panose="020B0604020202020204" pitchFamily="34" charset="0"/>
              </a:rPr>
              <a:t>Qualitative telephone interviews</a:t>
            </a:r>
          </a:p>
          <a:p>
            <a:pPr defTabSz="685800">
              <a:buClr>
                <a:srgbClr val="C81D5F"/>
              </a:buClr>
              <a:buSzPct val="125000"/>
              <a:defRPr/>
            </a:pPr>
            <a:endParaRPr lang="en-CA" sz="1200" dirty="0">
              <a:solidFill>
                <a:srgbClr val="002060"/>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002060"/>
                </a:solidFill>
                <a:latin typeface="Arial" panose="020B0604020202020204" pitchFamily="34" charset="0"/>
                <a:cs typeface="Arial" panose="020B0604020202020204" pitchFamily="34" charset="0"/>
              </a:rPr>
              <a:t>Interviewer-administered surveys and ICES data on service use</a:t>
            </a: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0D160E2-A123-41EC-A7E8-15D776616514}"/>
              </a:ext>
            </a:extLst>
          </p:cNvPr>
          <p:cNvSpPr/>
          <p:nvPr/>
        </p:nvSpPr>
        <p:spPr>
          <a:xfrm>
            <a:off x="1336330" y="4672921"/>
            <a:ext cx="184731" cy="300082"/>
          </a:xfrm>
          <a:prstGeom prst="rect">
            <a:avLst/>
          </a:prstGeom>
        </p:spPr>
        <p:txBody>
          <a:bodyPr wrap="none">
            <a:spAutoFit/>
          </a:bodyPr>
          <a:lstStyle/>
          <a:p>
            <a:pPr defTabSz="685800"/>
            <a:endParaRPr lang="en-CA" sz="1350" b="1" dirty="0">
              <a:solidFill>
                <a:prstClr val="black"/>
              </a:solidFill>
              <a:latin typeface="Calibri"/>
            </a:endParaRPr>
          </a:p>
        </p:txBody>
      </p:sp>
      <p:sp>
        <p:nvSpPr>
          <p:cNvPr id="26" name="TextBox 25">
            <a:extLst>
              <a:ext uri="{FF2B5EF4-FFF2-40B4-BE49-F238E27FC236}">
                <a16:creationId xmlns:a16="http://schemas.microsoft.com/office/drawing/2014/main" id="{F82AA5FC-9C75-442F-8395-8F34D679841C}"/>
              </a:ext>
            </a:extLst>
          </p:cNvPr>
          <p:cNvSpPr txBox="1"/>
          <p:nvPr/>
        </p:nvSpPr>
        <p:spPr>
          <a:xfrm>
            <a:off x="1373708" y="1568093"/>
            <a:ext cx="1726680" cy="4316566"/>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90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5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050" dirty="0">
                <a:solidFill>
                  <a:prstClr val="black"/>
                </a:solidFill>
                <a:latin typeface="Calibri"/>
              </a:rPr>
              <a:t>☑</a:t>
            </a:r>
            <a:r>
              <a:rPr lang="en-CA" sz="15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Other</a:t>
            </a:r>
          </a:p>
          <a:p>
            <a:pPr defTabSz="685800"/>
            <a:r>
              <a:rPr lang="en-CA" sz="1350" dirty="0">
                <a:solidFill>
                  <a:prstClr val="black"/>
                </a:solidFill>
                <a:latin typeface="Calibri"/>
              </a:rPr>
              <a:t>Please specify: </a:t>
            </a:r>
            <a:r>
              <a:rPr lang="en-US" sz="1350" u="sng" dirty="0">
                <a:solidFill>
                  <a:prstClr val="black"/>
                </a:solidFill>
                <a:latin typeface="Arial" panose="020B0604020202020204" pitchFamily="34" charset="0"/>
                <a:cs typeface="Arial" panose="020B0604020202020204" pitchFamily="34" charset="0"/>
              </a:rPr>
              <a:t>Health and social service use/costs</a:t>
            </a:r>
          </a:p>
        </p:txBody>
      </p:sp>
    </p:spTree>
    <p:extLst>
      <p:ext uri="{BB962C8B-B14F-4D97-AF65-F5344CB8AC3E}">
        <p14:creationId xmlns:p14="http://schemas.microsoft.com/office/powerpoint/2010/main" val="327923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this matters to citizens - opportunities</a:t>
            </a:r>
            <a:endParaRPr lang="en-CA"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pic>
        <p:nvPicPr>
          <p:cNvPr id="11" name="Picture 10" descr="greater good 1.png"/>
          <p:cNvPicPr>
            <a:picLocks noChangeAspect="1"/>
          </p:cNvPicPr>
          <p:nvPr/>
        </p:nvPicPr>
        <p:blipFill>
          <a:blip r:embed="rId3" cstate="print"/>
          <a:stretch>
            <a:fillRect/>
          </a:stretch>
        </p:blipFill>
        <p:spPr>
          <a:xfrm>
            <a:off x="2990849" y="4426796"/>
            <a:ext cx="3648076" cy="1824039"/>
          </a:xfrm>
          <a:prstGeom prst="rect">
            <a:avLst/>
          </a:prstGeom>
        </p:spPr>
      </p:pic>
      <p:pic>
        <p:nvPicPr>
          <p:cNvPr id="12" name="Picture 11" descr="Self-Management 3.jpg"/>
          <p:cNvPicPr>
            <a:picLocks noChangeAspect="1"/>
          </p:cNvPicPr>
          <p:nvPr/>
        </p:nvPicPr>
        <p:blipFill>
          <a:blip r:embed="rId4" cstate="print"/>
          <a:stretch>
            <a:fillRect/>
          </a:stretch>
        </p:blipFill>
        <p:spPr>
          <a:xfrm>
            <a:off x="764358" y="1395490"/>
            <a:ext cx="3417118" cy="2831210"/>
          </a:xfrm>
          <a:prstGeom prst="rect">
            <a:avLst/>
          </a:prstGeom>
          <a:ln>
            <a:solidFill>
              <a:schemeClr val="accent3">
                <a:lumMod val="75000"/>
              </a:schemeClr>
            </a:solidFill>
          </a:ln>
        </p:spPr>
      </p:pic>
      <p:grpSp>
        <p:nvGrpSpPr>
          <p:cNvPr id="15" name="Group 14"/>
          <p:cNvGrpSpPr/>
          <p:nvPr/>
        </p:nvGrpSpPr>
        <p:grpSpPr>
          <a:xfrm>
            <a:off x="4505325" y="1809750"/>
            <a:ext cx="4064000" cy="2000250"/>
            <a:chOff x="4505325" y="1809750"/>
            <a:chExt cx="4064000" cy="2000250"/>
          </a:xfrm>
        </p:grpSpPr>
        <p:pic>
          <p:nvPicPr>
            <p:cNvPr id="13" name="Picture 12" descr="Shared-Decision-Making 2.png"/>
            <p:cNvPicPr>
              <a:picLocks noChangeAspect="1"/>
            </p:cNvPicPr>
            <p:nvPr/>
          </p:nvPicPr>
          <p:blipFill>
            <a:blip r:embed="rId5" cstate="print"/>
            <a:stretch>
              <a:fillRect/>
            </a:stretch>
          </p:blipFill>
          <p:spPr>
            <a:xfrm>
              <a:off x="4505325" y="1859280"/>
              <a:ext cx="4064000" cy="1950720"/>
            </a:xfrm>
            <a:prstGeom prst="rect">
              <a:avLst/>
            </a:prstGeom>
            <a:ln>
              <a:solidFill>
                <a:schemeClr val="accent2"/>
              </a:solidFill>
            </a:ln>
          </p:spPr>
        </p:pic>
        <p:sp>
          <p:nvSpPr>
            <p:cNvPr id="14" name="TextBox 13"/>
            <p:cNvSpPr txBox="1"/>
            <p:nvPr/>
          </p:nvSpPr>
          <p:spPr>
            <a:xfrm>
              <a:off x="4552950" y="1809750"/>
              <a:ext cx="39719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smtClean="0">
                  <a:ln>
                    <a:noFill/>
                  </a:ln>
                  <a:solidFill>
                    <a:srgbClr val="FFFFFF"/>
                  </a:solidFill>
                  <a:effectLst/>
                  <a:uLnTx/>
                  <a:uFillTx/>
                  <a:latin typeface="Calibri"/>
                  <a:ea typeface="+mn-ea"/>
                  <a:cs typeface="+mn-cs"/>
                </a:rPr>
                <a:t>Shared decision-making</a:t>
              </a:r>
              <a:endParaRPr kumimoji="0" lang="en-US" sz="2400" b="1"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164303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50</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7671" y="1840101"/>
            <a:ext cx="5195043" cy="1431161"/>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Timely access to information</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Availability of information (e.g., </a:t>
            </a:r>
            <a:r>
              <a:rPr lang="en-CA" sz="1500" dirty="0" err="1">
                <a:solidFill>
                  <a:srgbClr val="C8205E"/>
                </a:solidFill>
                <a:latin typeface="Arial" panose="020B0604020202020204" pitchFamily="34" charset="0"/>
                <a:cs typeface="Arial" panose="020B0604020202020204" pitchFamily="34" charset="0"/>
              </a:rPr>
              <a:t>HRQoL</a:t>
            </a:r>
            <a:r>
              <a:rPr lang="en-CA" sz="1500" dirty="0">
                <a:solidFill>
                  <a:srgbClr val="C8205E"/>
                </a:solidFill>
                <a:latin typeface="Arial" panose="020B0604020202020204" pitchFamily="34" charset="0"/>
                <a:cs typeface="Arial" panose="020B0604020202020204" pitchFamily="34" charset="0"/>
              </a:rPr>
              <a:t> &amp; other PROMs not captured elsewhere, experience)</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Accuracy and depth of information (e.g., probe patients to better capture interpretive issues, sensitivities etc.) </a:t>
            </a:r>
          </a:p>
          <a:p>
            <a:pPr defTabSz="685800">
              <a:buClr>
                <a:srgbClr val="C81D5F"/>
              </a:buClr>
              <a:buSzPct val="125000"/>
              <a:defRPr/>
            </a:pPr>
            <a:endParaRPr lang="en-CA" sz="1200" dirty="0">
              <a:solidFill>
                <a:srgbClr val="C8205E"/>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292874" y="3555639"/>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23303" y="4298338"/>
            <a:ext cx="5148981" cy="1477328"/>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Capturing mental health outcomes (typically under-reported in administrative data), SDOH and social service use (not available from administrative data)</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Gaining new knowledge from patients and their caregivers to inform intervention design &amp; implementation</a:t>
            </a:r>
          </a:p>
        </p:txBody>
      </p:sp>
    </p:spTree>
    <p:extLst>
      <p:ext uri="{BB962C8B-B14F-4D97-AF65-F5344CB8AC3E}">
        <p14:creationId xmlns:p14="http://schemas.microsoft.com/office/powerpoint/2010/main" val="2197790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51</a:t>
            </a:fld>
            <a:endParaRPr lang="en-US" dirty="0">
              <a:solidFill>
                <a:prstClr val="black">
                  <a:tint val="75000"/>
                </a:prstClr>
              </a:solidFill>
              <a:latin typeface="Calibri"/>
            </a:endParaRPr>
          </a:p>
        </p:txBody>
      </p:sp>
      <p:sp>
        <p:nvSpPr>
          <p:cNvPr id="6" name="Rectangle 5"/>
          <p:cNvSpPr/>
          <p:nvPr/>
        </p:nvSpPr>
        <p:spPr>
          <a:xfrm>
            <a:off x="1271274" y="1562180"/>
            <a:ext cx="6005827" cy="2559773"/>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2"/>
            <a:ext cx="5657371" cy="240065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Privacy &amp; ethics issues, e.g., data sharing agreements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Key data missing in admin. databases (e.g., SDOH, </a:t>
            </a:r>
            <a:r>
              <a:rPr lang="en-CA" sz="1500" dirty="0" err="1">
                <a:solidFill>
                  <a:srgbClr val="0B738D"/>
                </a:solidFill>
                <a:latin typeface="Arial" panose="020B0604020202020204" pitchFamily="34" charset="0"/>
                <a:cs typeface="Arial" panose="020B0604020202020204" pitchFamily="34" charset="0"/>
              </a:rPr>
              <a:t>HRQoL</a:t>
            </a:r>
            <a:r>
              <a:rPr lang="en-CA" sz="1500" dirty="0">
                <a:solidFill>
                  <a:srgbClr val="0B738D"/>
                </a:solidFill>
                <a:latin typeface="Arial" panose="020B0604020202020204" pitchFamily="34" charset="0"/>
                <a:cs typeface="Arial" panose="020B0604020202020204" pitchFamily="34" charset="0"/>
              </a:rPr>
              <a:t>) </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Timely and cost-efficient access to admin. data</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Costs, burden and feasibility of collecting data directly from patients and caregivers (e.g., cognitive impairment/proxies)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Translation and cultural sensitivity of survey tools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Data integration from different sources (e.g., ICES data, patient surveys, EMRs, municipal data)</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Data reconciliation across different sources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Data harmonization and analyses across sites and provinces</a:t>
            </a:r>
          </a:p>
        </p:txBody>
      </p:sp>
      <p:sp>
        <p:nvSpPr>
          <p:cNvPr id="8" name="Title 1"/>
          <p:cNvSpPr txBox="1">
            <a:spLocks/>
          </p:cNvSpPr>
          <p:nvPr/>
        </p:nvSpPr>
        <p:spPr>
          <a:xfrm>
            <a:off x="1305564" y="4168223"/>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305564" y="4852434"/>
            <a:ext cx="6005827" cy="105005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28365" y="5002831"/>
            <a:ext cx="5960224" cy="78483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Better integration of data across different sources (e.g., technical issues, ethics support)</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Higher priority assigned by policy makers to PROMs and PREMs</a:t>
            </a:r>
          </a:p>
        </p:txBody>
      </p:sp>
    </p:spTree>
    <p:extLst>
      <p:ext uri="{BB962C8B-B14F-4D97-AF65-F5344CB8AC3E}">
        <p14:creationId xmlns:p14="http://schemas.microsoft.com/office/powerpoint/2010/main" val="43677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89" y="723407"/>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52</a:t>
            </a:fld>
            <a:endParaRPr lang="en-US" dirty="0">
              <a:solidFill>
                <a:prstClr val="black">
                  <a:tint val="75000"/>
                </a:prstClr>
              </a:solidFill>
              <a:latin typeface="Calibri"/>
            </a:endParaRPr>
          </a:p>
        </p:txBody>
      </p:sp>
      <p:sp>
        <p:nvSpPr>
          <p:cNvPr id="6" name="Rectangle 5"/>
          <p:cNvSpPr/>
          <p:nvPr/>
        </p:nvSpPr>
        <p:spPr>
          <a:xfrm>
            <a:off x="1389266" y="1247997"/>
            <a:ext cx="6147490" cy="2249583"/>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70762" y="3520026"/>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440701" y="4071476"/>
            <a:ext cx="6147489" cy="184355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75657" y="4132148"/>
            <a:ext cx="6147489" cy="170816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Key Principles: </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Confidentiality</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Informed Consent</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Patient/Caregiver Engagement in Health Care and Research</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Health Equity (broad cross-section of population/communities)</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PRECIS criteria (pragmatic RCT designs)</a:t>
            </a:r>
          </a:p>
          <a:p>
            <a:pPr marL="557213" lvl="1"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Patient-centred approach (intervention design, research)</a:t>
            </a:r>
            <a:endParaRPr lang="en-US" sz="1200" dirty="0">
              <a:solidFill>
                <a:srgbClr val="C8205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440700" y="1357974"/>
            <a:ext cx="6336086" cy="216982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A governance structure exists in many of our studies, often includes:</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Steering Committee (overall study oversight, includes research team, policy makers, provider groups, patients/caregivers)  </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Community Advisory Boards (local site issues, includes research team, local policy makers/providers, local patients/caregivers ) </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Patient Advisory Councils (independent patient/caregiver input)</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Patients/caregivers included on all Committees/Councils &amp; provided independence through Patient Advisory Councils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Sample attached (at end)</a:t>
            </a:r>
          </a:p>
        </p:txBody>
      </p:sp>
    </p:spTree>
    <p:extLst>
      <p:ext uri="{BB962C8B-B14F-4D97-AF65-F5344CB8AC3E}">
        <p14:creationId xmlns:p14="http://schemas.microsoft.com/office/powerpoint/2010/main" val="1537703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95" y="857250"/>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53</a:t>
            </a:fld>
            <a:endParaRPr lang="en-US" dirty="0">
              <a:solidFill>
                <a:prstClr val="black">
                  <a:tint val="75000"/>
                </a:prstClr>
              </a:solidFill>
              <a:latin typeface="Calibri"/>
            </a:endParaRPr>
          </a:p>
        </p:txBody>
      </p:sp>
      <p:sp>
        <p:nvSpPr>
          <p:cNvPr id="6" name="Rectangle 5"/>
          <p:cNvSpPr/>
          <p:nvPr/>
        </p:nvSpPr>
        <p:spPr>
          <a:xfrm>
            <a:off x="1475358" y="1578793"/>
            <a:ext cx="5861736" cy="188628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6504" y="1578794"/>
            <a:ext cx="5861735" cy="193899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Patients/caregivers inform interventions and research methods via membership on Community Advisory Boards (CABs) &amp; Patient Advisory Councils (PACs)</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Regular meetings with CABs and PACs to inform patients/caregivers and obtain their input</a:t>
            </a:r>
          </a:p>
          <a:p>
            <a:pPr marL="214313"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Partnering with patients/caregivers to develop KT outputs (e.g., research briefs, videos, conference presentations, scientific publications)</a:t>
            </a:r>
          </a:p>
        </p:txBody>
      </p:sp>
      <p:sp>
        <p:nvSpPr>
          <p:cNvPr id="8" name="Rectangle 7">
            <a:extLst>
              <a:ext uri="{FF2B5EF4-FFF2-40B4-BE49-F238E27FC236}">
                <a16:creationId xmlns:a16="http://schemas.microsoft.com/office/drawing/2014/main" id="{58E58441-DE77-4CCE-8A12-5D76068FA0E4}"/>
              </a:ext>
            </a:extLst>
          </p:cNvPr>
          <p:cNvSpPr/>
          <p:nvPr/>
        </p:nvSpPr>
        <p:spPr>
          <a:xfrm>
            <a:off x="1446503" y="3706561"/>
            <a:ext cx="6203025" cy="2153522"/>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475358" y="3744093"/>
            <a:ext cx="5997005" cy="2400657"/>
          </a:xfrm>
          <a:prstGeom prst="rect">
            <a:avLst/>
          </a:prstGeom>
          <a:noFill/>
        </p:spPr>
        <p:txBody>
          <a:bodyPr wrap="square" rtlCol="0">
            <a:spAutoFit/>
          </a:bodyPr>
          <a:lstStyle/>
          <a:p>
            <a:pPr defTabSz="685800">
              <a:buClr>
                <a:srgbClr val="C81D5F"/>
              </a:buClr>
              <a:buSzPct val="125000"/>
              <a:defRPr/>
            </a:pPr>
            <a:r>
              <a:rPr lang="en-CA" sz="1500" dirty="0">
                <a:solidFill>
                  <a:prstClr val="black"/>
                </a:solidFill>
                <a:latin typeface="Arial" panose="020B0604020202020204" pitchFamily="34" charset="0"/>
                <a:cs typeface="Arial" panose="020B0604020202020204" pitchFamily="34" charset="0"/>
              </a:rPr>
              <a:t>Briefly describe what works and what doesn’t for patient engagement</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Lay language in meetings &amp; documents</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Tailoring/aligning involvement with skills/interests</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Reimbursement for study involvement (e.g., time, travel)</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Proactive response to patient/caregiver constraints (e.g., choice of meeting times/locations, patient/caregiver obligations, health care challenges, supports to recruit &amp; retain patients representing vulnerable groups)</a:t>
            </a:r>
          </a:p>
          <a:p>
            <a:pPr marL="557213" lvl="1" indent="-214313" defTabSz="685800">
              <a:buClr>
                <a:srgbClr val="C81D5F"/>
              </a:buClr>
              <a:buSzPct val="125000"/>
              <a:buFont typeface="Arial" panose="020B0604020202020204" pitchFamily="34" charset="0"/>
              <a:buChar char="+"/>
              <a:defRPr/>
            </a:pPr>
            <a:r>
              <a:rPr lang="en-CA" sz="1500" dirty="0">
                <a:solidFill>
                  <a:srgbClr val="0B738D"/>
                </a:solidFill>
                <a:latin typeface="Arial" panose="020B0604020202020204" pitchFamily="34" charset="0"/>
                <a:cs typeface="Arial" panose="020B0604020202020204" pitchFamily="34" charset="0"/>
              </a:rPr>
              <a:t>Team commitment to patient engagement</a:t>
            </a:r>
          </a:p>
        </p:txBody>
      </p:sp>
    </p:spTree>
    <p:extLst>
      <p:ext uri="{BB962C8B-B14F-4D97-AF65-F5344CB8AC3E}">
        <p14:creationId xmlns:p14="http://schemas.microsoft.com/office/powerpoint/2010/main" val="4222199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874088" y="3010524"/>
            <a:ext cx="4269263" cy="1772806"/>
          </a:xfrm>
        </p:spPr>
        <p:txBody>
          <a:bodyPr vert="horz" lIns="51435" tIns="25718" rIns="51435" bIns="25718" rtlCol="0" anchor="ctr">
            <a:noAutofit/>
          </a:bodyPr>
          <a:lstStyle/>
          <a:p>
            <a:pPr>
              <a:spcBef>
                <a:spcPct val="0"/>
              </a:spcBef>
            </a:pPr>
            <a:r>
              <a:rPr lang="en-US" sz="2400" b="1" dirty="0">
                <a:solidFill>
                  <a:srgbClr val="2A2967"/>
                </a:solidFill>
              </a:rPr>
              <a:t>Canadian Institute for Health Information (CIHI)</a:t>
            </a:r>
          </a:p>
          <a:p>
            <a:pPr>
              <a:spcBef>
                <a:spcPct val="0"/>
              </a:spcBef>
            </a:pPr>
            <a:endParaRPr lang="en-US" sz="2400" b="1" dirty="0">
              <a:solidFill>
                <a:srgbClr val="2A2967"/>
              </a:solidFill>
            </a:endParaRPr>
          </a:p>
          <a:p>
            <a:pPr>
              <a:spcBef>
                <a:spcPct val="0"/>
              </a:spcBef>
            </a:pPr>
            <a:r>
              <a:rPr lang="en-CA" sz="2400" b="1" dirty="0">
                <a:solidFill>
                  <a:srgbClr val="0B738D"/>
                </a:solidFill>
              </a:rPr>
              <a:t>Greg Webster</a:t>
            </a:r>
            <a:endParaRPr lang="en-US" sz="2400" b="1" dirty="0">
              <a:solidFill>
                <a:srgbClr val="0B738D"/>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2233895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55</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544777" y="1461993"/>
            <a:ext cx="2054447" cy="4348853"/>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636953" y="1621309"/>
            <a:ext cx="1932695" cy="4108817"/>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350" dirty="0">
                <a:solidFill>
                  <a:srgbClr val="002060"/>
                </a:solidFill>
                <a:latin typeface="Calibri"/>
              </a:rPr>
              <a:t>CIHI provides comparable and actionable data and information that are used to accelerate improvements in health care, health system performance and population health across Canada.</a:t>
            </a:r>
          </a:p>
          <a:p>
            <a:pPr marL="214313" indent="-214313" defTabSz="685800">
              <a:buFont typeface="Arial" panose="020B0604020202020204" pitchFamily="34" charset="0"/>
              <a:buChar char="•"/>
              <a:defRPr/>
            </a:pPr>
            <a:endParaRPr lang="en-US" sz="1350" dirty="0">
              <a:solidFill>
                <a:srgbClr val="002060"/>
              </a:solidFill>
              <a:latin typeface="Calibri"/>
            </a:endParaRPr>
          </a:p>
          <a:p>
            <a:pPr defTabSz="685800">
              <a:defRPr/>
            </a:pPr>
            <a:r>
              <a:rPr lang="en-US" sz="1350" dirty="0">
                <a:solidFill>
                  <a:srgbClr val="002060"/>
                </a:solidFill>
                <a:latin typeface="Calibri"/>
              </a:rPr>
              <a:t>Data collected from the patient’s perspective has been a missing gap, as traditionally we have used clinical and administrative data sources.</a:t>
            </a:r>
            <a:endParaRPr lang="en-US" sz="135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4"/>
            <a:ext cx="1932695" cy="4075010"/>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6"/>
            <a:ext cx="1861045" cy="325473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B738D"/>
                </a:solidFill>
                <a:latin typeface="Calibri"/>
              </a:rPr>
              <a:t>CIHI is a secondary data collector. Data submitted electronically by  health system players, with or without a commercial vendor.</a:t>
            </a:r>
          </a:p>
          <a:p>
            <a:pPr marL="214313" indent="-214313" defTabSz="685800">
              <a:buClr>
                <a:srgbClr val="C81D5F"/>
              </a:buClr>
              <a:buSzPct val="125000"/>
              <a:buFont typeface="Arial" panose="020B0604020202020204" pitchFamily="34" charset="0"/>
              <a:buChar char="+"/>
              <a:defRPr/>
            </a:pPr>
            <a:endParaRPr lang="en-CA" sz="1200" dirty="0">
              <a:solidFill>
                <a:srgbClr val="0B738D"/>
              </a:solidFill>
              <a:latin typeface="Calibri"/>
            </a:endParaRPr>
          </a:p>
          <a:p>
            <a:pPr marL="214313" indent="-214313" defTabSz="685800">
              <a:buClr>
                <a:srgbClr val="C81D5F"/>
              </a:buClr>
              <a:buSzPct val="125000"/>
              <a:buFont typeface="Arial" panose="020B0604020202020204" pitchFamily="34" charset="0"/>
              <a:buChar char="+"/>
              <a:defRPr/>
            </a:pPr>
            <a:r>
              <a:rPr lang="en-CA" sz="1200" dirty="0">
                <a:solidFill>
                  <a:srgbClr val="0B738D"/>
                </a:solidFill>
                <a:latin typeface="Calibri"/>
              </a:rPr>
              <a:t>Modes of collection from patients vary: paper (mail), telephone, tablet, website (email).</a:t>
            </a: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09CF377-4148-4267-9096-78729DF9C4F3}"/>
              </a:ext>
            </a:extLst>
          </p:cNvPr>
          <p:cNvSpPr txBox="1"/>
          <p:nvPr/>
        </p:nvSpPr>
        <p:spPr>
          <a:xfrm>
            <a:off x="1373708" y="1568093"/>
            <a:ext cx="1726680" cy="3877985"/>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5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Other</a:t>
            </a:r>
          </a:p>
          <a:p>
            <a:pPr defTabSz="685800"/>
            <a:r>
              <a:rPr lang="en-CA" sz="1350" dirty="0">
                <a:solidFill>
                  <a:prstClr val="black"/>
                </a:solidFill>
                <a:latin typeface="Calibri"/>
              </a:rPr>
              <a:t>Please specify: </a:t>
            </a:r>
            <a:r>
              <a:rPr lang="en-US" sz="1350" u="sng" dirty="0">
                <a:solidFill>
                  <a:prstClr val="black"/>
                </a:solidFill>
                <a:latin typeface="Arial" panose="020B0604020202020204" pitchFamily="34" charset="0"/>
                <a:cs typeface="Arial" panose="020B0604020202020204" pitchFamily="34" charset="0"/>
              </a:rPr>
              <a:t>_____</a:t>
            </a:r>
          </a:p>
        </p:txBody>
      </p:sp>
    </p:spTree>
    <p:extLst>
      <p:ext uri="{BB962C8B-B14F-4D97-AF65-F5344CB8AC3E}">
        <p14:creationId xmlns:p14="http://schemas.microsoft.com/office/powerpoint/2010/main" val="2674926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56</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707688"/>
            <a:ext cx="5195043" cy="1708160"/>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Calibri"/>
              </a:rPr>
              <a:t>Improve patient-centred and value-based care delivery</a:t>
            </a: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Calibri"/>
              </a:rPr>
              <a:t>Inform performance improvements over time</a:t>
            </a: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Calibri"/>
              </a:rPr>
              <a:t>Drive quality improvement initiatives</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Calibri"/>
              </a:rPr>
              <a:t>Support benchmarking across Canada</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Calibri"/>
              </a:rPr>
              <a:t>Inform clinical and health system decision making</a:t>
            </a:r>
          </a:p>
          <a:p>
            <a:pPr defTabSz="685800">
              <a:buClr>
                <a:srgbClr val="002060"/>
              </a:buClr>
              <a:buSzPct val="125000"/>
              <a:defRPr/>
            </a:pPr>
            <a:r>
              <a:rPr lang="en-CA" sz="1500" dirty="0">
                <a:solidFill>
                  <a:srgbClr val="C8205E"/>
                </a:solidFill>
                <a:latin typeface="Calibri"/>
              </a:rPr>
              <a:t>Note: The above are objectives of the programs. PGD data collection and reporting are fairly recent</a:t>
            </a:r>
            <a:endParaRPr lang="en-CA" sz="1200" dirty="0">
              <a:solidFill>
                <a:srgbClr val="03748C"/>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69018" y="4338518"/>
            <a:ext cx="5514173" cy="1835118"/>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125" dirty="0">
                <a:solidFill>
                  <a:srgbClr val="C8205E"/>
                </a:solidFill>
                <a:latin typeface="Calibri"/>
              </a:rPr>
              <a:t>Growing uptake of acute care PREMs across Canada (over 270,000 records with 5 jurisdictions submitted + 2 in onboarding)</a:t>
            </a:r>
          </a:p>
          <a:p>
            <a:pPr marL="214313" indent="-214313" defTabSz="685800">
              <a:buClr>
                <a:srgbClr val="002060"/>
              </a:buClr>
              <a:buSzPct val="125000"/>
              <a:buFont typeface="Arial" panose="020B0604020202020204" pitchFamily="34" charset="0"/>
              <a:buChar char="+"/>
              <a:defRPr/>
            </a:pPr>
            <a:r>
              <a:rPr lang="en-CA" sz="1125" dirty="0">
                <a:solidFill>
                  <a:srgbClr val="C8205E"/>
                </a:solidFill>
                <a:latin typeface="Calibri"/>
              </a:rPr>
              <a:t>Hip and knee PROMs of interest in several jurisdictions in Canada and OECD (Canada has leadership role internationally)</a:t>
            </a:r>
          </a:p>
          <a:p>
            <a:pPr marL="214313" indent="-214313" defTabSz="685800">
              <a:buClr>
                <a:srgbClr val="002060"/>
              </a:buClr>
              <a:buSzPct val="125000"/>
              <a:buFont typeface="Arial" panose="020B0604020202020204" pitchFamily="34" charset="0"/>
              <a:buChar char="+"/>
              <a:defRPr/>
            </a:pPr>
            <a:r>
              <a:rPr lang="en-CA" sz="1125" dirty="0">
                <a:solidFill>
                  <a:srgbClr val="C8205E"/>
                </a:solidFill>
                <a:latin typeface="Calibri"/>
              </a:rPr>
              <a:t>CIHI’s PREMs/PROMs holdings can be linked to other CIHI data sources to inform patient-centred and value-based care analyses </a:t>
            </a:r>
          </a:p>
          <a:p>
            <a:pPr marL="214313" indent="-214313" defTabSz="685800">
              <a:buClr>
                <a:srgbClr val="002060"/>
              </a:buClr>
              <a:buSzPct val="125000"/>
              <a:buFont typeface="Arial" panose="020B0604020202020204" pitchFamily="34" charset="0"/>
              <a:buChar char="+"/>
              <a:defRPr/>
            </a:pPr>
            <a:r>
              <a:rPr lang="en-CA" sz="1125" dirty="0">
                <a:solidFill>
                  <a:srgbClr val="C8205E"/>
                </a:solidFill>
                <a:latin typeface="Calibri"/>
              </a:rPr>
              <a:t>CIHI will be exploring future areas of expansion for PROMs and PREMs in preparation for  next strategic plan (2021 and beyond)  </a:t>
            </a:r>
          </a:p>
          <a:p>
            <a:pPr marL="214313" indent="-214313" defTabSz="685800">
              <a:buClr>
                <a:srgbClr val="002060"/>
              </a:buClr>
              <a:buSzPct val="125000"/>
              <a:buFont typeface="Arial" panose="020B0604020202020204" pitchFamily="34" charset="0"/>
              <a:buChar char="+"/>
              <a:defRPr/>
            </a:pPr>
            <a:endParaRPr lang="en-CA" sz="1125" dirty="0">
              <a:solidFill>
                <a:prstClr val="black"/>
              </a:solidFill>
              <a:latin typeface="Calibri"/>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642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57</a:t>
            </a:fld>
            <a:endParaRPr lang="en-US" dirty="0">
              <a:solidFill>
                <a:prstClr val="black">
                  <a:tint val="75000"/>
                </a:prstClr>
              </a:solidFill>
              <a:latin typeface="Calibri"/>
            </a:endParaRPr>
          </a:p>
        </p:txBody>
      </p:sp>
      <p:sp>
        <p:nvSpPr>
          <p:cNvPr id="6" name="Rectangle 5"/>
          <p:cNvSpPr/>
          <p:nvPr/>
        </p:nvSpPr>
        <p:spPr>
          <a:xfrm>
            <a:off x="1271274" y="1562180"/>
            <a:ext cx="6386827" cy="2348685"/>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329335" y="1681968"/>
            <a:ext cx="6270702" cy="2169825"/>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Decision to participate is at the jurisdiction/regional level; provincial leadership and mandate (ideally) are key to success</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Limited resources/budgets for new data collection (and support for patients)</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For PREMs, there is interest in real-time surveying as well as the post-discharge surveying (competing priorities for resources)</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Ensuring full adherence to survey standards at national level to ensure comparability of results</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Electronic mode of capture is the gold-standard, but some logistic challenges around capture of email addresses as well as high up-front costs for software/hardware infrastructure. </a:t>
            </a:r>
          </a:p>
        </p:txBody>
      </p:sp>
      <p:sp>
        <p:nvSpPr>
          <p:cNvPr id="8" name="Title 1"/>
          <p:cNvSpPr txBox="1">
            <a:spLocks/>
          </p:cNvSpPr>
          <p:nvPr/>
        </p:nvSpPr>
        <p:spPr>
          <a:xfrm>
            <a:off x="1143001" y="3895306"/>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45818" y="4355515"/>
            <a:ext cx="6005827" cy="1545381"/>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61943" y="4383495"/>
            <a:ext cx="5824486" cy="2308324"/>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Continued uptake of national standards and data submission to CIHI for comparative reporting</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Innovative solutions to support more cost-effective and sustainable data collection from patients</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Dual use of the data collected in terms of use to support point of care (real-time or near real-time) in addition to health system performance monitoring and improvement</a:t>
            </a:r>
          </a:p>
          <a:p>
            <a:pPr marL="214313" indent="-214313" defTabSz="685800">
              <a:buClr>
                <a:srgbClr val="C81D5F"/>
              </a:buClr>
              <a:buSzPct val="125000"/>
              <a:buFont typeface="Arial" panose="020B0604020202020204" pitchFamily="34" charset="0"/>
              <a:buChar char="+"/>
              <a:defRPr/>
            </a:pPr>
            <a:endParaRPr lang="en-US" sz="1350" dirty="0">
              <a:solidFill>
                <a:srgbClr val="0B738D"/>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668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58</a:t>
            </a:fld>
            <a:endParaRPr lang="en-US" dirty="0">
              <a:solidFill>
                <a:prstClr val="black">
                  <a:tint val="75000"/>
                </a:prstClr>
              </a:solidFill>
              <a:latin typeface="Calibri"/>
            </a:endParaRPr>
          </a:p>
        </p:txBody>
      </p:sp>
      <p:sp>
        <p:nvSpPr>
          <p:cNvPr id="6" name="Rectangle 5"/>
          <p:cNvSpPr/>
          <p:nvPr/>
        </p:nvSpPr>
        <p:spPr>
          <a:xfrm>
            <a:off x="1380693" y="1508299"/>
            <a:ext cx="6147490" cy="206000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4" y="4210787"/>
            <a:ext cx="6147489" cy="154657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350" dirty="0">
                <a:solidFill>
                  <a:srgbClr val="C8205E"/>
                </a:solidFill>
                <a:latin typeface="Calibri"/>
              </a:rPr>
              <a:t>Leveraging existing frameworks to extent possible to have a common national framework for PGD</a:t>
            </a:r>
          </a:p>
          <a:p>
            <a:pPr marL="214313" indent="-214313" defTabSz="685800">
              <a:buClr>
                <a:srgbClr val="C81D5F"/>
              </a:buClr>
              <a:buSzPct val="125000"/>
              <a:buFont typeface="Arial" panose="020B0604020202020204" pitchFamily="34" charset="0"/>
              <a:buChar char="+"/>
              <a:defRPr/>
            </a:pPr>
            <a:r>
              <a:rPr lang="en-CA" sz="1350" dirty="0">
                <a:solidFill>
                  <a:srgbClr val="C8205E"/>
                </a:solidFill>
                <a:latin typeface="Calibri"/>
              </a:rPr>
              <a:t>Suggest principles to include building in the re-purposing of data (i.e. not just for clinical care but for health system reporting uses). Broadened purposes may also remove the need for separate patient consent processes, which can be limiting.</a:t>
            </a:r>
          </a:p>
          <a:p>
            <a:pPr marL="214313" indent="-214313" defTabSz="685800">
              <a:buClr>
                <a:srgbClr val="C81D5F"/>
              </a:buClr>
              <a:buSzPct val="125000"/>
              <a:buFont typeface="Arial" panose="020B0604020202020204" pitchFamily="34" charset="0"/>
              <a:buChar char="+"/>
              <a:defRPr/>
            </a:pPr>
            <a:r>
              <a:rPr lang="en-CA" sz="1350" dirty="0">
                <a:solidFill>
                  <a:srgbClr val="C8205E"/>
                </a:solidFill>
                <a:latin typeface="Calibri"/>
              </a:rPr>
              <a:t>Guidelines around the use of technology and privacy aspects in terms of collection and sharing with other parties (e.g. CIHI)</a:t>
            </a: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450028" y="1575999"/>
            <a:ext cx="6017573" cy="1754326"/>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dirty="0">
                <a:solidFill>
                  <a:srgbClr val="0B738D"/>
                </a:solidFill>
                <a:latin typeface="Calibri"/>
              </a:rPr>
              <a:t>CIHI is a prescribed entity and CIHI’s databases are governed by policies and standard processes for the collection, management, reporting and access of the data </a:t>
            </a:r>
          </a:p>
          <a:p>
            <a:pPr marL="214313" indent="-214313" defTabSz="685800">
              <a:buClr>
                <a:srgbClr val="C81D5F"/>
              </a:buClr>
              <a:buSzPct val="125000"/>
              <a:buFont typeface="Arial" panose="020B0604020202020204" pitchFamily="34" charset="0"/>
              <a:buChar char="+"/>
              <a:defRPr/>
            </a:pPr>
            <a:r>
              <a:rPr lang="en-CA" dirty="0">
                <a:solidFill>
                  <a:srgbClr val="0B738D"/>
                </a:solidFill>
                <a:latin typeface="Calibri"/>
              </a:rPr>
              <a:t>Examples: CIHI has a data quality framework and publishes assessments for each of its databases; privacy impact assessments; standard 3rd party data access program</a:t>
            </a:r>
          </a:p>
        </p:txBody>
      </p:sp>
    </p:spTree>
    <p:extLst>
      <p:ext uri="{BB962C8B-B14F-4D97-AF65-F5344CB8AC3E}">
        <p14:creationId xmlns:p14="http://schemas.microsoft.com/office/powerpoint/2010/main" val="1814791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59</a:t>
            </a:fld>
            <a:endParaRPr lang="en-US" dirty="0">
              <a:solidFill>
                <a:prstClr val="black">
                  <a:tint val="75000"/>
                </a:prstClr>
              </a:solidFill>
              <a:latin typeface="Calibri"/>
            </a:endParaRPr>
          </a:p>
        </p:txBody>
      </p:sp>
      <p:sp>
        <p:nvSpPr>
          <p:cNvPr id="6" name="Rectangle 5"/>
          <p:cNvSpPr/>
          <p:nvPr/>
        </p:nvSpPr>
        <p:spPr>
          <a:xfrm>
            <a:off x="1272491" y="1603940"/>
            <a:ext cx="6599923" cy="214674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278445" y="1663585"/>
            <a:ext cx="6593066" cy="2169825"/>
          </a:xfrm>
          <a:prstGeom prst="rect">
            <a:avLst/>
          </a:prstGeom>
          <a:noFill/>
        </p:spPr>
        <p:txBody>
          <a:bodyPr wrap="square" rtlCol="0">
            <a:spAutoFit/>
          </a:bodyPr>
          <a:lstStyle/>
          <a:p>
            <a:pPr defTabSz="685800">
              <a:buClr>
                <a:srgbClr val="C81D5F"/>
              </a:buClr>
              <a:buSzPct val="125000"/>
              <a:defRPr/>
            </a:pPr>
            <a:r>
              <a:rPr lang="en-CA" sz="1350" b="1" dirty="0">
                <a:solidFill>
                  <a:srgbClr val="0B738D"/>
                </a:solidFill>
                <a:latin typeface="Arial" panose="020B0604020202020204" pitchFamily="34" charset="0"/>
                <a:cs typeface="Arial" panose="020B0604020202020204" pitchFamily="34" charset="0"/>
              </a:rPr>
              <a:t>How have you used patients to engage in your PGD work?</a:t>
            </a:r>
          </a:p>
          <a:p>
            <a:pPr marL="214313" indent="-214313" defTabSz="685800">
              <a:buClr>
                <a:srgbClr val="002060"/>
              </a:buClr>
              <a:buSzPct val="125000"/>
              <a:buFont typeface="Arial" panose="020B0604020202020204" pitchFamily="34" charset="0"/>
              <a:buChar char="+"/>
              <a:defRPr/>
            </a:pPr>
            <a:r>
              <a:rPr lang="en-CA" sz="1350" dirty="0">
                <a:solidFill>
                  <a:srgbClr val="0B738D"/>
                </a:solidFill>
                <a:latin typeface="Calibri"/>
              </a:rPr>
              <a:t>Working groups, participation in workshops, inclusion of patient stories in products, etc. CIHI now has a patient engagement office and is formalizing its patient engagement strategy.</a:t>
            </a:r>
          </a:p>
          <a:p>
            <a:pPr defTabSz="685800">
              <a:buClr>
                <a:srgbClr val="C81D5F"/>
              </a:buClr>
              <a:buSzPct val="125000"/>
              <a:defRPr/>
            </a:pPr>
            <a:endParaRPr lang="en-CA" sz="1350" dirty="0">
              <a:solidFill>
                <a:prstClr val="black"/>
              </a:solidFill>
              <a:latin typeface="Arial" panose="020B0604020202020204" pitchFamily="34" charset="0"/>
              <a:cs typeface="Arial" panose="020B0604020202020204" pitchFamily="34" charset="0"/>
            </a:endParaRPr>
          </a:p>
          <a:p>
            <a:pPr defTabSz="685800">
              <a:buClr>
                <a:srgbClr val="C81D5F"/>
              </a:buClr>
              <a:buSzPct val="125000"/>
              <a:defRPr/>
            </a:pPr>
            <a:r>
              <a:rPr lang="en-CA" sz="1350" b="1" dirty="0">
                <a:solidFill>
                  <a:srgbClr val="0B738D"/>
                </a:solidFill>
                <a:latin typeface="Arial" panose="020B0604020202020204" pitchFamily="34" charset="0"/>
                <a:cs typeface="Arial" panose="020B0604020202020204" pitchFamily="34" charset="0"/>
              </a:rPr>
              <a:t>How do you imagine you can engage patients in your work?</a:t>
            </a:r>
          </a:p>
          <a:p>
            <a:pPr marL="214313" indent="-214313" defTabSz="685800">
              <a:buClr>
                <a:srgbClr val="C81D5F"/>
              </a:buClr>
              <a:buSzPct val="125000"/>
              <a:buFont typeface="Arial" panose="020B0604020202020204" pitchFamily="34" charset="0"/>
              <a:buChar char="+"/>
              <a:defRPr/>
            </a:pPr>
            <a:r>
              <a:rPr lang="en-CA" sz="1350" dirty="0">
                <a:solidFill>
                  <a:srgbClr val="0B738D"/>
                </a:solidFill>
                <a:latin typeface="Calibri"/>
              </a:rPr>
              <a:t>CIHI plays a national role in establishing and maintain data-related standards and providing comparable health system reporting. There are a broad range of activities for patients to be more engaged in CIHI work, and this is being developed as part of a corporate engagement strategy.</a:t>
            </a:r>
          </a:p>
        </p:txBody>
      </p:sp>
      <p:sp>
        <p:nvSpPr>
          <p:cNvPr id="8" name="Rectangle 7">
            <a:extLst>
              <a:ext uri="{FF2B5EF4-FFF2-40B4-BE49-F238E27FC236}">
                <a16:creationId xmlns:a16="http://schemas.microsoft.com/office/drawing/2014/main" id="{58E58441-DE77-4CCE-8A12-5D76068FA0E4}"/>
              </a:ext>
            </a:extLst>
          </p:cNvPr>
          <p:cNvSpPr/>
          <p:nvPr/>
        </p:nvSpPr>
        <p:spPr>
          <a:xfrm>
            <a:off x="1278444" y="4057933"/>
            <a:ext cx="6479669"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278442" y="4224918"/>
            <a:ext cx="6379658" cy="1754326"/>
          </a:xfrm>
          <a:prstGeom prst="rect">
            <a:avLst/>
          </a:prstGeom>
          <a:noFill/>
        </p:spPr>
        <p:txBody>
          <a:bodyPr wrap="square" rtlCol="0">
            <a:spAutoFit/>
          </a:bodyPr>
          <a:lstStyle/>
          <a:p>
            <a:pPr defTabSz="685800">
              <a:buClr>
                <a:srgbClr val="C81D5F"/>
              </a:buClr>
              <a:buSzPct val="125000"/>
              <a:defRPr/>
            </a:pPr>
            <a:r>
              <a:rPr lang="en-CA" sz="1350" dirty="0">
                <a:solidFill>
                  <a:prstClr val="black"/>
                </a:solidFill>
                <a:latin typeface="Arial" panose="020B0604020202020204" pitchFamily="34" charset="0"/>
                <a:cs typeface="Arial" panose="020B0604020202020204" pitchFamily="34" charset="0"/>
              </a:rPr>
              <a:t>I</a:t>
            </a:r>
            <a:r>
              <a:rPr lang="en-CA" sz="1350" b="1" dirty="0">
                <a:solidFill>
                  <a:srgbClr val="0B738D"/>
                </a:solidFill>
                <a:latin typeface="Arial" panose="020B0604020202020204" pitchFamily="34" charset="0"/>
                <a:cs typeface="Arial" panose="020B0604020202020204" pitchFamily="34" charset="0"/>
              </a:rPr>
              <a:t>f you have engaged patients, briefly describe (or provide an example of) what works and what doesn’t</a:t>
            </a:r>
          </a:p>
          <a:p>
            <a:pPr marL="257175" indent="-257175" defTabSz="685800">
              <a:buClr>
                <a:srgbClr val="C81D5F"/>
              </a:buClr>
              <a:buSzPct val="125000"/>
              <a:buFont typeface="Arial" panose="020B0604020202020204" pitchFamily="34" charset="0"/>
              <a:buChar char="•"/>
              <a:defRPr/>
            </a:pPr>
            <a:r>
              <a:rPr lang="en-CA" sz="1350" dirty="0">
                <a:solidFill>
                  <a:srgbClr val="0B738D"/>
                </a:solidFill>
                <a:latin typeface="Calibri"/>
              </a:rPr>
              <a:t>CIHI has recently established a patient engagement office. </a:t>
            </a:r>
          </a:p>
          <a:p>
            <a:pPr marL="257175" indent="-257175" defTabSz="685800">
              <a:buClr>
                <a:srgbClr val="C81D5F"/>
              </a:buClr>
              <a:buSzPct val="125000"/>
              <a:buFont typeface="Arial" panose="020B0604020202020204" pitchFamily="34" charset="0"/>
              <a:buChar char="•"/>
              <a:defRPr/>
            </a:pPr>
            <a:r>
              <a:rPr lang="en-CA" sz="1350" dirty="0">
                <a:solidFill>
                  <a:srgbClr val="0B738D"/>
                </a:solidFill>
                <a:latin typeface="Calibri"/>
              </a:rPr>
              <a:t>Best practices learned to date include, for example: ensuring a pre- and post-follow-up for patients attending working groups and allowing for 2 patient reps if possible (buddy system). Inclusion of patient stories has brought a new and personalized dimension to CIHI products. Being clear about the patient’s role when recruiting patients to ensure best fit is also one of the learnings to date.</a:t>
            </a:r>
          </a:p>
        </p:txBody>
      </p:sp>
    </p:spTree>
    <p:extLst>
      <p:ext uri="{BB962C8B-B14F-4D97-AF65-F5344CB8AC3E}">
        <p14:creationId xmlns:p14="http://schemas.microsoft.com/office/powerpoint/2010/main" val="231866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rm.png"/>
          <p:cNvPicPr>
            <a:picLocks noChangeAspect="1"/>
          </p:cNvPicPr>
          <p:nvPr/>
        </p:nvPicPr>
        <p:blipFill>
          <a:blip r:embed="rId3" cstate="print"/>
          <a:stretch>
            <a:fillRect/>
          </a:stretch>
        </p:blipFill>
        <p:spPr>
          <a:xfrm>
            <a:off x="4829174" y="2238374"/>
            <a:ext cx="3200401" cy="3200401"/>
          </a:xfrm>
          <a:prstGeom prst="rect">
            <a:avLst/>
          </a:prstGeom>
          <a:ln>
            <a:solidFill>
              <a:schemeClr val="accent1">
                <a:lumMod val="75000"/>
              </a:schemeClr>
            </a:solidFill>
          </a:ln>
        </p:spPr>
      </p:pic>
      <p:sp>
        <p:nvSpPr>
          <p:cNvPr id="2" name="Title 1"/>
          <p:cNvSpPr>
            <a:spLocks noGrp="1"/>
          </p:cNvSpPr>
          <p:nvPr>
            <p:ph type="title"/>
          </p:nvPr>
        </p:nvSpPr>
        <p:spPr/>
        <p:txBody>
          <a:bodyPr/>
          <a:lstStyle/>
          <a:p>
            <a:r>
              <a:rPr lang="en-CA" dirty="0" smtClean="0"/>
              <a:t>Why this matters to citizens - concerns</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pic>
        <p:nvPicPr>
          <p:cNvPr id="12" name="Content Placeholder 11" descr="Facebook - misuse.jpg"/>
          <p:cNvPicPr>
            <a:picLocks noGrp="1" noChangeAspect="1"/>
          </p:cNvPicPr>
          <p:nvPr>
            <p:ph idx="1"/>
          </p:nvPr>
        </p:nvPicPr>
        <p:blipFill>
          <a:blip r:embed="rId4" cstate="print"/>
          <a:stretch>
            <a:fillRect/>
          </a:stretch>
        </p:blipFill>
        <p:spPr>
          <a:xfrm>
            <a:off x="1081880" y="1720056"/>
            <a:ext cx="2956719" cy="2956719"/>
          </a:xfrm>
          <a:ln>
            <a:solidFill>
              <a:schemeClr val="accent2"/>
            </a:solidFill>
          </a:ln>
        </p:spPr>
      </p:pic>
    </p:spTree>
    <p:extLst>
      <p:ext uri="{BB962C8B-B14F-4D97-AF65-F5344CB8AC3E}">
        <p14:creationId xmlns:p14="http://schemas.microsoft.com/office/powerpoint/2010/main" val="4040200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60300"/>
            <a:ext cx="4255864" cy="1330257"/>
          </a:xfrm>
        </p:spPr>
        <p:txBody>
          <a:bodyPr vert="horz" lIns="51435" tIns="25718" rIns="51435" bIns="25718" rtlCol="0" anchor="ctr">
            <a:noAutofit/>
          </a:bodyPr>
          <a:lstStyle/>
          <a:p>
            <a:pPr>
              <a:spcBef>
                <a:spcPct val="0"/>
              </a:spcBef>
            </a:pPr>
            <a:r>
              <a:rPr lang="en-US" sz="2400" b="1" dirty="0">
                <a:solidFill>
                  <a:srgbClr val="2A2967"/>
                </a:solidFill>
              </a:rPr>
              <a:t>Health Quality Ontario (HQO)</a:t>
            </a:r>
          </a:p>
          <a:p>
            <a:pPr>
              <a:spcBef>
                <a:spcPct val="0"/>
              </a:spcBef>
            </a:pPr>
            <a:endParaRPr lang="en-US" sz="2400" b="1" dirty="0">
              <a:solidFill>
                <a:srgbClr val="2A2967"/>
              </a:solidFill>
            </a:endParaRPr>
          </a:p>
          <a:p>
            <a:pPr>
              <a:spcBef>
                <a:spcPct val="0"/>
              </a:spcBef>
            </a:pPr>
            <a:r>
              <a:rPr lang="en-US" sz="2400" b="1" dirty="0">
                <a:solidFill>
                  <a:srgbClr val="0B738D"/>
                </a:solidFill>
              </a:rPr>
              <a:t>B</a:t>
            </a:r>
            <a:r>
              <a:rPr lang="en-CA" sz="2400" b="1" dirty="0" err="1">
                <a:solidFill>
                  <a:srgbClr val="0B738D"/>
                </a:solidFill>
              </a:rPr>
              <a:t>ernadee</a:t>
            </a:r>
            <a:r>
              <a:rPr lang="en-CA" sz="2400" b="1" dirty="0">
                <a:solidFill>
                  <a:srgbClr val="0B738D"/>
                </a:solidFill>
              </a:rPr>
              <a:t> </a:t>
            </a:r>
            <a:r>
              <a:rPr lang="en-CA" sz="2400" b="1" dirty="0" err="1">
                <a:solidFill>
                  <a:srgbClr val="0B738D"/>
                </a:solidFill>
              </a:rPr>
              <a:t>Koh-Bilodeau</a:t>
            </a:r>
            <a:endParaRPr lang="en-US" sz="2400" b="1" dirty="0">
              <a:solidFill>
                <a:srgbClr val="0B738D"/>
              </a:solidFill>
            </a:endParaRPr>
          </a:p>
          <a:p>
            <a:pPr>
              <a:spcBef>
                <a:spcPct val="0"/>
              </a:spcBef>
            </a:pPr>
            <a:endParaRPr lang="en-US" sz="2400" b="1" dirty="0">
              <a:solidFill>
                <a:srgbClr val="2A2967"/>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707682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61</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95362" y="1998744"/>
            <a:ext cx="2054447" cy="3356657"/>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67503" y="2110873"/>
            <a:ext cx="1982306" cy="1200329"/>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350" dirty="0">
                <a:solidFill>
                  <a:srgbClr val="002060"/>
                </a:solidFill>
                <a:latin typeface="Arial" panose="020B0604020202020204" pitchFamily="34" charset="0"/>
                <a:cs typeface="Arial" panose="020B0604020202020204" pitchFamily="34" charset="0"/>
              </a:rPr>
              <a:t>PX performance measurement for public reporting, AAs, QIP, QI, planning</a:t>
            </a: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4"/>
            <a:ext cx="1932695" cy="4075010"/>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288540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Survey data</a:t>
            </a:r>
          </a:p>
          <a:p>
            <a:pPr marL="214313" indent="-214313" defTabSz="685800">
              <a:buClr>
                <a:srgbClr val="C81D5F"/>
              </a:buClr>
              <a:buSzPct val="125000"/>
              <a:buFont typeface="Arial" panose="020B0604020202020204" pitchFamily="34" charset="0"/>
              <a:buChar char="+"/>
              <a:defRPr/>
            </a:pPr>
            <a:r>
              <a:rPr lang="en-US" sz="1200" dirty="0">
                <a:solidFill>
                  <a:srgbClr val="03748C"/>
                </a:solidFill>
                <a:latin typeface="Arial" panose="020B0604020202020204" pitchFamily="34" charset="0"/>
                <a:cs typeface="Arial" panose="020B0604020202020204" pitchFamily="34" charset="0"/>
              </a:rPr>
              <a:t>Other engagement methods (1:1s, focus groups</a:t>
            </a:r>
          </a:p>
          <a:p>
            <a:pPr marL="214313" indent="-214313" defTabSz="685800">
              <a:buClr>
                <a:srgbClr val="C81D5F"/>
              </a:buClr>
              <a:buSzPct val="125000"/>
              <a:buFont typeface="Arial" panose="020B0604020202020204" pitchFamily="34" charset="0"/>
              <a:buChar char="+"/>
              <a:defRPr/>
            </a:pPr>
            <a:r>
              <a:rPr lang="en-US" sz="1200" dirty="0">
                <a:solidFill>
                  <a:srgbClr val="03748C"/>
                </a:solidFill>
                <a:latin typeface="Arial" panose="020B0604020202020204" pitchFamily="34" charset="0"/>
                <a:cs typeface="Arial" panose="020B0604020202020204" pitchFamily="34" charset="0"/>
              </a:rPr>
              <a:t>Methods informed by scientific panels or PFAC or other specialized committee engagement e.g. Indigenous Council)</a:t>
            </a:r>
            <a:endParaRPr lang="en-CA" sz="12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E93CBFC-0717-4BA5-BECC-550EF0894735}"/>
              </a:ext>
            </a:extLst>
          </p:cNvPr>
          <p:cNvSpPr txBox="1"/>
          <p:nvPr/>
        </p:nvSpPr>
        <p:spPr>
          <a:xfrm>
            <a:off x="1373708" y="1568093"/>
            <a:ext cx="1726680" cy="4062651"/>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Other</a:t>
            </a:r>
          </a:p>
          <a:p>
            <a:pPr defTabSz="685800"/>
            <a:r>
              <a:rPr lang="en-CA" sz="1350" dirty="0">
                <a:solidFill>
                  <a:prstClr val="black"/>
                </a:solidFill>
                <a:latin typeface="Calibri"/>
              </a:rPr>
              <a:t>Please specify: </a:t>
            </a:r>
            <a:r>
              <a:rPr lang="en-CA" sz="1350" u="sng" dirty="0">
                <a:solidFill>
                  <a:prstClr val="black"/>
                </a:solidFill>
                <a:latin typeface="Calibri"/>
              </a:rPr>
              <a:t>Pt Relations</a:t>
            </a:r>
            <a:endParaRPr lang="en-US" sz="1350"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540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62</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752987"/>
            <a:ext cx="5195043" cy="1823576"/>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Informs QI, planning, performance management, accountability</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Public and private reporting </a:t>
            </a:r>
          </a:p>
          <a:p>
            <a:pPr marL="214313" indent="-214313" defTabSz="685800">
              <a:buClr>
                <a:srgbClr val="002060"/>
              </a:buClr>
              <a:buSzPct val="125000"/>
              <a:buFont typeface="Arial" panose="020B0604020202020204" pitchFamily="34" charset="0"/>
              <a:buChar char="+"/>
              <a:defRPr/>
            </a:pPr>
            <a:endParaRPr lang="en-CA" sz="15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31875" y="4409353"/>
            <a:ext cx="5148981" cy="738664"/>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Standardized datasets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35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63</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1"/>
            <a:ext cx="4890451" cy="200824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Privacy guidelines restricting access to data</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Data lags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Data linkages</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Standardization poor</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5" y="4210788"/>
            <a:ext cx="5136110" cy="129266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Removal of privacy barriers that impede work</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Standardization of the datasets</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765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64</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4" y="4210788"/>
            <a:ext cx="6147489" cy="1846659"/>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Examples of how to enact the principles. E.g. co-design means appropriate composition of committees. Not just the token 1 patient rep, but a group of them appropriate to the size of the committee and the types of perspectives needed for the co-design. </a:t>
            </a:r>
          </a:p>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Also inclusion of patients means some onboarding is needed. Not every patient rep is aware of the Ontario healthcare system context</a:t>
            </a: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5"/>
            <a:ext cx="6017573" cy="1477328"/>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HQO’s Patient Reported Measures Advisory Committee</a:t>
            </a: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HQO’s HSP Scientific Advisory Committee</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50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65</a:t>
            </a:fld>
            <a:endParaRPr lang="en-US" dirty="0">
              <a:solidFill>
                <a:prstClr val="black">
                  <a:tint val="75000"/>
                </a:prstClr>
              </a:solidFill>
              <a:latin typeface="Calibri"/>
            </a:endParaRPr>
          </a:p>
        </p:txBody>
      </p:sp>
      <p:sp>
        <p:nvSpPr>
          <p:cNvPr id="6" name="Rectangle 5"/>
          <p:cNvSpPr/>
          <p:nvPr/>
        </p:nvSpPr>
        <p:spPr>
          <a:xfrm>
            <a:off x="1415365" y="1697020"/>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9760" y="1837421"/>
            <a:ext cx="5716354" cy="216982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have you used patients to engage in your PGD work?</a:t>
            </a:r>
            <a:r>
              <a:rPr lang="en-CA" sz="1500" dirty="0">
                <a:solidFill>
                  <a:srgbClr val="03748C"/>
                </a:solidFill>
                <a:latin typeface="Arial" panose="020B0604020202020204" pitchFamily="34" charset="0"/>
                <a:cs typeface="Arial" panose="020B0604020202020204" pitchFamily="34" charset="0"/>
                <a:sym typeface="Wingdings" panose="05000000000000000000" pitchFamily="2" charset="2"/>
              </a:rPr>
              <a:t> Yes</a:t>
            </a: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do you imagine you can engage patients in your work?</a:t>
            </a:r>
            <a:r>
              <a:rPr lang="en-CA" sz="1500" dirty="0">
                <a:solidFill>
                  <a:srgbClr val="03748C"/>
                </a:solidFill>
                <a:latin typeface="Arial" panose="020B0604020202020204" pitchFamily="34" charset="0"/>
                <a:cs typeface="Arial" panose="020B0604020202020204" pitchFamily="34" charset="0"/>
                <a:sym typeface="Wingdings" panose="05000000000000000000" pitchFamily="2" charset="2"/>
              </a:rPr>
              <a:t> variety of ways used included inclusion in advisory committees/ expert panels, focus groups, interviews, surveys, etc. </a:t>
            </a: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E58441-DE77-4CCE-8A12-5D76068FA0E4}"/>
              </a:ext>
            </a:extLst>
          </p:cNvPr>
          <p:cNvSpPr/>
          <p:nvPr/>
        </p:nvSpPr>
        <p:spPr>
          <a:xfrm>
            <a:off x="1415365" y="3869971"/>
            <a:ext cx="5861736"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504213" y="3963470"/>
            <a:ext cx="5772889" cy="1938992"/>
          </a:xfrm>
          <a:prstGeom prst="rect">
            <a:avLst/>
          </a:prstGeom>
          <a:noFill/>
        </p:spPr>
        <p:txBody>
          <a:bodyPr wrap="square" rtlCol="0">
            <a:spAutoFit/>
          </a:bodyPr>
          <a:lstStyle/>
          <a:p>
            <a:pPr defTabSz="685800">
              <a:buClr>
                <a:srgbClr val="C81D5F"/>
              </a:buClr>
              <a:buSzPct val="125000"/>
              <a:defRPr/>
            </a:pPr>
            <a:r>
              <a:rPr lang="en-CA" sz="1500" dirty="0">
                <a:solidFill>
                  <a:srgbClr val="03748C"/>
                </a:solidFill>
                <a:latin typeface="Arial" panose="020B0604020202020204" pitchFamily="34" charset="0"/>
                <a:cs typeface="Arial" panose="020B0604020202020204" pitchFamily="34" charset="0"/>
              </a:rPr>
              <a:t>What works well: </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Planning in advance and dedicated resources to support patient reps (e.g. separate meetings to provide context/ background so we can level the information playing field)</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Organizing a “caucus” of patient perspectives within committees, so they feel they have a support group within the committee that are patients too, helps identify power imbalances</a:t>
            </a:r>
          </a:p>
        </p:txBody>
      </p:sp>
    </p:spTree>
    <p:extLst>
      <p:ext uri="{BB962C8B-B14F-4D97-AF65-F5344CB8AC3E}">
        <p14:creationId xmlns:p14="http://schemas.microsoft.com/office/powerpoint/2010/main" val="2095773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3107635"/>
            <a:ext cx="4269263" cy="1125140"/>
          </a:xfrm>
        </p:spPr>
        <p:txBody>
          <a:bodyPr vert="horz" lIns="51435" tIns="25718" rIns="51435" bIns="25718" rtlCol="0" anchor="ctr">
            <a:noAutofit/>
          </a:bodyPr>
          <a:lstStyle/>
          <a:p>
            <a:pPr>
              <a:spcBef>
                <a:spcPct val="0"/>
              </a:spcBef>
            </a:pPr>
            <a:r>
              <a:rPr lang="en-US" sz="2400" b="1" dirty="0">
                <a:solidFill>
                  <a:srgbClr val="2A2967"/>
                </a:solidFill>
              </a:rPr>
              <a:t>Toronto Central LHIN</a:t>
            </a:r>
          </a:p>
          <a:p>
            <a:pPr>
              <a:spcBef>
                <a:spcPct val="0"/>
              </a:spcBef>
            </a:pPr>
            <a:endParaRPr lang="en-US" sz="2400" b="1" dirty="0">
              <a:solidFill>
                <a:srgbClr val="2A2967"/>
              </a:solidFill>
            </a:endParaRPr>
          </a:p>
          <a:p>
            <a:pPr>
              <a:spcBef>
                <a:spcPct val="0"/>
              </a:spcBef>
            </a:pPr>
            <a:r>
              <a:rPr lang="en-US" sz="2400" b="1" dirty="0">
                <a:solidFill>
                  <a:srgbClr val="0B738D"/>
                </a:solidFill>
              </a:rPr>
              <a:t>Cynthia </a:t>
            </a:r>
            <a:r>
              <a:rPr lang="en-US" sz="2400" b="1" dirty="0" err="1">
                <a:solidFill>
                  <a:srgbClr val="0B738D"/>
                </a:solidFill>
              </a:rPr>
              <a:t>Damba</a:t>
            </a:r>
            <a:endParaRPr lang="en-US" sz="2400" b="1" dirty="0">
              <a:solidFill>
                <a:srgbClr val="0B738D"/>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1993388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67</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33269" y="1494878"/>
            <a:ext cx="2116540" cy="4425563"/>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468519" y="1526344"/>
            <a:ext cx="2081289" cy="4570482"/>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050" dirty="0">
                <a:solidFill>
                  <a:srgbClr val="002060"/>
                </a:solidFill>
                <a:latin typeface="Arial" panose="020B0604020202020204" pitchFamily="34" charset="0"/>
                <a:cs typeface="Arial" panose="020B0604020202020204" pitchFamily="34" charset="0"/>
              </a:rPr>
              <a:t>PREMS and PROMS are collected as part of data for Home and Community Care patients for a variety of reasons </a:t>
            </a:r>
            <a:r>
              <a:rPr lang="en-US" sz="1050" dirty="0" err="1">
                <a:solidFill>
                  <a:srgbClr val="002060"/>
                </a:solidFill>
                <a:latin typeface="Arial" panose="020B0604020202020204" pitchFamily="34" charset="0"/>
                <a:cs typeface="Arial" panose="020B0604020202020204" pitchFamily="34" charset="0"/>
              </a:rPr>
              <a:t>e.g</a:t>
            </a:r>
            <a:r>
              <a:rPr lang="en-US" sz="1050" dirty="0">
                <a:solidFill>
                  <a:srgbClr val="002060"/>
                </a:solidFill>
                <a:latin typeface="Arial" panose="020B0604020202020204" pitchFamily="34" charset="0"/>
                <a:cs typeface="Arial" panose="020B0604020202020204" pitchFamily="34" charset="0"/>
              </a:rPr>
              <a:t> direct client care, program planning, evaluation, funding etc.</a:t>
            </a:r>
          </a:p>
          <a:p>
            <a:pPr marL="214313" indent="-214313" defTabSz="685800">
              <a:buFontTx/>
              <a:buChar char="-"/>
              <a:defRPr/>
            </a:pPr>
            <a:endParaRPr lang="en-US" sz="1050" dirty="0">
              <a:solidFill>
                <a:srgbClr val="002060"/>
              </a:solidFill>
              <a:latin typeface="Arial" panose="020B0604020202020204" pitchFamily="34" charset="0"/>
              <a:cs typeface="Arial" panose="020B0604020202020204" pitchFamily="34" charset="0"/>
            </a:endParaRPr>
          </a:p>
          <a:p>
            <a:pPr defTabSz="685800">
              <a:defRPr/>
            </a:pPr>
            <a:r>
              <a:rPr lang="en-US" sz="1050" dirty="0">
                <a:solidFill>
                  <a:srgbClr val="002060"/>
                </a:solidFill>
                <a:latin typeface="Arial" panose="020B0604020202020204" pitchFamily="34" charset="0"/>
                <a:cs typeface="Arial" panose="020B0604020202020204" pitchFamily="34" charset="0"/>
              </a:rPr>
              <a:t>Equity data is collected by hospitals and CHCs for similar reasons. </a:t>
            </a:r>
          </a:p>
          <a:p>
            <a:pPr marL="214313" indent="-214313" defTabSz="685800">
              <a:buFontTx/>
              <a:buChar char="-"/>
              <a:defRPr/>
            </a:pPr>
            <a:r>
              <a:rPr lang="en-US" sz="1050" dirty="0">
                <a:solidFill>
                  <a:srgbClr val="002060"/>
                </a:solidFill>
                <a:latin typeface="Arial" panose="020B0604020202020204" pitchFamily="34" charset="0"/>
                <a:cs typeface="Arial" panose="020B0604020202020204" pitchFamily="34" charset="0"/>
              </a:rPr>
              <a:t>It helps in evaluation of funded programs</a:t>
            </a:r>
          </a:p>
          <a:p>
            <a:pPr marL="214313" indent="-214313" defTabSz="685800">
              <a:buFontTx/>
              <a:buChar char="-"/>
              <a:defRPr/>
            </a:pPr>
            <a:r>
              <a:rPr lang="en-US" sz="1050" dirty="0">
                <a:solidFill>
                  <a:srgbClr val="002060"/>
                </a:solidFill>
                <a:latin typeface="Arial" panose="020B0604020202020204" pitchFamily="34" charset="0"/>
                <a:cs typeface="Arial" panose="020B0604020202020204" pitchFamily="34" charset="0"/>
              </a:rPr>
              <a:t>Determining inequities in health care access, utilization and outcomes</a:t>
            </a:r>
          </a:p>
          <a:p>
            <a:pPr marL="214313" indent="-214313" defTabSz="685800">
              <a:buFontTx/>
              <a:buChar char="-"/>
              <a:defRPr/>
            </a:pPr>
            <a:r>
              <a:rPr lang="en-US" sz="1050" dirty="0">
                <a:solidFill>
                  <a:srgbClr val="002060"/>
                </a:solidFill>
                <a:latin typeface="Arial" panose="020B0604020202020204" pitchFamily="34" charset="0"/>
                <a:cs typeface="Arial" panose="020B0604020202020204" pitchFamily="34" charset="0"/>
              </a:rPr>
              <a:t>Help in identifying target population and direct funding opportunities</a:t>
            </a:r>
          </a:p>
          <a:p>
            <a:pPr marL="214313" indent="-214313" defTabSz="685800">
              <a:buFontTx/>
              <a:buChar char="-"/>
              <a:defRPr/>
            </a:pPr>
            <a:endParaRPr lang="en-US" sz="1050" dirty="0">
              <a:solidFill>
                <a:srgbClr val="002060"/>
              </a:solidFill>
              <a:latin typeface="Arial" panose="020B0604020202020204" pitchFamily="34" charset="0"/>
              <a:cs typeface="Arial" panose="020B0604020202020204" pitchFamily="34" charset="0"/>
            </a:endParaRPr>
          </a:p>
          <a:p>
            <a:pPr defTabSz="685800">
              <a:defRPr/>
            </a:pPr>
            <a:r>
              <a:rPr lang="en-US" sz="1050" dirty="0">
                <a:solidFill>
                  <a:srgbClr val="002060"/>
                </a:solidFill>
                <a:latin typeface="Arial" panose="020B0604020202020204" pitchFamily="34" charset="0"/>
                <a:cs typeface="Arial" panose="020B0604020202020204" pitchFamily="34" charset="0"/>
              </a:rPr>
              <a:t>The LHIN also uses other data on PREMs from population surveys (e.g. HCES, CCHS) and HSP specific surveys (</a:t>
            </a:r>
            <a:r>
              <a:rPr lang="en-US" sz="1050" dirty="0" err="1">
                <a:solidFill>
                  <a:srgbClr val="002060"/>
                </a:solidFill>
                <a:latin typeface="Arial" panose="020B0604020202020204" pitchFamily="34" charset="0"/>
                <a:cs typeface="Arial" panose="020B0604020202020204" pitchFamily="34" charset="0"/>
              </a:rPr>
              <a:t>e.g</a:t>
            </a:r>
            <a:r>
              <a:rPr lang="en-US" sz="1050" dirty="0">
                <a:solidFill>
                  <a:srgbClr val="002060"/>
                </a:solidFill>
                <a:latin typeface="Arial" panose="020B0604020202020204" pitchFamily="34" charset="0"/>
                <a:cs typeface="Arial" panose="020B0604020202020204" pitchFamily="34" charset="0"/>
              </a:rPr>
              <a:t> NRC – for hospital) collected by other organizations</a:t>
            </a: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4"/>
            <a:ext cx="1932695" cy="4075010"/>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4"/>
            <a:ext cx="1861045" cy="327782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US" sz="1050" dirty="0">
                <a:solidFill>
                  <a:srgbClr val="03748C"/>
                </a:solidFill>
                <a:latin typeface="Arial" panose="020B0604020202020204" pitchFamily="34" charset="0"/>
                <a:cs typeface="Arial" panose="020B0604020202020204" pitchFamily="34" charset="0"/>
              </a:rPr>
              <a:t>Home care patient experience information is collected as part of CCEE survey</a:t>
            </a:r>
            <a:endParaRPr lang="en-CA" sz="105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US" sz="1050" dirty="0">
                <a:solidFill>
                  <a:srgbClr val="03748C"/>
                </a:solidFill>
                <a:latin typeface="Arial" panose="020B0604020202020204" pitchFamily="34" charset="0"/>
                <a:cs typeface="Arial" panose="020B0604020202020204" pitchFamily="34" charset="0"/>
              </a:rPr>
              <a:t>Home and Community Care PROMS and some demographic data are collected through </a:t>
            </a:r>
            <a:r>
              <a:rPr lang="en-US" sz="1050" dirty="0" err="1">
                <a:solidFill>
                  <a:srgbClr val="03748C"/>
                </a:solidFill>
                <a:latin typeface="Arial" panose="020B0604020202020204" pitchFamily="34" charset="0"/>
                <a:cs typeface="Arial" panose="020B0604020202020204" pitchFamily="34" charset="0"/>
              </a:rPr>
              <a:t>InterRAI</a:t>
            </a:r>
            <a:r>
              <a:rPr lang="en-US" sz="1050" dirty="0">
                <a:solidFill>
                  <a:srgbClr val="03748C"/>
                </a:solidFill>
                <a:latin typeface="Arial" panose="020B0604020202020204" pitchFamily="34" charset="0"/>
                <a:cs typeface="Arial" panose="020B0604020202020204" pitchFamily="34" charset="0"/>
              </a:rPr>
              <a:t> HC, CHRIS, and RMR. </a:t>
            </a:r>
          </a:p>
          <a:p>
            <a:pPr marL="214313" indent="-214313" defTabSz="685800">
              <a:buClr>
                <a:srgbClr val="C81D5F"/>
              </a:buClr>
              <a:buSzPct val="125000"/>
              <a:buFont typeface="Arial" panose="020B0604020202020204" pitchFamily="34" charset="0"/>
              <a:buChar char="+"/>
              <a:defRPr/>
            </a:pPr>
            <a:r>
              <a:rPr lang="en-US" sz="1050" dirty="0">
                <a:solidFill>
                  <a:srgbClr val="03748C"/>
                </a:solidFill>
                <a:latin typeface="Arial" panose="020B0604020202020204" pitchFamily="34" charset="0"/>
                <a:cs typeface="Arial" panose="020B0604020202020204" pitchFamily="34" charset="0"/>
              </a:rPr>
              <a:t>Equity data is collected by hospitals and CHCs via a number of ways (surveys, face-face interviews and tablets)</a:t>
            </a: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B07CC8A-DBC4-413D-98BE-2F2064C2ED70}"/>
              </a:ext>
            </a:extLst>
          </p:cNvPr>
          <p:cNvSpPr txBox="1"/>
          <p:nvPr/>
        </p:nvSpPr>
        <p:spPr>
          <a:xfrm>
            <a:off x="1346867" y="1499167"/>
            <a:ext cx="1702454" cy="4108817"/>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90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5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5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Other</a:t>
            </a:r>
          </a:p>
          <a:p>
            <a:pPr defTabSz="685800"/>
            <a:r>
              <a:rPr lang="en-CA" sz="1350" dirty="0">
                <a:solidFill>
                  <a:prstClr val="black"/>
                </a:solidFill>
                <a:latin typeface="Calibri"/>
              </a:rPr>
              <a:t>Please specify: </a:t>
            </a:r>
            <a:r>
              <a:rPr lang="en-CA" sz="1350" u="sng" dirty="0">
                <a:solidFill>
                  <a:prstClr val="black"/>
                </a:solidFill>
                <a:latin typeface="Calibri"/>
              </a:rPr>
              <a:t>Equity Data</a:t>
            </a:r>
          </a:p>
        </p:txBody>
      </p:sp>
    </p:spTree>
    <p:extLst>
      <p:ext uri="{BB962C8B-B14F-4D97-AF65-F5344CB8AC3E}">
        <p14:creationId xmlns:p14="http://schemas.microsoft.com/office/powerpoint/2010/main" val="2067370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68</a:t>
            </a:fld>
            <a:endParaRPr lang="en-US" dirty="0">
              <a:solidFill>
                <a:prstClr val="black">
                  <a:tint val="75000"/>
                </a:prstClr>
              </a:solidFill>
              <a:latin typeface="Calibri"/>
            </a:endParaRPr>
          </a:p>
        </p:txBody>
      </p:sp>
      <p:sp>
        <p:nvSpPr>
          <p:cNvPr id="6" name="Rectangle 5"/>
          <p:cNvSpPr/>
          <p:nvPr/>
        </p:nvSpPr>
        <p:spPr>
          <a:xfrm>
            <a:off x="1381360" y="1514501"/>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96156" y="1514501"/>
            <a:ext cx="5195043" cy="1754326"/>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350" dirty="0">
                <a:solidFill>
                  <a:srgbClr val="C8205E"/>
                </a:solidFill>
                <a:latin typeface="Arial" panose="020B0604020202020204" pitchFamily="34" charset="0"/>
                <a:cs typeface="Arial" panose="020B0604020202020204" pitchFamily="34" charset="0"/>
              </a:rPr>
              <a:t>Patient experience data has been useful in understanding experiences of patients/clients and areas that need targeting or improvement (quality improvement)</a:t>
            </a:r>
          </a:p>
          <a:p>
            <a:pPr marL="214313" indent="-214313" defTabSz="685800">
              <a:buClr>
                <a:srgbClr val="002060"/>
              </a:buClr>
              <a:buSzPct val="125000"/>
              <a:buFont typeface="Arial" panose="020B0604020202020204" pitchFamily="34" charset="0"/>
              <a:buChar char="+"/>
              <a:defRPr/>
            </a:pPr>
            <a:r>
              <a:rPr lang="en-CA" sz="1350" dirty="0">
                <a:solidFill>
                  <a:srgbClr val="C8205E"/>
                </a:solidFill>
                <a:latin typeface="Arial" panose="020B0604020202020204" pitchFamily="34" charset="0"/>
                <a:cs typeface="Arial" panose="020B0604020202020204" pitchFamily="34" charset="0"/>
              </a:rPr>
              <a:t>Equity data is used for 3 main purposes – inform direct patient care, program planning at organization level and system planning. For system planning, it has been linked to ICES administrative databases to explore inequities related to key system/LHIN indicators</a:t>
            </a: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31875" y="4409352"/>
            <a:ext cx="5148981" cy="1200329"/>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Stratifying patients to see if there are some population that are adversely impacted </a:t>
            </a:r>
          </a:p>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Integrating PREM and PROM data to existing CIHI databases, </a:t>
            </a:r>
            <a:r>
              <a:rPr lang="en-CA" sz="1500">
                <a:solidFill>
                  <a:srgbClr val="C8205E"/>
                </a:solidFill>
                <a:latin typeface="Arial" panose="020B0604020202020204" pitchFamily="34" charset="0"/>
                <a:cs typeface="Arial" panose="020B0604020202020204" pitchFamily="34" charset="0"/>
              </a:rPr>
              <a:t>allowing data linkages </a:t>
            </a:r>
            <a:r>
              <a:rPr lang="en-CA" sz="1500" dirty="0">
                <a:solidFill>
                  <a:srgbClr val="C8205E"/>
                </a:solidFill>
                <a:latin typeface="Arial" panose="020B0604020202020204" pitchFamily="34" charset="0"/>
                <a:cs typeface="Arial" panose="020B0604020202020204" pitchFamily="34" charset="0"/>
              </a:rPr>
              <a:t>by the OHIP number </a:t>
            </a: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556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69</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2"/>
            <a:ext cx="5773576" cy="1454244"/>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For Equity data – there were confidentiality issues – who should see the information, IT issues in terms of where the data should be housed and how it can be linked to other clinical databases for direct patient care. There were also data quality issues in terms of comparability, missing data, standards.</a:t>
            </a: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65910" y="4135512"/>
            <a:ext cx="5837324" cy="249299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For equity data, it would be better to have it collected at a common source e.g. with OHIP cards where it can be accessed by all relevant stakeholders – prevent multiple collections from one individual. </a:t>
            </a:r>
          </a:p>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Having common standards and definitions of what to collect for PREMS, PROMs, Equity data</a:t>
            </a:r>
          </a:p>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Integrating PREM, PROM and equity data collection into existing CIHI abstract submissions – thereby allowing data analysts to extract information consistently and from a single source (i.e. allowing linkages between multiple data sets, e.g. DAD, NACRS, CCRS, etc.) </a:t>
            </a: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81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628650" y="1825625"/>
            <a:ext cx="7772400" cy="4351338"/>
          </a:xfrm>
        </p:spPr>
        <p:txBody>
          <a:bodyPr/>
          <a:lstStyle/>
          <a:p>
            <a:pPr lvl="1">
              <a:lnSpc>
                <a:spcPct val="100000"/>
              </a:lnSpc>
              <a:spcBef>
                <a:spcPts val="1200"/>
              </a:spcBef>
            </a:pPr>
            <a:r>
              <a:rPr lang="en-CA" dirty="0" err="1" smtClean="0"/>
              <a:t>BeACCoN</a:t>
            </a:r>
            <a:r>
              <a:rPr lang="en-CA" dirty="0" smtClean="0"/>
              <a:t> held its first workshop on patient-generated data at Women’s College Hospital on September 10, 2018</a:t>
            </a:r>
          </a:p>
          <a:p>
            <a:pPr lvl="1">
              <a:lnSpc>
                <a:spcPct val="100000"/>
              </a:lnSpc>
              <a:spcBef>
                <a:spcPts val="1200"/>
              </a:spcBef>
            </a:pPr>
            <a:r>
              <a:rPr lang="en-CA" dirty="0" smtClean="0"/>
              <a:t>Discussed the principles, priorities, and challenges </a:t>
            </a:r>
            <a:br>
              <a:rPr lang="en-CA" dirty="0" smtClean="0"/>
            </a:br>
            <a:r>
              <a:rPr lang="en-CA" dirty="0" smtClean="0"/>
              <a:t>faced by important stakeholders </a:t>
            </a:r>
          </a:p>
          <a:p>
            <a:pPr lvl="1">
              <a:lnSpc>
                <a:spcPct val="100000"/>
              </a:lnSpc>
              <a:spcBef>
                <a:spcPts val="1200"/>
              </a:spcBef>
            </a:pPr>
            <a:r>
              <a:rPr lang="en-CA" dirty="0" smtClean="0"/>
              <a:t>Goal was to begin mapping them for the </a:t>
            </a:r>
            <a:br>
              <a:rPr lang="en-CA" dirty="0" smtClean="0"/>
            </a:br>
            <a:r>
              <a:rPr lang="en-CA" dirty="0" smtClean="0"/>
              <a:t>patient-generated data initiative in Ontario</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8" name="TextBox 7"/>
          <p:cNvSpPr txBox="1"/>
          <p:nvPr/>
        </p:nvSpPr>
        <p:spPr>
          <a:xfrm>
            <a:off x="6553201" y="3286125"/>
            <a:ext cx="1714499" cy="1754326"/>
          </a:xfrm>
          <a:prstGeom prst="rect">
            <a:avLst/>
          </a:prstGeom>
          <a:solidFill>
            <a:schemeClr val="bg1">
              <a:lumMod val="95000"/>
            </a:schemeClr>
          </a:solidFill>
          <a:ln w="19050">
            <a:solidFill>
              <a:schemeClr val="accent2">
                <a:lumMod val="75000"/>
              </a:schemeClr>
            </a:solidFill>
          </a:ln>
        </p:spPr>
        <p:txBody>
          <a:bodyPr wrap="square" rtlCol="0">
            <a:spAutoFit/>
          </a:bodyPr>
          <a:lstStyle/>
          <a:p>
            <a:pPr marL="228600" marR="0" lvl="3" indent="-22860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rgbClr val="4D6EB5"/>
                </a:solidFill>
                <a:effectLst/>
                <a:uLnTx/>
                <a:uFillTx/>
                <a:latin typeface="Calibri"/>
                <a:ea typeface="+mn-ea"/>
                <a:cs typeface="+mn-cs"/>
              </a:rPr>
              <a:t>Attended by: </a:t>
            </a:r>
          </a:p>
          <a:p>
            <a:pPr marL="228600" marR="0" lvl="3" indent="-22860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rgbClr val="4D6EB5"/>
                </a:solidFill>
                <a:effectLst/>
                <a:uLnTx/>
                <a:uFillTx/>
                <a:latin typeface="Calibri"/>
                <a:ea typeface="+mn-ea"/>
                <a:cs typeface="+mn-cs"/>
              </a:rPr>
              <a:t>     </a:t>
            </a:r>
            <a:r>
              <a:rPr kumimoji="0" lang="en-CA" sz="1800" b="0" i="0" u="none" strike="noStrike" kern="1200" cap="none" spc="0" normalizeH="0" baseline="0" noProof="0" dirty="0" smtClean="0">
                <a:ln>
                  <a:noFill/>
                </a:ln>
                <a:solidFill>
                  <a:srgbClr val="333132"/>
                </a:solidFill>
                <a:effectLst/>
                <a:uLnTx/>
                <a:uFillTx/>
                <a:latin typeface="Calibri"/>
                <a:ea typeface="+mn-ea"/>
                <a:cs typeface="+mn-cs"/>
              </a:rPr>
              <a:t>patients</a:t>
            </a:r>
          </a:p>
          <a:p>
            <a:pPr marL="228600" marR="0" lvl="3" indent="-22860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smtClean="0">
                <a:ln>
                  <a:noFill/>
                </a:ln>
                <a:solidFill>
                  <a:srgbClr val="333132"/>
                </a:solidFill>
                <a:effectLst/>
                <a:uLnTx/>
                <a:uFillTx/>
                <a:latin typeface="Calibri"/>
                <a:ea typeface="+mn-ea"/>
                <a:cs typeface="+mn-cs"/>
              </a:rPr>
              <a:t>	policymakers researchers developers</a:t>
            </a:r>
            <a:endParaRPr kumimoji="0" lang="en-US" sz="1800" b="0" i="0" u="none" strike="noStrike" kern="1200" cap="none" spc="0" normalizeH="0" baseline="0" noProof="0" dirty="0" smtClean="0">
              <a:ln>
                <a:noFill/>
              </a:ln>
              <a:solidFill>
                <a:srgbClr val="333132"/>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132"/>
              </a:solidFill>
              <a:effectLst/>
              <a:uLnTx/>
              <a:uFillTx/>
              <a:latin typeface="Calibri"/>
              <a:ea typeface="+mn-ea"/>
              <a:cs typeface="+mn-cs"/>
            </a:endParaRPr>
          </a:p>
        </p:txBody>
      </p:sp>
    </p:spTree>
    <p:extLst>
      <p:ext uri="{BB962C8B-B14F-4D97-AF65-F5344CB8AC3E}">
        <p14:creationId xmlns:p14="http://schemas.microsoft.com/office/powerpoint/2010/main" val="2622637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70</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4" y="4210786"/>
            <a:ext cx="6147489" cy="1754326"/>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If a guideline, framework, or set of principles for PGD were created, what kinds of information would you hope to find?</a:t>
            </a:r>
          </a:p>
          <a:p>
            <a:pPr marL="214313" indent="-214313" defTabSz="685800">
              <a:buClr>
                <a:srgbClr val="C81D5F"/>
              </a:buClr>
              <a:buSzPct val="125000"/>
              <a:buFont typeface="Arial" panose="020B0604020202020204" pitchFamily="34" charset="0"/>
              <a:buChar char="+"/>
              <a:defRPr/>
            </a:pPr>
            <a:endParaRPr lang="en-CA" sz="12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Who owns the data</a:t>
            </a:r>
          </a:p>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What can be shared with the patients/owners of the data and other stakeholders to be used for various purposes e.g. quality improvement, research, direct patient care</a:t>
            </a:r>
          </a:p>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How the data should be stored and shared</a:t>
            </a:r>
          </a:p>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How the data would be protected from misuse</a:t>
            </a: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5"/>
            <a:ext cx="6017573" cy="138499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8718A"/>
                </a:solidFill>
                <a:latin typeface="Arial" panose="020B0604020202020204" pitchFamily="34" charset="0"/>
                <a:cs typeface="Arial" panose="020B0604020202020204" pitchFamily="34" charset="0"/>
              </a:rPr>
              <a:t>Do you have a governance structure in place?</a:t>
            </a:r>
          </a:p>
          <a:p>
            <a:pPr marL="214313" indent="-214313" defTabSz="685800">
              <a:buClr>
                <a:srgbClr val="C81D5F"/>
              </a:buClr>
              <a:buSzPct val="125000"/>
              <a:buFont typeface="Arial" panose="020B0604020202020204" pitchFamily="34" charset="0"/>
              <a:buChar char="+"/>
              <a:defRPr/>
            </a:pPr>
            <a:r>
              <a:rPr lang="en-CA" sz="1200" dirty="0">
                <a:solidFill>
                  <a:srgbClr val="08718A"/>
                </a:solidFill>
                <a:latin typeface="Arial" panose="020B0604020202020204" pitchFamily="34" charset="0"/>
                <a:cs typeface="Arial" panose="020B0604020202020204" pitchFamily="34" charset="0"/>
              </a:rPr>
              <a:t>If so, what does that look like?</a:t>
            </a:r>
          </a:p>
          <a:p>
            <a:pPr marL="214313" indent="-214313" defTabSz="685800">
              <a:buClr>
                <a:srgbClr val="C81D5F"/>
              </a:buClr>
              <a:buSzPct val="125000"/>
              <a:buFont typeface="Arial" panose="020B0604020202020204" pitchFamily="34" charset="0"/>
              <a:buChar char="+"/>
              <a:defRPr/>
            </a:pPr>
            <a:endParaRPr lang="en-CA" sz="1200" dirty="0">
              <a:solidFill>
                <a:srgbClr val="08718A"/>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08718A"/>
                </a:solidFill>
                <a:latin typeface="Arial" panose="020B0604020202020204" pitchFamily="34" charset="0"/>
                <a:cs typeface="Arial" panose="020B0604020202020204" pitchFamily="34" charset="0"/>
              </a:rPr>
              <a:t>For the Home and Community Care PREMs and PROMs data, the HSSO provides some governance – it holds provincial meetings for IT and DS groups from all LHINs. </a:t>
            </a:r>
          </a:p>
          <a:p>
            <a:pPr marL="214313" indent="-214313" defTabSz="685800">
              <a:buClr>
                <a:srgbClr val="C81D5F"/>
              </a:buClr>
              <a:buSzPct val="125000"/>
              <a:buFont typeface="Arial" panose="020B0604020202020204" pitchFamily="34" charset="0"/>
              <a:buChar char="+"/>
              <a:defRPr/>
            </a:pPr>
            <a:r>
              <a:rPr lang="en-CA" sz="1200" dirty="0">
                <a:solidFill>
                  <a:srgbClr val="08718A"/>
                </a:solidFill>
                <a:latin typeface="Arial" panose="020B0604020202020204" pitchFamily="34" charset="0"/>
                <a:cs typeface="Arial" panose="020B0604020202020204" pitchFamily="34" charset="0"/>
              </a:rPr>
              <a:t>For the LHIN, UHN dictates governance for our infrastructure</a:t>
            </a:r>
          </a:p>
        </p:txBody>
      </p:sp>
    </p:spTree>
    <p:extLst>
      <p:ext uri="{BB962C8B-B14F-4D97-AF65-F5344CB8AC3E}">
        <p14:creationId xmlns:p14="http://schemas.microsoft.com/office/powerpoint/2010/main" val="598583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71</a:t>
            </a:fld>
            <a:endParaRPr lang="en-US" dirty="0">
              <a:solidFill>
                <a:prstClr val="black">
                  <a:tint val="75000"/>
                </a:prstClr>
              </a:solidFill>
              <a:latin typeface="Calibri"/>
            </a:endParaRPr>
          </a:p>
        </p:txBody>
      </p:sp>
      <p:sp>
        <p:nvSpPr>
          <p:cNvPr id="6" name="Rectangle 5"/>
          <p:cNvSpPr/>
          <p:nvPr/>
        </p:nvSpPr>
        <p:spPr>
          <a:xfrm>
            <a:off x="1415365" y="1697020"/>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9760" y="1837421"/>
            <a:ext cx="5827342" cy="1569660"/>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How have you used patients to engage in your PGD work?</a:t>
            </a:r>
          </a:p>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How do you imagine you can engage patients in your work?</a:t>
            </a: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Some of the patient experience indicators from Home and Community Care CCEE survey were included in reporting for the Quality Committee of the Board. This Board previously included client and family caregivers on its membership</a:t>
            </a:r>
          </a:p>
          <a:p>
            <a:pPr marL="214313" indent="-214313" defTabSz="685800">
              <a:buClr>
                <a:srgbClr val="C81D5F"/>
              </a:buClr>
              <a:buSzPct val="125000"/>
              <a:buFont typeface="Arial" panose="020B0604020202020204" pitchFamily="34" charset="0"/>
              <a:buChar char="+"/>
              <a:defRPr/>
            </a:pPr>
            <a:r>
              <a:rPr lang="en-CA" sz="1200" dirty="0">
                <a:solidFill>
                  <a:srgbClr val="03748C"/>
                </a:solidFill>
                <a:latin typeface="Arial" panose="020B0604020202020204" pitchFamily="34" charset="0"/>
                <a:cs typeface="Arial" panose="020B0604020202020204" pitchFamily="34" charset="0"/>
              </a:rPr>
              <a:t>Results from the CCEE could also be presented to the Patient and Family Advisory Council for discussion and recommendations for improvements</a:t>
            </a:r>
          </a:p>
        </p:txBody>
      </p:sp>
      <p:sp>
        <p:nvSpPr>
          <p:cNvPr id="8" name="Rectangle 7">
            <a:extLst>
              <a:ext uri="{FF2B5EF4-FFF2-40B4-BE49-F238E27FC236}">
                <a16:creationId xmlns:a16="http://schemas.microsoft.com/office/drawing/2014/main" id="{58E58441-DE77-4CCE-8A12-5D76068FA0E4}"/>
              </a:ext>
            </a:extLst>
          </p:cNvPr>
          <p:cNvSpPr/>
          <p:nvPr/>
        </p:nvSpPr>
        <p:spPr>
          <a:xfrm>
            <a:off x="1415365" y="3869971"/>
            <a:ext cx="5861736"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504213" y="3963470"/>
            <a:ext cx="5772889" cy="1477328"/>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If you have engaged patients, briefly describe (or provide an example of) what works and what doesn’t</a:t>
            </a: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589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44352"/>
            <a:ext cx="4269263" cy="1125140"/>
          </a:xfrm>
        </p:spPr>
        <p:txBody>
          <a:bodyPr vert="horz" lIns="51435" tIns="25718" rIns="51435" bIns="25718" rtlCol="0" anchor="ctr">
            <a:noAutofit/>
          </a:bodyPr>
          <a:lstStyle/>
          <a:p>
            <a:pPr>
              <a:spcBef>
                <a:spcPct val="0"/>
              </a:spcBef>
            </a:pPr>
            <a:endParaRPr lang="en-US" sz="2400" b="1" dirty="0">
              <a:solidFill>
                <a:srgbClr val="2A2967"/>
              </a:solidFill>
            </a:endParaRPr>
          </a:p>
          <a:p>
            <a:pPr>
              <a:spcBef>
                <a:spcPct val="0"/>
              </a:spcBef>
            </a:pPr>
            <a:r>
              <a:rPr lang="en-US" sz="2400" b="1" dirty="0">
                <a:solidFill>
                  <a:srgbClr val="2A2967"/>
                </a:solidFill>
              </a:rPr>
              <a:t>Ontario Telemedicine Network (OTN)</a:t>
            </a:r>
          </a:p>
          <a:p>
            <a:pPr>
              <a:spcBef>
                <a:spcPct val="0"/>
              </a:spcBef>
            </a:pPr>
            <a:endParaRPr lang="en-US" sz="2400" b="1" dirty="0">
              <a:solidFill>
                <a:srgbClr val="2A2967"/>
              </a:solidFill>
            </a:endParaRPr>
          </a:p>
          <a:p>
            <a:pPr>
              <a:spcBef>
                <a:spcPct val="0"/>
              </a:spcBef>
            </a:pPr>
            <a:r>
              <a:rPr lang="en-CA" sz="1800" dirty="0">
                <a:solidFill>
                  <a:srgbClr val="C8205E"/>
                </a:solidFill>
              </a:rPr>
              <a:t>Provincial </a:t>
            </a:r>
            <a:r>
              <a:rPr lang="en-CA" sz="1800" dirty="0" err="1">
                <a:solidFill>
                  <a:srgbClr val="C8205E"/>
                </a:solidFill>
              </a:rPr>
              <a:t>Telehomecare</a:t>
            </a:r>
            <a:r>
              <a:rPr lang="en-CA" sz="1800" dirty="0">
                <a:solidFill>
                  <a:srgbClr val="C8205E"/>
                </a:solidFill>
              </a:rPr>
              <a:t> Program </a:t>
            </a:r>
            <a:endParaRPr lang="en-US" sz="1800" b="1" dirty="0">
              <a:solidFill>
                <a:srgbClr val="C8205E"/>
              </a:solidFill>
            </a:endParaRPr>
          </a:p>
          <a:p>
            <a:pPr>
              <a:spcBef>
                <a:spcPct val="0"/>
              </a:spcBef>
            </a:pPr>
            <a:endParaRPr lang="en-US" sz="2400" b="1" dirty="0">
              <a:solidFill>
                <a:srgbClr val="2A2967"/>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2431540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73</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95362" y="1998744"/>
            <a:ext cx="2054447" cy="3356657"/>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67503" y="2110873"/>
            <a:ext cx="1982306" cy="2031325"/>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marL="214313" indent="-214313" defTabSz="685800">
              <a:buFontTx/>
              <a:buChar char="-"/>
              <a:defRPr/>
            </a:pPr>
            <a:r>
              <a:rPr lang="en-US" sz="1350" dirty="0">
                <a:solidFill>
                  <a:srgbClr val="002060"/>
                </a:solidFill>
                <a:latin typeface="Arial" panose="020B0604020202020204" pitchFamily="34" charset="0"/>
                <a:cs typeface="Arial" panose="020B0604020202020204" pitchFamily="34" charset="0"/>
              </a:rPr>
              <a:t>Chronic disease management </a:t>
            </a:r>
          </a:p>
          <a:p>
            <a:pPr marL="214313" indent="-214313" defTabSz="685800">
              <a:buFontTx/>
              <a:buChar char="-"/>
              <a:defRPr/>
            </a:pPr>
            <a:r>
              <a:rPr lang="en-US" sz="1350" dirty="0">
                <a:solidFill>
                  <a:srgbClr val="002060"/>
                </a:solidFill>
                <a:latin typeface="Arial" panose="020B0604020202020204" pitchFamily="34" charset="0"/>
                <a:cs typeface="Arial" panose="020B0604020202020204" pitchFamily="34" charset="0"/>
              </a:rPr>
              <a:t>Patient empowerment</a:t>
            </a:r>
          </a:p>
          <a:p>
            <a:pPr marL="214313" indent="-214313" defTabSz="685800">
              <a:buFontTx/>
              <a:buChar char="-"/>
              <a:defRPr/>
            </a:pPr>
            <a:r>
              <a:rPr lang="en-US" sz="1350" dirty="0">
                <a:solidFill>
                  <a:srgbClr val="002060"/>
                </a:solidFill>
                <a:latin typeface="Arial" panose="020B0604020202020204" pitchFamily="34" charset="0"/>
                <a:cs typeface="Arial" panose="020B0604020202020204" pitchFamily="34" charset="0"/>
              </a:rPr>
              <a:t>Coaching and education</a:t>
            </a:r>
          </a:p>
          <a:p>
            <a:pPr marL="214313" indent="-214313" defTabSz="685800">
              <a:buFontTx/>
              <a:buChar char="-"/>
              <a:defRPr/>
            </a:pPr>
            <a:r>
              <a:rPr lang="en-US" sz="1350" dirty="0">
                <a:solidFill>
                  <a:srgbClr val="002060"/>
                </a:solidFill>
                <a:latin typeface="Arial" panose="020B0604020202020204" pitchFamily="34" charset="0"/>
                <a:cs typeface="Arial" panose="020B0604020202020204" pitchFamily="34" charset="0"/>
              </a:rPr>
              <a:t>Quality control and measurement</a:t>
            </a:r>
            <a:endParaRPr lang="en-US" sz="1350" dirty="0">
              <a:solidFill>
                <a:srgbClr val="94CC60"/>
              </a:solidFill>
              <a:latin typeface="Arial" panose="020B0604020202020204" pitchFamily="34" charset="0"/>
              <a:cs typeface="Arial" panose="020B0604020202020204" pitchFamily="34" charset="0"/>
            </a:endParaRP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4"/>
            <a:ext cx="1932695" cy="4075010"/>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2516073"/>
          </a:xfrm>
          <a:prstGeom prst="rect">
            <a:avLst/>
          </a:prstGeom>
          <a:noFill/>
        </p:spPr>
        <p:txBody>
          <a:bodyPr wrap="square" rtlCol="0">
            <a:spAutoFit/>
          </a:bodyPr>
          <a:lstStyle/>
          <a:p>
            <a:pPr marL="214313" indent="-214313" defTabSz="685800">
              <a:buClr>
                <a:srgbClr val="C81D5F"/>
              </a:buClr>
              <a:buSzPct val="125000"/>
              <a:buFontTx/>
              <a:buChar char="-"/>
              <a:defRPr/>
            </a:pPr>
            <a:r>
              <a:rPr lang="en-CA" sz="1200" dirty="0">
                <a:solidFill>
                  <a:srgbClr val="03748C"/>
                </a:solidFill>
                <a:latin typeface="Arial" panose="020B0604020202020204" pitchFamily="34" charset="0"/>
                <a:cs typeface="Arial" panose="020B0604020202020204" pitchFamily="34" charset="0"/>
              </a:rPr>
              <a:t>Mobile app on Tablet or Mobile phone</a:t>
            </a:r>
          </a:p>
          <a:p>
            <a:pPr marL="214313" indent="-214313" defTabSz="685800">
              <a:buClr>
                <a:srgbClr val="C81D5F"/>
              </a:buClr>
              <a:buSzPct val="125000"/>
              <a:buFontTx/>
              <a:buChar char="-"/>
              <a:defRPr/>
            </a:pPr>
            <a:r>
              <a:rPr lang="en-CA" sz="1200" dirty="0">
                <a:solidFill>
                  <a:srgbClr val="03748C"/>
                </a:solidFill>
                <a:latin typeface="Arial" panose="020B0604020202020204" pitchFamily="34" charset="0"/>
                <a:cs typeface="Arial" panose="020B0604020202020204" pitchFamily="34" charset="0"/>
              </a:rPr>
              <a:t>Biometric devices (BP Monitor, scale)</a:t>
            </a:r>
          </a:p>
          <a:p>
            <a:pPr marL="214313" indent="-214313" defTabSz="685800">
              <a:buClr>
                <a:srgbClr val="C81D5F"/>
              </a:buClr>
              <a:buSzPct val="125000"/>
              <a:buFontTx/>
              <a:buChar char="-"/>
              <a:defRPr/>
            </a:pPr>
            <a:r>
              <a:rPr lang="en-CA" sz="1200" dirty="0">
                <a:solidFill>
                  <a:srgbClr val="03748C"/>
                </a:solidFill>
                <a:latin typeface="Arial"/>
                <a:cs typeface="Arial"/>
              </a:rPr>
              <a:t>Surveys (</a:t>
            </a:r>
            <a:r>
              <a:rPr lang="en-CA" sz="1200" dirty="0" err="1">
                <a:solidFill>
                  <a:srgbClr val="03748C"/>
                </a:solidFill>
                <a:latin typeface="Arial"/>
                <a:cs typeface="Arial"/>
              </a:rPr>
              <a:t>ie</a:t>
            </a:r>
            <a:r>
              <a:rPr lang="en-CA" sz="1200" dirty="0">
                <a:solidFill>
                  <a:srgbClr val="03748C"/>
                </a:solidFill>
                <a:latin typeface="Arial"/>
                <a:cs typeface="Arial"/>
              </a:rPr>
              <a:t> System Use Surveys done in collaboration with CHI)</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FBF85D-2688-4A74-B733-4B4F7C233570}"/>
              </a:ext>
            </a:extLst>
          </p:cNvPr>
          <p:cNvSpPr txBox="1"/>
          <p:nvPr/>
        </p:nvSpPr>
        <p:spPr>
          <a:xfrm>
            <a:off x="1346867" y="1499166"/>
            <a:ext cx="1702454" cy="3877985"/>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90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5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200" dirty="0">
                <a:solidFill>
                  <a:prstClr val="black"/>
                </a:solidFill>
                <a:latin typeface="Calibri"/>
              </a:rPr>
              <a:t>☐</a:t>
            </a:r>
            <a:r>
              <a:rPr lang="en-CA" sz="1350" dirty="0">
                <a:solidFill>
                  <a:prstClr val="black"/>
                </a:solidFill>
                <a:latin typeface="Calibri"/>
              </a:rPr>
              <a:t> Other</a:t>
            </a:r>
          </a:p>
          <a:p>
            <a:pPr defTabSz="685800"/>
            <a:r>
              <a:rPr lang="en-CA" sz="1350" dirty="0">
                <a:solidFill>
                  <a:prstClr val="black"/>
                </a:solidFill>
                <a:latin typeface="Calibri"/>
              </a:rPr>
              <a:t>Please specify: </a:t>
            </a:r>
            <a:r>
              <a:rPr lang="en-CA" sz="1350" u="sng" dirty="0">
                <a:solidFill>
                  <a:prstClr val="black"/>
                </a:solidFill>
                <a:latin typeface="Calibri"/>
              </a:rPr>
              <a:t>_____</a:t>
            </a:r>
          </a:p>
        </p:txBody>
      </p:sp>
    </p:spTree>
    <p:extLst>
      <p:ext uri="{BB962C8B-B14F-4D97-AF65-F5344CB8AC3E}">
        <p14:creationId xmlns:p14="http://schemas.microsoft.com/office/powerpoint/2010/main" val="31053823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74</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752987"/>
            <a:ext cx="5195043" cy="1938992"/>
          </a:xfrm>
          <a:prstGeom prst="rect">
            <a:avLst/>
          </a:prstGeom>
          <a:noFill/>
        </p:spPr>
        <p:txBody>
          <a:bodyPr wrap="square" rtlCol="0" anchor="t">
            <a:spAutoFit/>
          </a:bodyPr>
          <a:lstStyle/>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Arial"/>
                <a:cs typeface="Arial"/>
              </a:rPr>
              <a:t>Empowers patients to better manage their chronic condition &amp; improve their healthcare experience</a:t>
            </a:r>
            <a:endParaRPr lang="en-US" sz="1500" dirty="0">
              <a:solidFill>
                <a:srgbClr val="C8205E"/>
              </a:solidFill>
              <a:latin typeface="Arial" panose="020B0604020202020204" pitchFamily="34" charset="0"/>
              <a:cs typeface="Arial" panose="020B0604020202020204" pitchFamily="34" charset="0"/>
            </a:endParaRP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Arial" panose="020B0604020202020204" pitchFamily="34" charset="0"/>
                <a:cs typeface="Arial" panose="020B0604020202020204" pitchFamily="34" charset="0"/>
              </a:rPr>
              <a:t>To foster collaboration among health care providers</a:t>
            </a: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Arial" panose="020B0604020202020204" pitchFamily="34" charset="0"/>
                <a:cs typeface="Arial" panose="020B0604020202020204" pitchFamily="34" charset="0"/>
              </a:rPr>
              <a:t>Improve clinical outcomes</a:t>
            </a: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Arial" panose="020B0604020202020204" pitchFamily="34" charset="0"/>
                <a:cs typeface="Arial" panose="020B0604020202020204" pitchFamily="34" charset="0"/>
              </a:rPr>
              <a:t>Reduce hospital admissions, ER visits, primary care utilization, and patient travel costs</a:t>
            </a:r>
          </a:p>
          <a:p>
            <a:pPr marL="214313" indent="-214313" defTabSz="685800">
              <a:buClr>
                <a:srgbClr val="002060"/>
              </a:buClr>
              <a:buSzPct val="125000"/>
              <a:buFont typeface="Arial" panose="020B0604020202020204" pitchFamily="34" charset="0"/>
              <a:buChar char="+"/>
              <a:defRPr/>
            </a:pPr>
            <a:r>
              <a:rPr lang="en-US" sz="1500" dirty="0">
                <a:solidFill>
                  <a:srgbClr val="C8205E"/>
                </a:solidFill>
                <a:latin typeface="Arial" panose="020B0604020202020204" pitchFamily="34" charset="0"/>
                <a:cs typeface="Arial" panose="020B0604020202020204" pitchFamily="34" charset="0"/>
              </a:rPr>
              <a:t>Timely intervention</a:t>
            </a:r>
          </a:p>
          <a:p>
            <a:pPr marL="214313" indent="-214313" defTabSz="685800">
              <a:buClr>
                <a:srgbClr val="002060"/>
              </a:buClr>
              <a:buSzPct val="125000"/>
              <a:buFont typeface="Arial" panose="020B0604020202020204" pitchFamily="34" charset="0"/>
              <a:buChar char="+"/>
              <a:defRPr/>
            </a:pPr>
            <a:endParaRPr lang="en-US" sz="1500" dirty="0">
              <a:solidFill>
                <a:srgbClr val="C8205E"/>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31875" y="4409353"/>
            <a:ext cx="5148981" cy="1431161"/>
          </a:xfrm>
          <a:prstGeom prst="rect">
            <a:avLst/>
          </a:prstGeom>
          <a:noFill/>
        </p:spPr>
        <p:txBody>
          <a:bodyPr wrap="square" rtlCol="0" anchor="t">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a:cs typeface="Arial"/>
              </a:rPr>
              <a:t>Address more diagnoses (</a:t>
            </a:r>
            <a:r>
              <a:rPr lang="en-CA" sz="1500" dirty="0" err="1">
                <a:solidFill>
                  <a:srgbClr val="C8205E"/>
                </a:solidFill>
                <a:latin typeface="Arial"/>
                <a:cs typeface="Arial"/>
              </a:rPr>
              <a:t>ie</a:t>
            </a:r>
            <a:r>
              <a:rPr lang="en-CA" sz="1500" dirty="0">
                <a:solidFill>
                  <a:srgbClr val="C8205E"/>
                </a:solidFill>
                <a:latin typeface="Arial"/>
                <a:cs typeface="Arial"/>
              </a:rPr>
              <a:t> diabetes, cancer, </a:t>
            </a:r>
            <a:r>
              <a:rPr lang="en-CA" sz="1500" dirty="0" err="1">
                <a:solidFill>
                  <a:srgbClr val="C8205E"/>
                </a:solidFill>
                <a:latin typeface="Arial"/>
                <a:cs typeface="Arial"/>
              </a:rPr>
              <a:t>etc</a:t>
            </a:r>
            <a:r>
              <a:rPr lang="en-CA" sz="1500" dirty="0">
                <a:solidFill>
                  <a:srgbClr val="C8205E"/>
                </a:solidFill>
                <a:latin typeface="Arial"/>
                <a:cs typeface="Arial"/>
              </a:rPr>
              <a:t>)</a:t>
            </a:r>
            <a:endParaRPr lang="en-CA" sz="1500" dirty="0">
              <a:solidFill>
                <a:srgbClr val="C8205E"/>
              </a:solidFill>
              <a:latin typeface="Arial" panose="020B0604020202020204" pitchFamily="34" charset="0"/>
              <a:cs typeface="Arial" panose="020B0604020202020204" pitchFamily="34" charset="0"/>
            </a:endParaRP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Health prevention</a:t>
            </a:r>
          </a:p>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a:cs typeface="Arial"/>
              </a:rPr>
              <a:t>Leveraging virtual care to support aging in place</a:t>
            </a:r>
            <a:endParaRPr lang="en-CA" sz="1500" dirty="0">
              <a:solidFill>
                <a:srgbClr val="C8205E"/>
              </a:solidFill>
              <a:latin typeface="Arial" panose="020B0604020202020204" pitchFamily="34" charset="0"/>
              <a:cs typeface="Arial" panose="020B0604020202020204" pitchFamily="34" charset="0"/>
            </a:endParaRPr>
          </a:p>
          <a:p>
            <a:pPr marL="214313" indent="-214313" defTabSz="685800">
              <a:buClr>
                <a:srgbClr val="002060"/>
              </a:buClr>
              <a:buSzPct val="125000"/>
              <a:buFont typeface="Arial" panose="020B0604020202020204" pitchFamily="34" charset="0"/>
              <a:buChar char="+"/>
              <a:defRPr/>
            </a:pPr>
            <a:endParaRPr lang="en-CA" sz="15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778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75</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1"/>
            <a:ext cx="5610829" cy="2469907"/>
          </a:xfrm>
          <a:prstGeom prst="rect">
            <a:avLst/>
          </a:prstGeom>
          <a:noFill/>
        </p:spPr>
        <p:txBody>
          <a:bodyPr wrap="square" rtlCol="0" anchor="t">
            <a:spAutoFit/>
          </a:bodyPr>
          <a:lstStyle/>
          <a:p>
            <a:pPr marL="214313" indent="-214313" defTabSz="685800">
              <a:buClr>
                <a:srgbClr val="C81D5F"/>
              </a:buClr>
              <a:buSzPct val="125000"/>
              <a:buFont typeface="Arial" panose="020B0604020202020204" pitchFamily="34" charset="0"/>
              <a:buChar char="+"/>
              <a:defRPr/>
            </a:pPr>
            <a:r>
              <a:rPr lang="en-CA" sz="1500">
                <a:solidFill>
                  <a:srgbClr val="03748C"/>
                </a:solidFill>
                <a:latin typeface="Arial"/>
                <a:cs typeface="Arial"/>
              </a:rPr>
              <a:t>Privacy – intensive efforts to create appropriate privacy agreements to support PGD for </a:t>
            </a:r>
            <a:r>
              <a:rPr lang="en-CA" sz="1500" err="1">
                <a:solidFill>
                  <a:srgbClr val="03748C"/>
                </a:solidFill>
                <a:latin typeface="Arial"/>
                <a:cs typeface="Arial"/>
              </a:rPr>
              <a:t>Telehomecare</a:t>
            </a:r>
            <a:r>
              <a:rPr lang="en-CA" sz="1500">
                <a:solidFill>
                  <a:srgbClr val="03748C"/>
                </a:solidFill>
                <a:latin typeface="Arial"/>
                <a:cs typeface="Arial"/>
              </a:rPr>
              <a:t> purposes. </a:t>
            </a:r>
            <a:endParaRPr lang="en-CA" sz="150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Standard approaches provincially to using/interpreting PGD</a:t>
            </a:r>
          </a:p>
          <a:p>
            <a:pPr marL="214313" indent="-214313" defTabSz="685800">
              <a:buClr>
                <a:srgbClr val="C81D5F"/>
              </a:buClr>
              <a:buSzPct val="125000"/>
              <a:buFont typeface="Arial" panose="020B0604020202020204" pitchFamily="34" charset="0"/>
              <a:buChar char="+"/>
              <a:defRPr/>
            </a:pPr>
            <a:r>
              <a:rPr lang="en-CA" sz="1500">
                <a:solidFill>
                  <a:srgbClr val="03748C"/>
                </a:solidFill>
                <a:latin typeface="Arial"/>
                <a:cs typeface="Arial"/>
              </a:rPr>
              <a:t>Data housing – vendor-controlled information systems and architecture. A Canadian data centre had to be created as the vendor is located in the US</a:t>
            </a:r>
            <a:endParaRPr lang="en-CA" sz="150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5" y="4210788"/>
            <a:ext cx="5806061" cy="2215991"/>
          </a:xfrm>
          <a:prstGeom prst="rect">
            <a:avLst/>
          </a:prstGeom>
          <a:noFill/>
        </p:spPr>
        <p:txBody>
          <a:bodyPr wrap="square" rtlCol="0" anchor="t">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Privacy – wish to see more standardized guidance and templates for PGD going forward</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Legislature – Wish to see more future looking legislature to cover PGD related areas </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a:solidFill>
                  <a:srgbClr val="03748C"/>
                </a:solidFill>
                <a:latin typeface="Arial"/>
                <a:cs typeface="Arial"/>
              </a:rPr>
              <a:t>Increased access by the patient to see and retain their own PGD</a:t>
            </a:r>
            <a:endParaRPr lang="en-CA" sz="150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484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76</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3" y="4092105"/>
            <a:ext cx="6147489" cy="240065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If a guideline, framework, or set of principles for PGD were created, what kinds of information would you hope to find?</a:t>
            </a:r>
          </a:p>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Easy to follow instructions to ensure comparability/standardization across patients/programs</a:t>
            </a:r>
          </a:p>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A checklist to be completed of things to consider: Risk assessment, PIA, agreement framework, consent management protocols, etc.</a:t>
            </a:r>
          </a:p>
          <a:p>
            <a:pPr marL="214313" indent="-214313" defTabSz="685800">
              <a:buClr>
                <a:srgbClr val="C81D5F"/>
              </a:buClr>
              <a:buSzPct val="125000"/>
              <a:buFont typeface="Arial" panose="020B0604020202020204" pitchFamily="34" charset="0"/>
              <a:buChar char="+"/>
              <a:defRPr/>
            </a:pPr>
            <a:endParaRPr lang="en-CA" sz="12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6"/>
            <a:ext cx="6017573" cy="193899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Do you have a governance structure in place?</a:t>
            </a: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If so, what does that look like?</a:t>
            </a:r>
          </a:p>
          <a:p>
            <a:pPr marL="214313" indent="-214313" defTabSz="685800">
              <a:buClr>
                <a:srgbClr val="C81D5F"/>
              </a:buClr>
              <a:buSzPct val="125000"/>
              <a:buFont typeface="Arial" panose="020B0604020202020204" pitchFamily="34" charset="0"/>
              <a:buChar char="+"/>
              <a:defRPr/>
            </a:pPr>
            <a:endParaRPr lang="en-CA" sz="1500" dirty="0">
              <a:solidFill>
                <a:srgbClr val="08718A"/>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Third Party SOWs, risk assessments, PIAs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735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77</a:t>
            </a:fld>
            <a:endParaRPr lang="en-US" dirty="0">
              <a:solidFill>
                <a:prstClr val="black">
                  <a:tint val="75000"/>
                </a:prstClr>
              </a:solidFill>
              <a:latin typeface="Calibri"/>
            </a:endParaRPr>
          </a:p>
        </p:txBody>
      </p:sp>
      <p:sp>
        <p:nvSpPr>
          <p:cNvPr id="6" name="Rectangle 5"/>
          <p:cNvSpPr/>
          <p:nvPr/>
        </p:nvSpPr>
        <p:spPr>
          <a:xfrm>
            <a:off x="1415365" y="1697020"/>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9760" y="1837421"/>
            <a:ext cx="5716354" cy="2169825"/>
          </a:xfrm>
          <a:prstGeom prst="rect">
            <a:avLst/>
          </a:prstGeom>
          <a:noFill/>
        </p:spPr>
        <p:txBody>
          <a:bodyPr wrap="square" rtlCol="0" anchor="t">
            <a:spAutoFit/>
          </a:bodyPr>
          <a:lstStyle/>
          <a:p>
            <a:pPr marL="214313" indent="-214313" defTabSz="685800">
              <a:buClr>
                <a:srgbClr val="C81D5F"/>
              </a:buClr>
              <a:buSzPct val="125000"/>
              <a:buFont typeface="Arial" panose="020B0604020202020204" pitchFamily="34" charset="0"/>
              <a:buChar char="+"/>
              <a:defRPr/>
            </a:pPr>
            <a:r>
              <a:rPr lang="en-CA" sz="1500">
                <a:solidFill>
                  <a:srgbClr val="03748C"/>
                </a:solidFill>
                <a:latin typeface="Arial"/>
                <a:cs typeface="Arial"/>
              </a:rPr>
              <a:t>Some patient engagement has been done to guide the data points that are collected.</a:t>
            </a:r>
            <a:endParaRPr lang="en-US" sz="1350">
              <a:solidFill>
                <a:prstClr val="black"/>
              </a:solidFill>
              <a:latin typeface="Calibri"/>
            </a:endParaRPr>
          </a:p>
          <a:p>
            <a:pPr marL="214313" indent="-214313" defTabSz="685800">
              <a:buClr>
                <a:srgbClr val="C81D5F"/>
              </a:buClr>
              <a:buSzPct val="125000"/>
              <a:buFont typeface="Arial" panose="020B0604020202020204" pitchFamily="34" charset="0"/>
              <a:buChar char="+"/>
              <a:defRPr/>
            </a:pPr>
            <a:r>
              <a:rPr lang="en-CA" sz="1500">
                <a:solidFill>
                  <a:srgbClr val="03748C"/>
                </a:solidFill>
                <a:latin typeface="Arial"/>
                <a:cs typeface="Arial"/>
              </a:rPr>
              <a:t>More patient engagement needs to be done moving forward to dig deeper into what they find helpful in terms of patient-accessible data</a:t>
            </a:r>
            <a:endParaRPr lang="en-CA" sz="150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a:solidFill>
                <a:srgbClr val="03748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E58441-DE77-4CCE-8A12-5D76068FA0E4}"/>
              </a:ext>
            </a:extLst>
          </p:cNvPr>
          <p:cNvSpPr/>
          <p:nvPr/>
        </p:nvSpPr>
        <p:spPr>
          <a:xfrm>
            <a:off x="1415365" y="3869971"/>
            <a:ext cx="5861736"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504213" y="3963470"/>
            <a:ext cx="5772889" cy="1938992"/>
          </a:xfrm>
          <a:prstGeom prst="rect">
            <a:avLst/>
          </a:prstGeom>
          <a:noFill/>
        </p:spPr>
        <p:txBody>
          <a:bodyPr wrap="square" rtlCol="0" anchor="t">
            <a:spAutoFit/>
          </a:bodyPr>
          <a:lstStyle/>
          <a:p>
            <a:pPr defTabSz="685800">
              <a:buClr>
                <a:srgbClr val="C81D5F"/>
              </a:buClr>
              <a:buSzPct val="125000"/>
              <a:defRPr/>
            </a:pPr>
            <a:r>
              <a:rPr lang="en-CA" sz="1500" b="1" dirty="0">
                <a:solidFill>
                  <a:srgbClr val="0B738D"/>
                </a:solidFill>
                <a:latin typeface="Arial" panose="020B0604020202020204" pitchFamily="34" charset="0"/>
                <a:cs typeface="Arial" panose="020B0604020202020204" pitchFamily="34" charset="0"/>
              </a:rPr>
              <a:t>If you have engaged patients, briefly describe (or provide an example of) what works and what doesn’t</a:t>
            </a:r>
          </a:p>
          <a:p>
            <a:pPr defTabSz="685800">
              <a:buClr>
                <a:srgbClr val="C81D5F"/>
              </a:buClr>
              <a:buSzPct val="125000"/>
              <a:defRPr/>
            </a:pPr>
            <a:endParaRPr lang="en-CA" sz="1500" dirty="0">
              <a:solidFill>
                <a:srgbClr val="03748C"/>
              </a:solidFill>
              <a:latin typeface="Arial"/>
              <a:cs typeface="Arial"/>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a:cs typeface="Arial"/>
              </a:rPr>
              <a:t>It is helpful to have access to a pool of patients that are willing to participate in patient-engagement/co-design efforts (</a:t>
            </a:r>
            <a:r>
              <a:rPr lang="en-CA" sz="1500" dirty="0" err="1">
                <a:solidFill>
                  <a:srgbClr val="03748C"/>
                </a:solidFill>
                <a:latin typeface="Arial"/>
                <a:cs typeface="Arial"/>
              </a:rPr>
              <a:t>ie</a:t>
            </a:r>
            <a:r>
              <a:rPr lang="en-CA" sz="1500" dirty="0">
                <a:solidFill>
                  <a:srgbClr val="03748C"/>
                </a:solidFill>
                <a:latin typeface="Arial"/>
                <a:cs typeface="Arial"/>
              </a:rPr>
              <a:t> Patient and Family Advisory Councils, </a:t>
            </a:r>
            <a:r>
              <a:rPr lang="en-CA" sz="1500" dirty="0" err="1">
                <a:solidFill>
                  <a:srgbClr val="03748C"/>
                </a:solidFill>
                <a:latin typeface="Arial"/>
                <a:cs typeface="Arial"/>
              </a:rPr>
              <a:t>etc</a:t>
            </a:r>
            <a:r>
              <a:rPr lang="en-CA" sz="1500" dirty="0">
                <a:solidFill>
                  <a:srgbClr val="03748C"/>
                </a:solidFill>
                <a:latin typeface="Arial"/>
                <a:cs typeface="Arial"/>
              </a:rPr>
              <a:t>)</a:t>
            </a:r>
            <a:endParaRPr lang="en-US" sz="1350" dirty="0">
              <a:solidFill>
                <a:prstClr val="black"/>
              </a:solidFill>
              <a:latin typeface="Calibri"/>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595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44352"/>
            <a:ext cx="4269263" cy="1125140"/>
          </a:xfrm>
        </p:spPr>
        <p:txBody>
          <a:bodyPr vert="horz" lIns="51435" tIns="25718" rIns="51435" bIns="25718" rtlCol="0" anchor="ctr">
            <a:noAutofit/>
          </a:bodyPr>
          <a:lstStyle/>
          <a:p>
            <a:pPr>
              <a:spcBef>
                <a:spcPct val="0"/>
              </a:spcBef>
            </a:pPr>
            <a:r>
              <a:rPr lang="en-US" sz="2400" b="1" dirty="0">
                <a:solidFill>
                  <a:srgbClr val="2A2967"/>
                </a:solidFill>
              </a:rPr>
              <a:t>Ministry of Health and Long-Term Care (MOHLTC)</a:t>
            </a:r>
          </a:p>
          <a:p>
            <a:pPr>
              <a:spcBef>
                <a:spcPct val="0"/>
              </a:spcBef>
            </a:pPr>
            <a:endParaRPr lang="en-US" sz="2400" b="1" dirty="0">
              <a:solidFill>
                <a:srgbClr val="2A2967"/>
              </a:solidFill>
            </a:endParaRPr>
          </a:p>
          <a:p>
            <a:pPr>
              <a:spcBef>
                <a:spcPct val="0"/>
              </a:spcBef>
            </a:pPr>
            <a:r>
              <a:rPr lang="en-US" sz="2400" b="1" dirty="0">
                <a:solidFill>
                  <a:srgbClr val="0B738D"/>
                </a:solidFill>
              </a:rPr>
              <a:t>Peter </a:t>
            </a:r>
            <a:r>
              <a:rPr lang="en-US" sz="2400" b="1" dirty="0" err="1">
                <a:solidFill>
                  <a:srgbClr val="0B738D"/>
                </a:solidFill>
              </a:rPr>
              <a:t>Andru</a:t>
            </a:r>
            <a:endParaRPr lang="en-US" sz="2400" b="1" dirty="0">
              <a:solidFill>
                <a:srgbClr val="0B738D"/>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1031407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79</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62302" y="1662655"/>
            <a:ext cx="2241705" cy="3954287"/>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34444" y="1768255"/>
            <a:ext cx="1982306" cy="3901068"/>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r>
              <a:rPr lang="en-CA" sz="1350" dirty="0">
                <a:solidFill>
                  <a:srgbClr val="002060"/>
                </a:solidFill>
                <a:latin typeface="Arial" panose="020B0604020202020204" pitchFamily="34" charset="0"/>
                <a:cs typeface="Arial" panose="020B0604020202020204" pitchFamily="34" charset="0"/>
              </a:rPr>
              <a:t>By collecting socio-demographic information, including country of birth and, if applicable, year of immigration to Canada, the HCES enables a comparison of population characteristics, and primary care access, utilization, and experiences among Canadian-born individuals, established immigrants, and recent immigrants.</a:t>
            </a:r>
            <a:endParaRPr lang="en-US" sz="1350"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3"/>
            <a:ext cx="1972110" cy="4348853"/>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1892826"/>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350" dirty="0">
                <a:solidFill>
                  <a:srgbClr val="0B738D"/>
                </a:solidFill>
                <a:latin typeface="Arial" panose="020B0604020202020204" pitchFamily="34" charset="0"/>
                <a:cs typeface="Arial" panose="020B0604020202020204" pitchFamily="34" charset="0"/>
              </a:rPr>
              <a:t>A voluntary telephone survey given to a sample of Ontarians age 16 years and older</a:t>
            </a:r>
            <a:endParaRPr lang="en-US" sz="1350" dirty="0">
              <a:solidFill>
                <a:srgbClr val="0B738D"/>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EC2B64A-1075-45F3-949D-FF5972B97B07}"/>
              </a:ext>
            </a:extLst>
          </p:cNvPr>
          <p:cNvSpPr txBox="1"/>
          <p:nvPr/>
        </p:nvSpPr>
        <p:spPr>
          <a:xfrm>
            <a:off x="1373708" y="1568093"/>
            <a:ext cx="1755255" cy="4270400"/>
          </a:xfrm>
          <a:prstGeom prst="rect">
            <a:avLst/>
          </a:prstGeom>
          <a:noFill/>
        </p:spPr>
        <p:txBody>
          <a:bodyPr wrap="square" rtlCol="0">
            <a:spAutoFit/>
          </a:bodyPr>
          <a:lstStyle/>
          <a:p>
            <a:pPr defTabSz="685800"/>
            <a:r>
              <a:rPr lang="en-CA" sz="1200" dirty="0">
                <a:solidFill>
                  <a:prstClr val="black"/>
                </a:solidFill>
                <a:latin typeface="Calibri"/>
              </a:rPr>
              <a:t>☐</a:t>
            </a:r>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Patient Reported Outcome Measures (PROMs)</a:t>
            </a:r>
          </a:p>
          <a:p>
            <a:pPr defTabSz="685800"/>
            <a:endParaRPr lang="en-CA" sz="1350" dirty="0">
              <a:solidFill>
                <a:prstClr val="black"/>
              </a:solidFill>
              <a:latin typeface="Calibri"/>
            </a:endParaRPr>
          </a:p>
          <a:p>
            <a:pPr defTabSz="685800"/>
            <a:r>
              <a:rPr lang="en-CA" sz="1200" dirty="0">
                <a:solidFill>
                  <a:prstClr val="black"/>
                </a:solidFill>
                <a:latin typeface="Calibri"/>
              </a:rPr>
              <a:t>☐</a:t>
            </a:r>
            <a:r>
              <a:rPr lang="en-CA" sz="105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 </a:t>
            </a:r>
            <a:r>
              <a:rPr lang="en-CA" sz="1350" dirty="0">
                <a:solidFill>
                  <a:prstClr val="black"/>
                </a:solidFill>
                <a:latin typeface="Calibri"/>
              </a:rPr>
              <a:t>Other</a:t>
            </a:r>
          </a:p>
          <a:p>
            <a:pPr defTabSz="685800"/>
            <a:r>
              <a:rPr lang="en-CA" sz="1350" dirty="0">
                <a:solidFill>
                  <a:prstClr val="black"/>
                </a:solidFill>
                <a:latin typeface="Calibri"/>
              </a:rPr>
              <a:t>Please specify: </a:t>
            </a:r>
            <a:r>
              <a:rPr lang="en-CA" sz="1350" u="sng" dirty="0">
                <a:solidFill>
                  <a:prstClr val="black"/>
                </a:solidFill>
                <a:latin typeface="Calibri"/>
              </a:rPr>
              <a:t>Health Care Experience Survey (HCES)</a:t>
            </a:r>
          </a:p>
        </p:txBody>
      </p:sp>
    </p:spTree>
    <p:extLst>
      <p:ext uri="{BB962C8B-B14F-4D97-AF65-F5344CB8AC3E}">
        <p14:creationId xmlns:p14="http://schemas.microsoft.com/office/powerpoint/2010/main" val="401826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Content Placeholder 2"/>
          <p:cNvSpPr>
            <a:spLocks noGrp="1"/>
          </p:cNvSpPr>
          <p:nvPr>
            <p:ph idx="1"/>
          </p:nvPr>
        </p:nvSpPr>
        <p:spPr>
          <a:xfrm>
            <a:off x="628649" y="1825625"/>
            <a:ext cx="8086725" cy="4351338"/>
          </a:xfrm>
        </p:spPr>
        <p:txBody>
          <a:bodyPr/>
          <a:lstStyle/>
          <a:p>
            <a:r>
              <a:rPr lang="en-CA" dirty="0" smtClean="0"/>
              <a:t>Common priorities among the stakeholders included: </a:t>
            </a:r>
          </a:p>
          <a:p>
            <a:pPr lvl="1"/>
            <a:endParaRPr lang="en-CA" sz="1200" dirty="0" smtClean="0"/>
          </a:p>
          <a:p>
            <a:pPr lvl="2">
              <a:spcBef>
                <a:spcPts val="600"/>
              </a:spcBef>
              <a:spcAft>
                <a:spcPts val="600"/>
              </a:spcAft>
            </a:pPr>
            <a:r>
              <a:rPr lang="en-CA" sz="2400" b="1" dirty="0" smtClean="0">
                <a:solidFill>
                  <a:schemeClr val="accent3">
                    <a:lumMod val="75000"/>
                  </a:schemeClr>
                </a:solidFill>
              </a:rPr>
              <a:t>Streamlining access</a:t>
            </a:r>
            <a:r>
              <a:rPr lang="en-CA" sz="2400" dirty="0" smtClean="0"/>
              <a:t> to data</a:t>
            </a:r>
          </a:p>
          <a:p>
            <a:pPr lvl="2">
              <a:spcBef>
                <a:spcPts val="600"/>
              </a:spcBef>
              <a:spcAft>
                <a:spcPts val="600"/>
              </a:spcAft>
            </a:pPr>
            <a:r>
              <a:rPr lang="en-CA" sz="2400" b="1" dirty="0" smtClean="0">
                <a:solidFill>
                  <a:schemeClr val="accent3">
                    <a:lumMod val="75000"/>
                  </a:schemeClr>
                </a:solidFill>
              </a:rPr>
              <a:t>Data linkages</a:t>
            </a:r>
            <a:r>
              <a:rPr lang="en-CA" sz="2400" b="1" dirty="0" smtClean="0"/>
              <a:t> </a:t>
            </a:r>
            <a:r>
              <a:rPr lang="en-CA" sz="2400" dirty="0" smtClean="0"/>
              <a:t>-- integration</a:t>
            </a:r>
          </a:p>
          <a:p>
            <a:pPr lvl="2">
              <a:spcBef>
                <a:spcPts val="600"/>
              </a:spcBef>
              <a:spcAft>
                <a:spcPts val="600"/>
              </a:spcAft>
            </a:pPr>
            <a:r>
              <a:rPr lang="en-CA" sz="2400" b="1" dirty="0" smtClean="0">
                <a:solidFill>
                  <a:schemeClr val="accent3">
                    <a:lumMod val="75000"/>
                  </a:schemeClr>
                </a:solidFill>
              </a:rPr>
              <a:t>Creation of standards</a:t>
            </a:r>
            <a:endParaRPr lang="en-CA" sz="2400" dirty="0" smtClean="0"/>
          </a:p>
          <a:p>
            <a:pPr lvl="2">
              <a:lnSpc>
                <a:spcPct val="100000"/>
              </a:lnSpc>
              <a:spcBef>
                <a:spcPts val="600"/>
              </a:spcBef>
              <a:spcAft>
                <a:spcPts val="600"/>
              </a:spcAft>
            </a:pPr>
            <a:r>
              <a:rPr lang="en-CA" sz="2400" b="1" dirty="0" smtClean="0">
                <a:solidFill>
                  <a:schemeClr val="accent3">
                    <a:lumMod val="75000"/>
                  </a:schemeClr>
                </a:solidFill>
              </a:rPr>
              <a:t>Update privacy and ethics regulations </a:t>
            </a:r>
            <a:r>
              <a:rPr lang="en-CA" sz="2400" dirty="0" smtClean="0"/>
              <a:t>– modernize</a:t>
            </a:r>
          </a:p>
          <a:p>
            <a:pPr lvl="2">
              <a:spcBef>
                <a:spcPts val="600"/>
              </a:spcBef>
              <a:spcAft>
                <a:spcPts val="600"/>
              </a:spcAft>
            </a:pPr>
            <a:r>
              <a:rPr lang="en-CA" sz="2400" b="1" dirty="0" smtClean="0">
                <a:solidFill>
                  <a:schemeClr val="accent3">
                    <a:lumMod val="75000"/>
                  </a:schemeClr>
                </a:solidFill>
              </a:rPr>
              <a:t>Develop value models </a:t>
            </a:r>
            <a:r>
              <a:rPr lang="en-CA" sz="2400" dirty="0" smtClean="0"/>
              <a:t>– support private sector innovation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pic>
        <p:nvPicPr>
          <p:cNvPr id="7" name="Picture 6" descr="Priorities 2.png"/>
          <p:cNvPicPr>
            <a:picLocks noChangeAspect="1"/>
          </p:cNvPicPr>
          <p:nvPr/>
        </p:nvPicPr>
        <p:blipFill>
          <a:blip r:embed="rId3" cstate="print"/>
          <a:stretch>
            <a:fillRect/>
          </a:stretch>
        </p:blipFill>
        <p:spPr>
          <a:xfrm>
            <a:off x="5991223" y="2295523"/>
            <a:ext cx="1590677" cy="1590677"/>
          </a:xfrm>
          <a:prstGeom prst="rect">
            <a:avLst/>
          </a:prstGeom>
        </p:spPr>
      </p:pic>
    </p:spTree>
    <p:extLst>
      <p:ext uri="{BB962C8B-B14F-4D97-AF65-F5344CB8AC3E}">
        <p14:creationId xmlns:p14="http://schemas.microsoft.com/office/powerpoint/2010/main" val="31127564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80</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752987"/>
            <a:ext cx="5195043" cy="2123658"/>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350" dirty="0">
                <a:solidFill>
                  <a:srgbClr val="C8205E"/>
                </a:solidFill>
                <a:latin typeface="Arial" panose="020B0604020202020204" pitchFamily="34" charset="0"/>
                <a:cs typeface="Arial" panose="020B0604020202020204" pitchFamily="34" charset="0"/>
              </a:rPr>
              <a:t>E.g. Findings on specific experiences with providers. For all five measures of their providers’ patient-centredness—(1) knowing the patient’s medical history, (2) allowing the patient to ask questions, (3) spending enough time with the patient, (4) involving the patient in decisions about care as much as the patient would like, and (5) explaining things to the patient clearly </a:t>
            </a:r>
            <a:endParaRPr lang="en-CA" sz="1500" dirty="0">
              <a:solidFill>
                <a:srgbClr val="C8205E"/>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31875" y="4409353"/>
            <a:ext cx="5148981" cy="507831"/>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Variety of collection tools (online, phone, web)</a:t>
            </a: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069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81</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2"/>
            <a:ext cx="4890451" cy="154657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Cost of collection</a:t>
            </a:r>
          </a:p>
          <a:p>
            <a:pPr marL="214313" indent="-214313" defTabSz="685800">
              <a:buClr>
                <a:srgbClr val="C81D5F"/>
              </a:buClr>
              <a:buSzPct val="125000"/>
              <a:buFont typeface="Arial" panose="020B0604020202020204" pitchFamily="34" charset="0"/>
              <a:buChar char="+"/>
              <a:defRPr/>
            </a:pPr>
            <a:r>
              <a:rPr lang="en-US" sz="1500" dirty="0">
                <a:solidFill>
                  <a:srgbClr val="03748C"/>
                </a:solidFill>
                <a:latin typeface="Arial" panose="020B0604020202020204" pitchFamily="34" charset="0"/>
                <a:cs typeface="Arial" panose="020B0604020202020204" pitchFamily="34" charset="0"/>
              </a:rPr>
              <a:t>A</a:t>
            </a:r>
            <a:r>
              <a:rPr lang="en-CA" sz="1500" dirty="0" err="1">
                <a:solidFill>
                  <a:srgbClr val="03748C"/>
                </a:solidFill>
                <a:latin typeface="Arial" panose="020B0604020202020204" pitchFamily="34" charset="0"/>
                <a:cs typeface="Arial" panose="020B0604020202020204" pitchFamily="34" charset="0"/>
              </a:rPr>
              <a:t>nnual</a:t>
            </a:r>
            <a:r>
              <a:rPr lang="en-CA" sz="1500" dirty="0">
                <a:solidFill>
                  <a:srgbClr val="03748C"/>
                </a:solidFill>
                <a:latin typeface="Arial" panose="020B0604020202020204" pitchFamily="34" charset="0"/>
                <a:cs typeface="Arial" panose="020B0604020202020204" pitchFamily="34" charset="0"/>
              </a:rPr>
              <a:t> funding needed to follow trends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5" y="4210788"/>
            <a:ext cx="5136110" cy="1061829"/>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n/a</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9359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82</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4" y="4210786"/>
            <a:ext cx="6147489" cy="1523494"/>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If a guideline, framework, or set of principles for PGD were created, what kinds of information would you hope to find?</a:t>
            </a:r>
          </a:p>
          <a:p>
            <a:pPr marL="214313" indent="-214313" defTabSz="685800">
              <a:buClr>
                <a:srgbClr val="C81D5F"/>
              </a:buClr>
              <a:buSzPct val="125000"/>
              <a:buFont typeface="Arial" panose="020B0604020202020204" pitchFamily="34" charset="0"/>
              <a:buChar char="+"/>
              <a:defRPr/>
            </a:pPr>
            <a:endParaRPr lang="en-CA" sz="15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5"/>
            <a:ext cx="6017573" cy="553998"/>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Ministry Branch approvals of business services, contracted vendors, data management, Analytic reporting.</a:t>
            </a: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99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83</a:t>
            </a:fld>
            <a:endParaRPr lang="en-US" dirty="0">
              <a:solidFill>
                <a:prstClr val="black">
                  <a:tint val="75000"/>
                </a:prstClr>
              </a:solidFill>
              <a:latin typeface="Calibri"/>
            </a:endParaRPr>
          </a:p>
        </p:txBody>
      </p:sp>
      <p:sp>
        <p:nvSpPr>
          <p:cNvPr id="6" name="Rectangle 5"/>
          <p:cNvSpPr/>
          <p:nvPr/>
        </p:nvSpPr>
        <p:spPr>
          <a:xfrm>
            <a:off x="1415365" y="1697020"/>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9760" y="1837421"/>
            <a:ext cx="5716354" cy="193899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have you used patients to engage in your PGD work?</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do you imagine you can engage patients in your work?</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Insert text</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E58441-DE77-4CCE-8A12-5D76068FA0E4}"/>
              </a:ext>
            </a:extLst>
          </p:cNvPr>
          <p:cNvSpPr/>
          <p:nvPr/>
        </p:nvSpPr>
        <p:spPr>
          <a:xfrm>
            <a:off x="1415365" y="3869971"/>
            <a:ext cx="5861736"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504213" y="3963470"/>
            <a:ext cx="5772889" cy="124649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If you have engaged patients, briefly describe (or provide an example of) what works and what doesn’t</a:t>
            </a: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136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2054561" y="2844352"/>
            <a:ext cx="4269263" cy="1125140"/>
          </a:xfrm>
        </p:spPr>
        <p:txBody>
          <a:bodyPr vert="horz" lIns="51435" tIns="25718" rIns="51435" bIns="25718" rtlCol="0" anchor="ctr">
            <a:noAutofit/>
          </a:bodyPr>
          <a:lstStyle/>
          <a:p>
            <a:pPr>
              <a:spcBef>
                <a:spcPct val="0"/>
              </a:spcBef>
            </a:pPr>
            <a:r>
              <a:rPr lang="en-US" sz="2400" b="1" dirty="0">
                <a:solidFill>
                  <a:srgbClr val="2A2967"/>
                </a:solidFill>
              </a:rPr>
              <a:t>University of Toronto</a:t>
            </a:r>
          </a:p>
          <a:p>
            <a:pPr>
              <a:spcBef>
                <a:spcPct val="0"/>
              </a:spcBef>
            </a:pPr>
            <a:endParaRPr lang="en-US" sz="2400" b="1" dirty="0">
              <a:solidFill>
                <a:srgbClr val="2A2967"/>
              </a:solidFill>
            </a:endParaRPr>
          </a:p>
          <a:p>
            <a:pPr>
              <a:spcBef>
                <a:spcPct val="0"/>
              </a:spcBef>
            </a:pPr>
            <a:r>
              <a:rPr lang="en-US" sz="2400" b="1" dirty="0">
                <a:solidFill>
                  <a:srgbClr val="0B738D"/>
                </a:solidFill>
              </a:rPr>
              <a:t>Emily </a:t>
            </a:r>
            <a:r>
              <a:rPr lang="en-US" sz="2400" b="1" dirty="0" err="1">
                <a:solidFill>
                  <a:srgbClr val="0B738D"/>
                </a:solidFill>
              </a:rPr>
              <a:t>Seto</a:t>
            </a:r>
            <a:endParaRPr lang="en-US" sz="2400" b="1" dirty="0">
              <a:solidFill>
                <a:srgbClr val="0B738D"/>
              </a:solidFill>
            </a:endParaRPr>
          </a:p>
          <a:p>
            <a:pPr>
              <a:spcBef>
                <a:spcPct val="0"/>
              </a:spcBef>
            </a:pPr>
            <a:endParaRPr lang="en-US" sz="2400" b="1" dirty="0">
              <a:solidFill>
                <a:srgbClr val="2A2967"/>
              </a:solidFill>
            </a:endParaRPr>
          </a:p>
        </p:txBody>
      </p:sp>
      <p:sp>
        <p:nvSpPr>
          <p:cNvPr id="7" name="Subtitle 2"/>
          <p:cNvSpPr txBox="1">
            <a:spLocks/>
          </p:cNvSpPr>
          <p:nvPr/>
        </p:nvSpPr>
        <p:spPr>
          <a:xfrm>
            <a:off x="3771847" y="4480795"/>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
        <p:nvSpPr>
          <p:cNvPr id="11" name="Subtitle 2"/>
          <p:cNvSpPr txBox="1">
            <a:spLocks/>
          </p:cNvSpPr>
          <p:nvPr/>
        </p:nvSpPr>
        <p:spPr>
          <a:xfrm>
            <a:off x="3737402" y="5436625"/>
            <a:ext cx="1565022" cy="345132"/>
          </a:xfrm>
          <a:prstGeom prst="rect">
            <a:avLst/>
          </a:prstGeom>
        </p:spPr>
        <p:txBody>
          <a:bodyPr vert="horz" lIns="38576" tIns="19289" rIns="38576" bIns="19289" rtlCol="0">
            <a:noAutofit/>
          </a:bodyPr>
          <a:lstStyle/>
          <a:p>
            <a:pPr algn="ctr" defTabSz="342900">
              <a:defRPr/>
            </a:pPr>
            <a:r>
              <a:rPr lang="en-US" sz="1050" dirty="0">
                <a:solidFill>
                  <a:prstClr val="black"/>
                </a:solidFill>
                <a:latin typeface="Helvetica Neue Medium"/>
                <a:cs typeface="Helvetica Neue Medium"/>
              </a:rPr>
              <a:t>Website: beaccon.ca</a:t>
            </a:r>
          </a:p>
          <a:p>
            <a:pPr algn="ctr" defTabSz="342900">
              <a:defRPr/>
            </a:pPr>
            <a:r>
              <a:rPr lang="en-US" sz="900" dirty="0">
                <a:solidFill>
                  <a:prstClr val="black"/>
                </a:solidFill>
                <a:latin typeface="Helvetica Neue Medium"/>
                <a:cs typeface="Helvetica Neue Medium"/>
              </a:rPr>
              <a:t>Twitter: @</a:t>
            </a:r>
            <a:r>
              <a:rPr lang="en-US" sz="900" dirty="0" err="1">
                <a:solidFill>
                  <a:prstClr val="black"/>
                </a:solidFill>
                <a:latin typeface="Helvetica Neue Medium"/>
                <a:cs typeface="Helvetica Neue Medium"/>
              </a:rPr>
              <a:t>beaccon_SPOR</a:t>
            </a:r>
            <a:r>
              <a:rPr lang="en-US" sz="900" dirty="0">
                <a:solidFill>
                  <a:prstClr val="black"/>
                </a:solidFill>
                <a:latin typeface="Helvetica Neue Medium"/>
                <a:cs typeface="Helvetica Neue Medium"/>
              </a:rPr>
              <a:t>  </a:t>
            </a:r>
          </a:p>
          <a:p>
            <a:pPr algn="ctr" defTabSz="342900">
              <a:defRPr/>
            </a:pPr>
            <a:endParaRPr lang="en-US" sz="464" dirty="0">
              <a:solidFill>
                <a:prstClr val="black"/>
              </a:solidFill>
              <a:latin typeface="Helvetica Neue"/>
              <a:cs typeface="Arial" pitchFamily="34" charset="0"/>
            </a:endParaRPr>
          </a:p>
        </p:txBody>
      </p:sp>
      <p:sp>
        <p:nvSpPr>
          <p:cNvPr id="5" name="Subtitle 2"/>
          <p:cNvSpPr txBox="1">
            <a:spLocks/>
          </p:cNvSpPr>
          <p:nvPr/>
        </p:nvSpPr>
        <p:spPr>
          <a:xfrm>
            <a:off x="3737404" y="4374787"/>
            <a:ext cx="1496135" cy="145239"/>
          </a:xfrm>
          <a:prstGeom prst="rect">
            <a:avLst/>
          </a:prstGeom>
        </p:spPr>
        <p:txBody>
          <a:bodyPr vert="horz" lIns="38576" tIns="19289" rIns="38576" bIns="19289" rtlCol="0">
            <a:normAutofit/>
          </a:bodyPr>
          <a:lstStyle/>
          <a:p>
            <a:pPr algn="ctr" defTabSz="342900">
              <a:spcBef>
                <a:spcPct val="20000"/>
              </a:spcBef>
              <a:defRPr/>
            </a:pPr>
            <a:endParaRPr lang="en-US" sz="675" dirty="0">
              <a:solidFill>
                <a:srgbClr val="C81D5F"/>
              </a:solidFill>
              <a:latin typeface="Helvetica Neue"/>
              <a:cs typeface="Arial" pitchFamily="34" charset="0"/>
            </a:endParaRPr>
          </a:p>
        </p:txBody>
      </p:sp>
    </p:spTree>
    <p:extLst>
      <p:ext uri="{BB962C8B-B14F-4D97-AF65-F5344CB8AC3E}">
        <p14:creationId xmlns:p14="http://schemas.microsoft.com/office/powerpoint/2010/main" val="2593265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76483" y="1437994"/>
            <a:ext cx="1932695" cy="3490556"/>
          </a:xfrm>
          <a:prstGeom prst="rect">
            <a:avLst/>
          </a:prstGeom>
          <a:solidFill>
            <a:schemeClr val="bg1"/>
          </a:solid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85</a:t>
            </a:fld>
            <a:endParaRPr lang="en-US" dirty="0">
              <a:solidFill>
                <a:prstClr val="black">
                  <a:tint val="75000"/>
                </a:prstClr>
              </a:solidFill>
              <a:latin typeface="Calibri"/>
            </a:endParaRPr>
          </a:p>
        </p:txBody>
      </p:sp>
      <p:sp>
        <p:nvSpPr>
          <p:cNvPr id="6" name="TextBox 5"/>
          <p:cNvSpPr txBox="1"/>
          <p:nvPr/>
        </p:nvSpPr>
        <p:spPr>
          <a:xfrm>
            <a:off x="1313717" y="937560"/>
            <a:ext cx="6554217" cy="380873"/>
          </a:xfrm>
          <a:prstGeom prst="rect">
            <a:avLst/>
          </a:prstGeom>
          <a:noFill/>
        </p:spPr>
        <p:txBody>
          <a:bodyPr wrap="square" rtlCol="0">
            <a:spAutoFit/>
          </a:bodyPr>
          <a:lstStyle/>
          <a:p>
            <a:pPr defTabSz="685800">
              <a:defRPr/>
            </a:pPr>
            <a:r>
              <a:rPr lang="en-US" sz="1875" b="1" dirty="0">
                <a:solidFill>
                  <a:srgbClr val="002060"/>
                </a:solidFill>
                <a:latin typeface="Arial" panose="020B0604020202020204" pitchFamily="34" charset="0"/>
                <a:cs typeface="Arial" panose="020B0604020202020204" pitchFamily="34" charset="0"/>
              </a:rPr>
              <a:t>What kinds of patient-generated data do you collect?</a:t>
            </a:r>
            <a:endParaRPr lang="en-US" sz="1875" b="1" dirty="0">
              <a:solidFill>
                <a:srgbClr val="C81D5F"/>
              </a:solidFill>
              <a:latin typeface="Arial" panose="020B0604020202020204" pitchFamily="34" charset="0"/>
              <a:cs typeface="Arial" panose="020B0604020202020204" pitchFamily="34" charset="0"/>
            </a:endParaRPr>
          </a:p>
        </p:txBody>
      </p:sp>
      <p:sp>
        <p:nvSpPr>
          <p:cNvPr id="7" name="Rectangle 6"/>
          <p:cNvSpPr/>
          <p:nvPr/>
        </p:nvSpPr>
        <p:spPr>
          <a:xfrm>
            <a:off x="3495362" y="1998744"/>
            <a:ext cx="2054447" cy="3356657"/>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extBox 7"/>
          <p:cNvSpPr txBox="1"/>
          <p:nvPr/>
        </p:nvSpPr>
        <p:spPr>
          <a:xfrm>
            <a:off x="3567503" y="2110873"/>
            <a:ext cx="1982306" cy="1200329"/>
          </a:xfrm>
          <a:prstGeom prst="rect">
            <a:avLst/>
          </a:prstGeom>
          <a:noFill/>
        </p:spPr>
        <p:txBody>
          <a:bodyPr wrap="square" rtlCol="0">
            <a:spAutoFit/>
          </a:bodyPr>
          <a:lstStyle/>
          <a:p>
            <a:pPr defTabSz="685800">
              <a:defRPr/>
            </a:pPr>
            <a:r>
              <a:rPr lang="en-US" b="1" dirty="0">
                <a:solidFill>
                  <a:srgbClr val="94CC60"/>
                </a:solidFill>
                <a:latin typeface="Arial" panose="020B0604020202020204" pitchFamily="34" charset="0"/>
                <a:cs typeface="Arial" panose="020B0604020202020204" pitchFamily="34" charset="0"/>
              </a:rPr>
              <a:t>Why? </a:t>
            </a:r>
          </a:p>
          <a:p>
            <a:pPr defTabSz="685800">
              <a:defRPr/>
            </a:pPr>
            <a:r>
              <a:rPr lang="en-US" sz="1350" dirty="0">
                <a:solidFill>
                  <a:srgbClr val="002060"/>
                </a:solidFill>
                <a:latin typeface="Arial" panose="020B0604020202020204" pitchFamily="34" charset="0"/>
                <a:cs typeface="Arial" panose="020B0604020202020204" pitchFamily="34" charset="0"/>
              </a:rPr>
              <a:t>Chronic disease management, patient empowerment, patient self-care</a:t>
            </a:r>
          </a:p>
        </p:txBody>
      </p:sp>
      <p:sp>
        <p:nvSpPr>
          <p:cNvPr id="9" name="TextBox 8"/>
          <p:cNvSpPr txBox="1"/>
          <p:nvPr/>
        </p:nvSpPr>
        <p:spPr>
          <a:xfrm>
            <a:off x="5932932" y="1537489"/>
            <a:ext cx="1061332" cy="369332"/>
          </a:xfrm>
          <a:prstGeom prst="rect">
            <a:avLst/>
          </a:prstGeom>
          <a:noFill/>
        </p:spPr>
        <p:txBody>
          <a:bodyPr wrap="square" rtlCol="0">
            <a:spAutoFit/>
          </a:bodyPr>
          <a:lstStyle/>
          <a:p>
            <a:pPr defTabSz="685800">
              <a:defRPr/>
            </a:pPr>
            <a:r>
              <a:rPr lang="en-US" b="1" dirty="0">
                <a:solidFill>
                  <a:srgbClr val="C81D5F"/>
                </a:solidFill>
                <a:latin typeface="Arial" panose="020B0604020202020204" pitchFamily="34" charset="0"/>
                <a:cs typeface="Arial" panose="020B0604020202020204" pitchFamily="34" charset="0"/>
              </a:rPr>
              <a:t>How?</a:t>
            </a:r>
          </a:p>
        </p:txBody>
      </p:sp>
      <p:sp>
        <p:nvSpPr>
          <p:cNvPr id="12" name="Rectangle 11"/>
          <p:cNvSpPr/>
          <p:nvPr/>
        </p:nvSpPr>
        <p:spPr>
          <a:xfrm>
            <a:off x="1302934" y="1461994"/>
            <a:ext cx="1932695" cy="4075010"/>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5848133" y="1914665"/>
            <a:ext cx="1861045" cy="1592744"/>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US" sz="1200" dirty="0">
                <a:solidFill>
                  <a:srgbClr val="03748C"/>
                </a:solidFill>
                <a:latin typeface="Arial" panose="020B0604020202020204" pitchFamily="34" charset="0"/>
                <a:cs typeface="Arial" panose="020B0604020202020204" pitchFamily="34" charset="0"/>
              </a:rPr>
              <a:t>Survey</a:t>
            </a:r>
          </a:p>
          <a:p>
            <a:pPr marL="214313" indent="-214313" defTabSz="685800">
              <a:buClr>
                <a:srgbClr val="C81D5F"/>
              </a:buClr>
              <a:buSzPct val="125000"/>
              <a:buFont typeface="Arial" panose="020B0604020202020204" pitchFamily="34" charset="0"/>
              <a:buChar char="+"/>
              <a:defRPr/>
            </a:pPr>
            <a:r>
              <a:rPr lang="en-US" sz="1200" dirty="0">
                <a:solidFill>
                  <a:srgbClr val="03748C"/>
                </a:solidFill>
                <a:latin typeface="Arial" panose="020B0604020202020204" pitchFamily="34" charset="0"/>
                <a:cs typeface="Arial" panose="020B0604020202020204" pitchFamily="34" charset="0"/>
              </a:rPr>
              <a:t>Mobile apps</a:t>
            </a:r>
          </a:p>
          <a:p>
            <a:pPr marL="214313" indent="-214313" defTabSz="685800">
              <a:buClr>
                <a:srgbClr val="C81D5F"/>
              </a:buClr>
              <a:buSzPct val="125000"/>
              <a:buFont typeface="Arial" panose="020B0604020202020204" pitchFamily="34" charset="0"/>
              <a:buChar char="+"/>
              <a:defRPr/>
            </a:pPr>
            <a:r>
              <a:rPr lang="en-US" sz="1200" dirty="0">
                <a:solidFill>
                  <a:srgbClr val="03748C"/>
                </a:solidFill>
                <a:latin typeface="Arial" panose="020B0604020202020204" pitchFamily="34" charset="0"/>
                <a:cs typeface="Arial" panose="020B0604020202020204" pitchFamily="34" charset="0"/>
              </a:rPr>
              <a:t>Home medical devices</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7308E7-8C68-4E65-AD0A-CF3E186BABB5}"/>
              </a:ext>
            </a:extLst>
          </p:cNvPr>
          <p:cNvSpPr txBox="1"/>
          <p:nvPr/>
        </p:nvSpPr>
        <p:spPr>
          <a:xfrm>
            <a:off x="1346867" y="1499166"/>
            <a:ext cx="1702454" cy="4085734"/>
          </a:xfrm>
          <a:prstGeom prst="rect">
            <a:avLst/>
          </a:prstGeom>
          <a:noFill/>
        </p:spPr>
        <p:txBody>
          <a:bodyPr wrap="square" rtlCol="0">
            <a:spAutoFit/>
          </a:bodyPr>
          <a:lstStyle/>
          <a:p>
            <a:pPr defTabSz="685800"/>
            <a:r>
              <a:rPr lang="en-CA" sz="1050" dirty="0">
                <a:solidFill>
                  <a:prstClr val="black"/>
                </a:solidFill>
                <a:latin typeface="Calibri"/>
              </a:rPr>
              <a:t>☑ </a:t>
            </a:r>
            <a:r>
              <a:rPr lang="en-CA" sz="1350" dirty="0">
                <a:solidFill>
                  <a:prstClr val="black"/>
                </a:solidFill>
                <a:latin typeface="Calibri"/>
              </a:rPr>
              <a:t>Patient reported experience measures (PREMs)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Patient Reported Outcome Measures (PROMs)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900" dirty="0">
                <a:solidFill>
                  <a:prstClr val="black"/>
                </a:solidFill>
                <a:latin typeface="Calibri"/>
              </a:rPr>
              <a:t> </a:t>
            </a:r>
            <a:r>
              <a:rPr lang="en-CA" sz="1350" dirty="0">
                <a:solidFill>
                  <a:prstClr val="black"/>
                </a:solidFill>
                <a:latin typeface="Calibri"/>
              </a:rPr>
              <a:t>Demographics</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Health History</a:t>
            </a:r>
          </a:p>
          <a:p>
            <a:pPr defTabSz="685800"/>
            <a:endParaRPr lang="en-CA" sz="1500" dirty="0">
              <a:solidFill>
                <a:prstClr val="black"/>
              </a:solidFill>
              <a:latin typeface="Calibri"/>
            </a:endParaRPr>
          </a:p>
          <a:p>
            <a:pPr defTabSz="685800"/>
            <a:r>
              <a:rPr lang="en-CA" sz="1500" dirty="0">
                <a:solidFill>
                  <a:prstClr val="black"/>
                </a:solidFill>
                <a:latin typeface="Calibri"/>
              </a:rPr>
              <a:t>☐ </a:t>
            </a:r>
            <a:r>
              <a:rPr lang="en-CA" sz="1350" dirty="0">
                <a:solidFill>
                  <a:prstClr val="black"/>
                </a:solidFill>
                <a:latin typeface="Calibri"/>
              </a:rPr>
              <a:t>Biometric Data</a:t>
            </a:r>
          </a:p>
          <a:p>
            <a:pPr defTabSz="685800"/>
            <a:endParaRPr lang="en-CA" sz="1350" dirty="0">
              <a:solidFill>
                <a:prstClr val="black"/>
              </a:solidFill>
              <a:latin typeface="Calibri"/>
            </a:endParaRPr>
          </a:p>
          <a:p>
            <a:pPr defTabSz="685800"/>
            <a:r>
              <a:rPr lang="en-CA" sz="1200" dirty="0">
                <a:solidFill>
                  <a:prstClr val="black"/>
                </a:solidFill>
                <a:latin typeface="Calibri"/>
              </a:rPr>
              <a:t>☐ </a:t>
            </a:r>
            <a:r>
              <a:rPr lang="en-CA" sz="1350" dirty="0">
                <a:solidFill>
                  <a:prstClr val="black"/>
                </a:solidFill>
                <a:latin typeface="Calibri"/>
              </a:rPr>
              <a:t>Lifestyle Choices</a:t>
            </a:r>
          </a:p>
          <a:p>
            <a:pPr defTabSz="685800"/>
            <a:endParaRPr lang="en-CA" sz="1350" dirty="0">
              <a:solidFill>
                <a:prstClr val="black"/>
              </a:solidFill>
              <a:latin typeface="Calibri"/>
            </a:endParaRPr>
          </a:p>
          <a:p>
            <a:pPr defTabSz="685800"/>
            <a:r>
              <a:rPr lang="en-CA" sz="1050" dirty="0">
                <a:solidFill>
                  <a:prstClr val="black"/>
                </a:solidFill>
                <a:latin typeface="Calibri"/>
              </a:rPr>
              <a:t>☑</a:t>
            </a:r>
            <a:r>
              <a:rPr lang="en-CA" sz="1350" dirty="0">
                <a:solidFill>
                  <a:prstClr val="black"/>
                </a:solidFill>
                <a:latin typeface="Calibri"/>
              </a:rPr>
              <a:t> Other</a:t>
            </a:r>
          </a:p>
          <a:p>
            <a:pPr defTabSz="685800"/>
            <a:r>
              <a:rPr lang="en-CA" sz="1350" dirty="0">
                <a:solidFill>
                  <a:prstClr val="black"/>
                </a:solidFill>
                <a:latin typeface="Calibri"/>
              </a:rPr>
              <a:t>Please specify: </a:t>
            </a:r>
            <a:r>
              <a:rPr lang="en-CA" sz="1350" u="sng" dirty="0">
                <a:solidFill>
                  <a:prstClr val="black"/>
                </a:solidFill>
                <a:latin typeface="Calibri"/>
              </a:rPr>
              <a:t>Physiological Data</a:t>
            </a:r>
          </a:p>
        </p:txBody>
      </p:sp>
    </p:spTree>
    <p:extLst>
      <p:ext uri="{BB962C8B-B14F-4D97-AF65-F5344CB8AC3E}">
        <p14:creationId xmlns:p14="http://schemas.microsoft.com/office/powerpoint/2010/main" val="2443471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46" y="959596"/>
            <a:ext cx="6476822" cy="646466"/>
          </a:xfrm>
        </p:spPr>
        <p:txBody>
          <a:bodyPr>
            <a:noAutofit/>
          </a:bodyPr>
          <a:lstStyle/>
          <a:p>
            <a:r>
              <a:rPr lang="en-US" sz="2250" dirty="0"/>
              <a:t>What have been the benefits of using PGD?</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86</a:t>
            </a:fld>
            <a:endParaRPr lang="en-US" dirty="0">
              <a:solidFill>
                <a:prstClr val="black">
                  <a:tint val="75000"/>
                </a:prstClr>
              </a:solidFill>
              <a:latin typeface="Calibri"/>
            </a:endParaRPr>
          </a:p>
        </p:txBody>
      </p:sp>
      <p:sp>
        <p:nvSpPr>
          <p:cNvPr id="6" name="Rectangle 5"/>
          <p:cNvSpPr/>
          <p:nvPr/>
        </p:nvSpPr>
        <p:spPr>
          <a:xfrm>
            <a:off x="1381360" y="1610657"/>
            <a:ext cx="5514173" cy="1866963"/>
          </a:xfrm>
          <a:prstGeom prst="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16244" y="1752987"/>
            <a:ext cx="5195043" cy="1361911"/>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Improved clinical management, self-care, and ability for evaluation</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301447" y="3675654"/>
            <a:ext cx="5409841" cy="662864"/>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other potential opportunities exist?</a:t>
            </a:r>
            <a:endParaRPr lang="en-US" sz="1875" dirty="0">
              <a:solidFill>
                <a:srgbClr val="2A2967"/>
              </a:solidFill>
            </a:endParaRPr>
          </a:p>
        </p:txBody>
      </p:sp>
      <p:sp>
        <p:nvSpPr>
          <p:cNvPr id="9" name="Rectangle 8"/>
          <p:cNvSpPr/>
          <p:nvPr/>
        </p:nvSpPr>
        <p:spPr>
          <a:xfrm>
            <a:off x="1356678" y="4264035"/>
            <a:ext cx="5538854" cy="1546812"/>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516244" y="4409353"/>
            <a:ext cx="5148981" cy="738664"/>
          </a:xfrm>
          <a:prstGeom prst="rect">
            <a:avLst/>
          </a:prstGeom>
          <a:noFill/>
        </p:spPr>
        <p:txBody>
          <a:bodyPr wrap="square" rtlCol="0">
            <a:spAutoFit/>
          </a:bodyPr>
          <a:lstStyle/>
          <a:p>
            <a:pPr marL="214313" indent="-214313" defTabSz="685800">
              <a:buClr>
                <a:srgbClr val="002060"/>
              </a:buClr>
              <a:buSzPct val="125000"/>
              <a:buFont typeface="Arial" panose="020B0604020202020204" pitchFamily="34" charset="0"/>
              <a:buChar char="+"/>
              <a:defRPr/>
            </a:pPr>
            <a:r>
              <a:rPr lang="en-CA" sz="1500" dirty="0">
                <a:solidFill>
                  <a:srgbClr val="C8205E"/>
                </a:solidFill>
                <a:latin typeface="Arial" panose="020B0604020202020204" pitchFamily="34" charset="0"/>
                <a:cs typeface="Arial" panose="020B0604020202020204" pitchFamily="34" charset="0"/>
              </a:rPr>
              <a:t>Cost-savings to the healthcare system and patients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847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927614"/>
            <a:ext cx="6781441" cy="634567"/>
          </a:xfrm>
        </p:spPr>
        <p:txBody>
          <a:bodyPr>
            <a:noAutofit/>
          </a:bodyPr>
          <a:lstStyle/>
          <a:p>
            <a:r>
              <a:rPr lang="en-US" sz="2250" dirty="0"/>
              <a:t>What barriers and challenges have you run into? </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87</a:t>
            </a:fld>
            <a:endParaRPr lang="en-US" dirty="0">
              <a:solidFill>
                <a:prstClr val="black">
                  <a:tint val="75000"/>
                </a:prstClr>
              </a:solidFill>
              <a:latin typeface="Calibri"/>
            </a:endParaRPr>
          </a:p>
        </p:txBody>
      </p:sp>
      <p:sp>
        <p:nvSpPr>
          <p:cNvPr id="6" name="Rectangle 5"/>
          <p:cNvSpPr/>
          <p:nvPr/>
        </p:nvSpPr>
        <p:spPr>
          <a:xfrm>
            <a:off x="1271274" y="1562180"/>
            <a:ext cx="6005827"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503525" y="1640251"/>
            <a:ext cx="4890451" cy="200824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Insert text</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Patient engagement, funding pathways, delays in work such as due to ethics board approvals (data transfer agreements)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350" dirty="0">
              <a:solidFill>
                <a:srgbClr val="00206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119962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100" dirty="0">
                <a:solidFill>
                  <a:srgbClr val="2A2967"/>
                </a:solidFill>
              </a:rPr>
              <a:t>What changes would you like to see?</a:t>
            </a:r>
          </a:p>
        </p:txBody>
      </p:sp>
      <p:sp>
        <p:nvSpPr>
          <p:cNvPr id="9" name="Rectangle 8"/>
          <p:cNvSpPr/>
          <p:nvPr/>
        </p:nvSpPr>
        <p:spPr>
          <a:xfrm>
            <a:off x="1271274" y="3991624"/>
            <a:ext cx="6005827" cy="1928006"/>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473355" y="4259976"/>
            <a:ext cx="5136110" cy="1523494"/>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Insert text</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Infrastructure to accept PGD (</a:t>
            </a:r>
            <a:r>
              <a:rPr lang="en-CA" sz="1500" dirty="0" err="1">
                <a:solidFill>
                  <a:srgbClr val="03748C"/>
                </a:solidFill>
                <a:latin typeface="Arial" panose="020B0604020202020204" pitchFamily="34" charset="0"/>
                <a:cs typeface="Arial" panose="020B0604020202020204" pitchFamily="34" charset="0"/>
              </a:rPr>
              <a:t>eg</a:t>
            </a:r>
            <a:r>
              <a:rPr lang="en-CA" sz="1500" dirty="0">
                <a:solidFill>
                  <a:srgbClr val="03748C"/>
                </a:solidFill>
                <a:latin typeface="Arial" panose="020B0604020202020204" pitchFamily="34" charset="0"/>
                <a:cs typeface="Arial" panose="020B0604020202020204" pitchFamily="34" charset="0"/>
              </a:rPr>
              <a:t>, into EMRs or other repositories)</a:t>
            </a:r>
            <a:endParaRPr lang="en-CA"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384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74" y="941433"/>
            <a:ext cx="6580640" cy="634567"/>
          </a:xfrm>
        </p:spPr>
        <p:txBody>
          <a:bodyPr>
            <a:noAutofit/>
          </a:bodyPr>
          <a:lstStyle/>
          <a:p>
            <a:r>
              <a:rPr lang="en-US" sz="2250" dirty="0"/>
              <a:t>Governance</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88</a:t>
            </a:fld>
            <a:endParaRPr lang="en-US" dirty="0">
              <a:solidFill>
                <a:prstClr val="black">
                  <a:tint val="75000"/>
                </a:prstClr>
              </a:solidFill>
              <a:latin typeface="Calibri"/>
            </a:endParaRPr>
          </a:p>
        </p:txBody>
      </p:sp>
      <p:sp>
        <p:nvSpPr>
          <p:cNvPr id="6" name="Rectangle 5"/>
          <p:cNvSpPr/>
          <p:nvPr/>
        </p:nvSpPr>
        <p:spPr>
          <a:xfrm>
            <a:off x="1380693" y="1508299"/>
            <a:ext cx="6147490" cy="1794876"/>
          </a:xfrm>
          <a:prstGeom prst="rect">
            <a:avLst/>
          </a:prstGeom>
          <a:solidFill>
            <a:schemeClr val="bg1"/>
          </a:solidFill>
          <a:ln w="57150">
            <a:solidFill>
              <a:srgbClr val="C820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8" name="Title 1"/>
          <p:cNvSpPr txBox="1">
            <a:spLocks/>
          </p:cNvSpPr>
          <p:nvPr/>
        </p:nvSpPr>
        <p:spPr>
          <a:xfrm>
            <a:off x="1250775" y="3472650"/>
            <a:ext cx="5409841" cy="547270"/>
          </a:xfrm>
          <a:prstGeom prst="rect">
            <a:avLst/>
          </a:prstGeom>
        </p:spPr>
        <p:txBody>
          <a:bodyPr vert="horz" lIns="68580" tIns="34290" rIns="68580" bIns="34290" rtlCol="0" anchor="ctr">
            <a:noAutofit/>
          </a:bodyPr>
          <a:lstStyle>
            <a:lvl1pPr algn="l" defTabSz="685800" rtl="0" eaLnBrk="1" latinLnBrk="0" hangingPunct="1">
              <a:spcBef>
                <a:spcPct val="0"/>
              </a:spcBef>
              <a:buNone/>
              <a:defRPr sz="2700" b="1" i="0" kern="1200" baseline="0">
                <a:solidFill>
                  <a:schemeClr val="tx2"/>
                </a:solidFill>
                <a:latin typeface="Helvetica Neue"/>
                <a:ea typeface="+mj-ea"/>
                <a:cs typeface="+mj-cs"/>
              </a:defRPr>
            </a:lvl1pPr>
          </a:lstStyle>
          <a:p>
            <a:pPr defTabSz="514350"/>
            <a:r>
              <a:rPr lang="en-US" sz="2250" dirty="0">
                <a:solidFill>
                  <a:srgbClr val="2A2967"/>
                </a:solidFill>
              </a:rPr>
              <a:t>Framework</a:t>
            </a:r>
          </a:p>
        </p:txBody>
      </p:sp>
      <p:sp>
        <p:nvSpPr>
          <p:cNvPr id="9" name="Rectangle 8"/>
          <p:cNvSpPr/>
          <p:nvPr/>
        </p:nvSpPr>
        <p:spPr>
          <a:xfrm>
            <a:off x="1380693" y="4019919"/>
            <a:ext cx="6147489" cy="1790929"/>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1" name="TextBox 10"/>
          <p:cNvSpPr txBox="1"/>
          <p:nvPr/>
        </p:nvSpPr>
        <p:spPr>
          <a:xfrm>
            <a:off x="1380693" y="4084823"/>
            <a:ext cx="6147489" cy="1754326"/>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If a guideline, framework, or set of principles for PGD were created, what kinds of information would you hope to find?</a:t>
            </a:r>
          </a:p>
          <a:p>
            <a:pPr marL="214313" indent="-214313" defTabSz="685800">
              <a:buClr>
                <a:srgbClr val="C81D5F"/>
              </a:buClr>
              <a:buSzPct val="125000"/>
              <a:buFont typeface="Arial" panose="020B0604020202020204" pitchFamily="34" charset="0"/>
              <a:buChar char="+"/>
              <a:defRPr/>
            </a:pPr>
            <a:endParaRPr lang="en-CA" sz="1200" dirty="0">
              <a:solidFill>
                <a:srgbClr val="C8205E"/>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200" dirty="0">
                <a:solidFill>
                  <a:srgbClr val="C8205E"/>
                </a:solidFill>
                <a:latin typeface="Arial" panose="020B0604020202020204" pitchFamily="34" charset="0"/>
                <a:cs typeface="Arial" panose="020B0604020202020204" pitchFamily="34" charset="0"/>
              </a:rPr>
              <a:t>Honestly, I’m not sure.  The possible contexts on the use of PGD are very different, so I think it might be hard to create beneficial guidelines.  Maybe some guidelines to assist integrating PGD into other existing PHI data repositories would be useful.  Also, principles/guidelines on around how to obtain consent for use of PGD could be helpful.</a:t>
            </a:r>
            <a:endParaRPr lang="en-US" sz="12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US" sz="1200" dirty="0">
              <a:solidFill>
                <a:srgbClr val="03748C"/>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C45E12-692C-4EC8-A2EB-38B50AD72181}"/>
              </a:ext>
            </a:extLst>
          </p:cNvPr>
          <p:cNvSpPr txBox="1"/>
          <p:nvPr/>
        </p:nvSpPr>
        <p:spPr>
          <a:xfrm>
            <a:off x="1510609" y="1628925"/>
            <a:ext cx="6017573" cy="2169825"/>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Do you have a governance structure in place?</a:t>
            </a: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If so, what does that look like?</a:t>
            </a:r>
          </a:p>
          <a:p>
            <a:pPr marL="214313" indent="-214313" defTabSz="685800">
              <a:buClr>
                <a:srgbClr val="C81D5F"/>
              </a:buClr>
              <a:buSzPct val="125000"/>
              <a:buFont typeface="Arial" panose="020B0604020202020204" pitchFamily="34" charset="0"/>
              <a:buChar char="+"/>
              <a:defRPr/>
            </a:pPr>
            <a:endParaRPr lang="en-CA" sz="1500" dirty="0">
              <a:solidFill>
                <a:srgbClr val="08718A"/>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8718A"/>
                </a:solidFill>
                <a:latin typeface="Arial" panose="020B0604020202020204" pitchFamily="34" charset="0"/>
                <a:cs typeface="Arial" panose="020B0604020202020204" pitchFamily="34" charset="0"/>
              </a:rPr>
              <a:t>Not sure what this is really asking.  Falls back to Research Ethics Boards, or for the program, the hospital policies</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59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67" y="1015663"/>
            <a:ext cx="6327734" cy="428625"/>
          </a:xfrm>
        </p:spPr>
        <p:txBody>
          <a:bodyPr>
            <a:noAutofit/>
          </a:bodyPr>
          <a:lstStyle/>
          <a:p>
            <a:r>
              <a:rPr lang="en-US" sz="2700" dirty="0"/>
              <a:t>Patient Engagement</a:t>
            </a:r>
          </a:p>
        </p:txBody>
      </p:sp>
      <p:sp>
        <p:nvSpPr>
          <p:cNvPr id="5" name="Slide Number Placeholder 4"/>
          <p:cNvSpPr>
            <a:spLocks noGrp="1"/>
          </p:cNvSpPr>
          <p:nvPr>
            <p:ph type="sldNum" sz="quarter" idx="12"/>
          </p:nvPr>
        </p:nvSpPr>
        <p:spPr/>
        <p:txBody>
          <a:bodyPr/>
          <a:lstStyle/>
          <a:p>
            <a:pPr defTabSz="685800"/>
            <a:fld id="{8EF2AD9F-DE80-41D7-A691-F9CD3DEA5990}" type="slidenum">
              <a:rPr lang="en-US">
                <a:solidFill>
                  <a:prstClr val="black">
                    <a:tint val="75000"/>
                  </a:prstClr>
                </a:solidFill>
                <a:latin typeface="Calibri"/>
              </a:rPr>
              <a:pPr defTabSz="685800"/>
              <a:t>89</a:t>
            </a:fld>
            <a:endParaRPr lang="en-US" dirty="0">
              <a:solidFill>
                <a:prstClr val="black">
                  <a:tint val="75000"/>
                </a:prstClr>
              </a:solidFill>
              <a:latin typeface="Calibri"/>
            </a:endParaRPr>
          </a:p>
        </p:txBody>
      </p:sp>
      <p:sp>
        <p:nvSpPr>
          <p:cNvPr id="6" name="Rectangle 5"/>
          <p:cNvSpPr/>
          <p:nvPr/>
        </p:nvSpPr>
        <p:spPr>
          <a:xfrm>
            <a:off x="1415365" y="1697020"/>
            <a:ext cx="5861736" cy="1731980"/>
          </a:xfrm>
          <a:prstGeom prst="rect">
            <a:avLst/>
          </a:prstGeom>
          <a:solidFill>
            <a:schemeClr val="bg1"/>
          </a:solidFill>
          <a:ln w="57150">
            <a:solidFill>
              <a:srgbClr val="94C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TextBox 6"/>
          <p:cNvSpPr txBox="1"/>
          <p:nvPr/>
        </p:nvSpPr>
        <p:spPr>
          <a:xfrm>
            <a:off x="1449760" y="1837422"/>
            <a:ext cx="5716354" cy="2400657"/>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have you used patients to engage in your PGD work?</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How do you imagine you can engage patients in your work?</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In clinical trials of </a:t>
            </a:r>
            <a:r>
              <a:rPr lang="en-CA" sz="1500" dirty="0" err="1">
                <a:solidFill>
                  <a:srgbClr val="03748C"/>
                </a:solidFill>
                <a:latin typeface="Arial" panose="020B0604020202020204" pitchFamily="34" charset="0"/>
                <a:cs typeface="Arial" panose="020B0604020202020204" pitchFamily="34" charset="0"/>
              </a:rPr>
              <a:t>telemonitoring</a:t>
            </a:r>
            <a:r>
              <a:rPr lang="en-CA" sz="1500" dirty="0">
                <a:solidFill>
                  <a:srgbClr val="03748C"/>
                </a:solidFill>
                <a:latin typeface="Arial" panose="020B0604020202020204" pitchFamily="34" charset="0"/>
                <a:cs typeface="Arial" panose="020B0604020202020204" pitchFamily="34" charset="0"/>
              </a:rPr>
              <a:t> for chronic disease management and also in an evaluation of </a:t>
            </a:r>
            <a:r>
              <a:rPr lang="en-CA" sz="1500" dirty="0" err="1">
                <a:solidFill>
                  <a:srgbClr val="03748C"/>
                </a:solidFill>
                <a:latin typeface="Arial" panose="020B0604020202020204" pitchFamily="34" charset="0"/>
                <a:cs typeface="Arial" panose="020B0604020202020204" pitchFamily="34" charset="0"/>
              </a:rPr>
              <a:t>telemonitoring</a:t>
            </a:r>
            <a:r>
              <a:rPr lang="en-CA" sz="1500" dirty="0">
                <a:solidFill>
                  <a:srgbClr val="03748C"/>
                </a:solidFill>
                <a:latin typeface="Arial" panose="020B0604020202020204" pitchFamily="34" charset="0"/>
                <a:cs typeface="Arial" panose="020B0604020202020204" pitchFamily="34" charset="0"/>
              </a:rPr>
              <a:t> program</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E58441-DE77-4CCE-8A12-5D76068FA0E4}"/>
              </a:ext>
            </a:extLst>
          </p:cNvPr>
          <p:cNvSpPr/>
          <p:nvPr/>
        </p:nvSpPr>
        <p:spPr>
          <a:xfrm>
            <a:off x="1415365" y="3869971"/>
            <a:ext cx="5861736" cy="1940876"/>
          </a:xfrm>
          <a:prstGeom prst="rect">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0" name="TextBox 9">
            <a:extLst>
              <a:ext uri="{FF2B5EF4-FFF2-40B4-BE49-F238E27FC236}">
                <a16:creationId xmlns:a16="http://schemas.microsoft.com/office/drawing/2014/main" id="{B0388E46-0156-4C24-82E6-6AA02F865B48}"/>
              </a:ext>
            </a:extLst>
          </p:cNvPr>
          <p:cNvSpPr txBox="1"/>
          <p:nvPr/>
        </p:nvSpPr>
        <p:spPr>
          <a:xfrm>
            <a:off x="1504213" y="3963470"/>
            <a:ext cx="5772889" cy="1938992"/>
          </a:xfrm>
          <a:prstGeom prst="rect">
            <a:avLst/>
          </a:prstGeom>
          <a:noFill/>
        </p:spPr>
        <p:txBody>
          <a:bodyPr wrap="square" rtlCol="0">
            <a:spAutoFit/>
          </a:bodyPr>
          <a:lstStyle/>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If you have engaged patients, briefly describe (or provide an example of) what works and what doesn’t</a:t>
            </a: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Having the right engaged team (recruitment analyst, clinical team, tech support, etc.)</a:t>
            </a:r>
          </a:p>
          <a:p>
            <a:pPr marL="214313" indent="-214313" defTabSz="685800">
              <a:buClr>
                <a:srgbClr val="C81D5F"/>
              </a:buClr>
              <a:buSzPct val="125000"/>
              <a:buFont typeface="Arial" panose="020B0604020202020204" pitchFamily="34" charset="0"/>
              <a:buChar char="+"/>
              <a:defRPr/>
            </a:pPr>
            <a:r>
              <a:rPr lang="en-CA" sz="1500" dirty="0">
                <a:solidFill>
                  <a:srgbClr val="03748C"/>
                </a:solidFill>
                <a:latin typeface="Arial" panose="020B0604020202020204" pitchFamily="34" charset="0"/>
                <a:cs typeface="Arial" panose="020B0604020202020204" pitchFamily="34" charset="0"/>
              </a:rPr>
              <a:t>Showing value of engagement</a:t>
            </a:r>
          </a:p>
          <a:p>
            <a:pPr marL="214313" indent="-214313" defTabSz="685800">
              <a:buClr>
                <a:srgbClr val="C81D5F"/>
              </a:buClr>
              <a:buSzPct val="125000"/>
              <a:buFont typeface="Arial" panose="020B0604020202020204" pitchFamily="34" charset="0"/>
              <a:buChar char="+"/>
              <a:defRPr/>
            </a:pPr>
            <a:endParaRPr lang="en-CA" sz="1500" dirty="0">
              <a:solidFill>
                <a:srgbClr val="03748C"/>
              </a:solidFill>
              <a:latin typeface="Arial" panose="020B0604020202020204" pitchFamily="34" charset="0"/>
              <a:cs typeface="Arial" panose="020B0604020202020204" pitchFamily="34" charset="0"/>
            </a:endParaRPr>
          </a:p>
          <a:p>
            <a:pPr defTabSz="685800">
              <a:buClr>
                <a:srgbClr val="C81D5F"/>
              </a:buClr>
              <a:buSzPct val="125000"/>
              <a:defRPr/>
            </a:pPr>
            <a:endParaRPr lang="en-CA" sz="1500" dirty="0">
              <a:solidFill>
                <a:srgbClr val="0374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57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628650" y="1825625"/>
            <a:ext cx="8096250" cy="4351338"/>
          </a:xfrm>
        </p:spPr>
        <p:txBody>
          <a:bodyPr/>
          <a:lstStyle/>
          <a:p>
            <a:r>
              <a:rPr lang="en-CA" dirty="0" smtClean="0"/>
              <a:t>Some challenges noted by the stakeholders included:</a:t>
            </a:r>
          </a:p>
          <a:p>
            <a:endParaRPr lang="en-CA" sz="1200" dirty="0" smtClean="0"/>
          </a:p>
          <a:p>
            <a:pPr lvl="1">
              <a:spcBef>
                <a:spcPts val="600"/>
              </a:spcBef>
              <a:spcAft>
                <a:spcPts val="600"/>
              </a:spcAft>
            </a:pPr>
            <a:r>
              <a:rPr lang="en-CA" b="1" dirty="0" smtClean="0">
                <a:solidFill>
                  <a:schemeClr val="accent3">
                    <a:lumMod val="75000"/>
                  </a:schemeClr>
                </a:solidFill>
              </a:rPr>
              <a:t>Consent</a:t>
            </a:r>
            <a:endParaRPr lang="en-CA" b="1" i="1" dirty="0" smtClean="0"/>
          </a:p>
          <a:p>
            <a:pPr lvl="1">
              <a:spcBef>
                <a:spcPts val="600"/>
              </a:spcBef>
              <a:spcAft>
                <a:spcPts val="600"/>
              </a:spcAft>
            </a:pPr>
            <a:r>
              <a:rPr lang="en-CA" b="1" dirty="0" smtClean="0">
                <a:solidFill>
                  <a:schemeClr val="accent3">
                    <a:lumMod val="75000"/>
                  </a:schemeClr>
                </a:solidFill>
              </a:rPr>
              <a:t>Governance</a:t>
            </a:r>
            <a:endParaRPr lang="en-CA" dirty="0" smtClean="0"/>
          </a:p>
          <a:p>
            <a:pPr lvl="1">
              <a:spcBef>
                <a:spcPts val="600"/>
              </a:spcBef>
              <a:spcAft>
                <a:spcPts val="600"/>
              </a:spcAft>
            </a:pPr>
            <a:r>
              <a:rPr lang="en-CA" b="1" dirty="0" smtClean="0">
                <a:solidFill>
                  <a:schemeClr val="accent3">
                    <a:lumMod val="75000"/>
                  </a:schemeClr>
                </a:solidFill>
              </a:rPr>
              <a:t>Awareness</a:t>
            </a:r>
            <a:endParaRPr lang="en-CA" b="1" dirty="0" smtClean="0"/>
          </a:p>
          <a:p>
            <a:pPr lvl="1">
              <a:spcBef>
                <a:spcPts val="600"/>
              </a:spcBef>
              <a:spcAft>
                <a:spcPts val="600"/>
              </a:spcAft>
            </a:pPr>
            <a:r>
              <a:rPr lang="en-CA" b="1" dirty="0" smtClean="0">
                <a:solidFill>
                  <a:schemeClr val="accent3">
                    <a:lumMod val="75000"/>
                  </a:schemeClr>
                </a:solidFill>
              </a:rPr>
              <a:t>Partnering with patients</a:t>
            </a:r>
            <a:endParaRPr lang="en-CA" dirty="0" smtClean="0"/>
          </a:p>
          <a:p>
            <a:pPr lvl="1">
              <a:spcBef>
                <a:spcPts val="600"/>
              </a:spcBef>
              <a:spcAft>
                <a:spcPts val="600"/>
              </a:spcAft>
            </a:pPr>
            <a:r>
              <a:rPr lang="en-CA" b="1" dirty="0" smtClean="0">
                <a:solidFill>
                  <a:schemeClr val="accent3">
                    <a:lumMod val="75000"/>
                  </a:schemeClr>
                </a:solidFill>
              </a:rPr>
              <a:t>Real-time data</a:t>
            </a:r>
            <a:endParaRPr lang="en-CA" dirty="0" smtClean="0"/>
          </a:p>
          <a:p>
            <a:pPr lvl="1">
              <a:spcBef>
                <a:spcPts val="600"/>
              </a:spcBef>
              <a:spcAft>
                <a:spcPts val="600"/>
              </a:spcAft>
            </a:pPr>
            <a:r>
              <a:rPr lang="en-CA" b="1" dirty="0" smtClean="0">
                <a:solidFill>
                  <a:schemeClr val="accent3">
                    <a:lumMod val="75000"/>
                  </a:schemeClr>
                </a:solidFill>
              </a:rPr>
              <a:t>Costs</a:t>
            </a:r>
            <a:endParaRPr lang="en-CA" dirty="0" smtClean="0"/>
          </a:p>
          <a:p>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pic>
        <p:nvPicPr>
          <p:cNvPr id="7" name="Picture 6" descr="challenge-2.png"/>
          <p:cNvPicPr>
            <a:picLocks noChangeAspect="1"/>
          </p:cNvPicPr>
          <p:nvPr/>
        </p:nvPicPr>
        <p:blipFill>
          <a:blip r:embed="rId3" cstate="print"/>
          <a:stretch>
            <a:fillRect/>
          </a:stretch>
        </p:blipFill>
        <p:spPr>
          <a:xfrm>
            <a:off x="6134100" y="3178587"/>
            <a:ext cx="2124075" cy="576605"/>
          </a:xfrm>
          <a:prstGeom prst="rect">
            <a:avLst/>
          </a:prstGeom>
        </p:spPr>
      </p:pic>
    </p:spTree>
    <p:extLst>
      <p:ext uri="{BB962C8B-B14F-4D97-AF65-F5344CB8AC3E}">
        <p14:creationId xmlns:p14="http://schemas.microsoft.com/office/powerpoint/2010/main" val="4194860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9100" y="3772319"/>
            <a:ext cx="4340045" cy="901518"/>
          </a:xfrm>
          <a:prstGeom prst="rect">
            <a:avLst/>
          </a:prstGeom>
          <a:solidFill>
            <a:schemeClr val="bg1"/>
          </a:solidFill>
        </p:spPr>
        <p:txBody>
          <a:bodyPr vert="horz" wrap="square" lIns="0" tIns="0" rIns="0" bIns="0" rtlCol="0">
            <a:noAutofit/>
          </a:bodyPr>
          <a:lstStyle/>
          <a:p>
            <a:pPr algn="ctr" defTabSz="514350">
              <a:defRPr/>
            </a:pPr>
            <a:r>
              <a:rPr lang="en-US" sz="1350" b="1" dirty="0" err="1">
                <a:solidFill>
                  <a:prstClr val="black"/>
                </a:solidFill>
                <a:latin typeface="Arial" panose="020B0604020202020204" pitchFamily="34" charset="0"/>
                <a:cs typeface="Arial" panose="020B0604020202020204" pitchFamily="34" charset="0"/>
              </a:rPr>
              <a:t>BeACCoN</a:t>
            </a:r>
            <a:r>
              <a:rPr lang="en-US" sz="1350" b="1" dirty="0">
                <a:solidFill>
                  <a:prstClr val="black"/>
                </a:solidFill>
                <a:latin typeface="Arial" panose="020B0604020202020204" pitchFamily="34" charset="0"/>
                <a:cs typeface="Arial" panose="020B0604020202020204" pitchFamily="34" charset="0"/>
              </a:rPr>
              <a:t> Workshop </a:t>
            </a:r>
            <a:r>
              <a:rPr lang="mr-IN" sz="1350" b="1" dirty="0">
                <a:solidFill>
                  <a:prstClr val="black"/>
                </a:solidFill>
                <a:latin typeface="Arial" panose="020B0604020202020204" pitchFamily="34" charset="0"/>
                <a:cs typeface="Arial" panose="020B0604020202020204" pitchFamily="34" charset="0"/>
              </a:rPr>
              <a:t>–</a:t>
            </a:r>
            <a:r>
              <a:rPr lang="en-US" sz="1350" b="1" dirty="0">
                <a:solidFill>
                  <a:prstClr val="black"/>
                </a:solidFill>
                <a:latin typeface="Arial" panose="020B0604020202020204" pitchFamily="34" charset="0"/>
                <a:cs typeface="Arial" panose="020B0604020202020204" pitchFamily="34" charset="0"/>
              </a:rPr>
              <a:t> April 15, 2019</a:t>
            </a:r>
          </a:p>
          <a:p>
            <a:pPr algn="ctr" defTabSz="514350">
              <a:defRPr/>
            </a:pPr>
            <a:endParaRPr lang="en-US" sz="1350" b="1" dirty="0">
              <a:solidFill>
                <a:prstClr val="black"/>
              </a:solidFill>
              <a:latin typeface="Arial" panose="020B0604020202020204" pitchFamily="34" charset="0"/>
              <a:cs typeface="Arial" panose="020B0604020202020204" pitchFamily="34" charset="0"/>
            </a:endParaRPr>
          </a:p>
          <a:p>
            <a:pPr algn="ctr" defTabSz="514350">
              <a:defRPr/>
            </a:pPr>
            <a:r>
              <a:rPr lang="en-US" sz="1125" b="1" dirty="0">
                <a:solidFill>
                  <a:prstClr val="black"/>
                </a:solidFill>
                <a:latin typeface="Arial" panose="020B0604020202020204" pitchFamily="34" charset="0"/>
                <a:cs typeface="Arial" panose="020B0604020202020204" pitchFamily="34" charset="0"/>
              </a:rPr>
              <a:t>Catharine Whiteside </a:t>
            </a:r>
            <a:r>
              <a:rPr lang="en-US" sz="1013" dirty="0">
                <a:solidFill>
                  <a:prstClr val="black"/>
                </a:solidFill>
                <a:latin typeface="Arial" panose="020B0604020202020204" pitchFamily="34" charset="0"/>
                <a:cs typeface="Arial" panose="020B0604020202020204" pitchFamily="34" charset="0"/>
              </a:rPr>
              <a:t>CM MD PhD</a:t>
            </a:r>
            <a:r>
              <a:rPr lang="en-US" sz="1125" dirty="0">
                <a:solidFill>
                  <a:prstClr val="black"/>
                </a:solidFill>
                <a:latin typeface="Arial" panose="020B0604020202020204" pitchFamily="34" charset="0"/>
                <a:cs typeface="Arial" panose="020B0604020202020204" pitchFamily="34" charset="0"/>
              </a:rPr>
              <a:t/>
            </a:r>
            <a:br>
              <a:rPr lang="en-US" sz="1125" dirty="0">
                <a:solidFill>
                  <a:prstClr val="black"/>
                </a:solidFill>
                <a:latin typeface="Arial" panose="020B0604020202020204" pitchFamily="34" charset="0"/>
                <a:cs typeface="Arial" panose="020B0604020202020204" pitchFamily="34" charset="0"/>
              </a:rPr>
            </a:br>
            <a:r>
              <a:rPr lang="en-US" sz="1125" dirty="0">
                <a:solidFill>
                  <a:prstClr val="black"/>
                </a:solidFill>
                <a:latin typeface="Arial" panose="020B0604020202020204" pitchFamily="34" charset="0"/>
                <a:cs typeface="Arial" panose="020B0604020202020204" pitchFamily="34" charset="0"/>
              </a:rPr>
              <a:t>Executive Director, Diabetes Action Canada </a:t>
            </a:r>
          </a:p>
        </p:txBody>
      </p:sp>
      <p:sp>
        <p:nvSpPr>
          <p:cNvPr id="4" name="object 4"/>
          <p:cNvSpPr/>
          <p:nvPr/>
        </p:nvSpPr>
        <p:spPr>
          <a:xfrm>
            <a:off x="5774688" y="1703223"/>
            <a:ext cx="1104457" cy="668075"/>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514350">
              <a:defRPr/>
            </a:pPr>
            <a:endParaRPr sz="1013">
              <a:solidFill>
                <a:prstClr val="black"/>
              </a:solidFill>
              <a:latin typeface="Calibri"/>
            </a:endParaRPr>
          </a:p>
        </p:txBody>
      </p:sp>
      <p:sp>
        <p:nvSpPr>
          <p:cNvPr id="5" name="object 5"/>
          <p:cNvSpPr/>
          <p:nvPr/>
        </p:nvSpPr>
        <p:spPr>
          <a:xfrm>
            <a:off x="1706144" y="1784121"/>
            <a:ext cx="2075175" cy="587177"/>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514350">
              <a:defRPr/>
            </a:pPr>
            <a:endParaRPr sz="1013">
              <a:solidFill>
                <a:prstClr val="black"/>
              </a:solidFill>
              <a:latin typeface="Calibri"/>
            </a:endParaRPr>
          </a:p>
        </p:txBody>
      </p:sp>
      <p:sp>
        <p:nvSpPr>
          <p:cNvPr id="3" name="TextBox 2"/>
          <p:cNvSpPr txBox="1"/>
          <p:nvPr/>
        </p:nvSpPr>
        <p:spPr>
          <a:xfrm>
            <a:off x="2028533" y="2925004"/>
            <a:ext cx="5319498" cy="438582"/>
          </a:xfrm>
          <a:prstGeom prst="rect">
            <a:avLst/>
          </a:prstGeom>
          <a:noFill/>
        </p:spPr>
        <p:txBody>
          <a:bodyPr wrap="square" rtlCol="0">
            <a:spAutoFit/>
          </a:bodyPr>
          <a:lstStyle/>
          <a:p>
            <a:pPr algn="ctr" defTabSz="685800"/>
            <a:r>
              <a:rPr lang="en-US" sz="2250" b="1" dirty="0">
                <a:solidFill>
                  <a:srgbClr val="FF0000"/>
                </a:solidFill>
                <a:latin typeface="Calibri"/>
              </a:rPr>
              <a:t>Patient-Generated Data</a:t>
            </a:r>
          </a:p>
        </p:txBody>
      </p:sp>
    </p:spTree>
    <p:extLst>
      <p:ext uri="{BB962C8B-B14F-4D97-AF65-F5344CB8AC3E}">
        <p14:creationId xmlns:p14="http://schemas.microsoft.com/office/powerpoint/2010/main" val="3813375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9310" y="1719061"/>
            <a:ext cx="5935706" cy="3403465"/>
          </a:xfrm>
          <a:prstGeom prst="rect">
            <a:avLst/>
          </a:prstGeom>
          <a:solidFill>
            <a:schemeClr val="bg1"/>
          </a:solidFill>
        </p:spPr>
        <p:txBody>
          <a:bodyPr vert="horz" wrap="square" lIns="0" tIns="0" rIns="0" bIns="0" rtlCol="0">
            <a:noAutofit/>
          </a:bodyPr>
          <a:lstStyle/>
          <a:p>
            <a:pPr defTabSz="685800">
              <a:lnSpc>
                <a:spcPct val="150000"/>
              </a:lnSpc>
            </a:pPr>
            <a:r>
              <a:rPr lang="en-US" sz="2025" dirty="0">
                <a:solidFill>
                  <a:prstClr val="black"/>
                </a:solidFill>
                <a:latin typeface="Calibri"/>
              </a:rPr>
              <a:t>What kind of patient data do we collect?</a:t>
            </a:r>
          </a:p>
          <a:p>
            <a:pPr defTabSz="685800"/>
            <a:endParaRPr lang="en-US" sz="2025" dirty="0">
              <a:solidFill>
                <a:prstClr val="black"/>
              </a:solidFill>
              <a:latin typeface="Calibri"/>
            </a:endParaRPr>
          </a:p>
          <a:p>
            <a:pPr marL="192881" indent="-192881" defTabSz="685800">
              <a:spcAft>
                <a:spcPts val="1350"/>
              </a:spcAft>
              <a:buFont typeface="Arial" charset="0"/>
              <a:buChar char="•"/>
            </a:pPr>
            <a:r>
              <a:rPr lang="en-US" sz="1350" dirty="0">
                <a:solidFill>
                  <a:prstClr val="black"/>
                </a:solidFill>
                <a:latin typeface="Calibri"/>
              </a:rPr>
              <a:t>Each project has direct patient engagement for co-design and ongoing assessment e.g., </a:t>
            </a:r>
            <a:r>
              <a:rPr lang="en-US" sz="1350" dirty="0" err="1">
                <a:solidFill>
                  <a:prstClr val="black"/>
                </a:solidFill>
                <a:latin typeface="Calibri"/>
              </a:rPr>
              <a:t>iCT</a:t>
            </a:r>
            <a:r>
              <a:rPr lang="en-US" sz="1350" dirty="0">
                <a:solidFill>
                  <a:prstClr val="black"/>
                </a:solidFill>
                <a:latin typeface="Calibri"/>
              </a:rPr>
              <a:t>, for collection of specific data .</a:t>
            </a:r>
          </a:p>
          <a:p>
            <a:pPr marL="192881" indent="-192881" defTabSz="685800">
              <a:spcAft>
                <a:spcPts val="1350"/>
              </a:spcAft>
              <a:buFont typeface="Arial" charset="0"/>
              <a:buChar char="•"/>
            </a:pPr>
            <a:r>
              <a:rPr lang="en-US" sz="1350" dirty="0">
                <a:solidFill>
                  <a:prstClr val="black"/>
                </a:solidFill>
                <a:latin typeface="Calibri"/>
              </a:rPr>
              <a:t>Patient-Engagement enabling research group collaborates with all of our research groups in the design of their projects.</a:t>
            </a:r>
          </a:p>
          <a:p>
            <a:pPr marL="192881" indent="-192881" defTabSz="685800">
              <a:spcAft>
                <a:spcPts val="1350"/>
              </a:spcAft>
              <a:buFont typeface="Arial" charset="0"/>
              <a:buChar char="•"/>
            </a:pPr>
            <a:r>
              <a:rPr lang="en-US" sz="1350" dirty="0">
                <a:solidFill>
                  <a:prstClr val="black"/>
                </a:solidFill>
                <a:latin typeface="Calibri"/>
              </a:rPr>
              <a:t>Patient Engagement research is underway to analyze the most urgent health challenges faced by persons living with diabetes to inform ongoing and new research projects with surveys and deliberate dialogue.</a:t>
            </a:r>
          </a:p>
          <a:p>
            <a:pPr marL="192881" indent="-192881" defTabSz="685800">
              <a:spcAft>
                <a:spcPts val="1350"/>
              </a:spcAft>
              <a:buFont typeface="Arial" charset="0"/>
              <a:buChar char="•"/>
            </a:pPr>
            <a:r>
              <a:rPr lang="en-US" sz="1350" dirty="0">
                <a:solidFill>
                  <a:prstClr val="black"/>
                </a:solidFill>
                <a:latin typeface="Calibri"/>
              </a:rPr>
              <a:t>National Diabetes Repository </a:t>
            </a:r>
            <a:r>
              <a:rPr lang="mr-IN" sz="1350" dirty="0">
                <a:solidFill>
                  <a:prstClr val="black"/>
                </a:solidFill>
                <a:latin typeface="Calibri"/>
                <a:cs typeface="Mangal" panose="02040503050203030202" pitchFamily="18" charset="0"/>
              </a:rPr>
              <a:t>–</a:t>
            </a:r>
            <a:r>
              <a:rPr lang="en-US" sz="1350" dirty="0">
                <a:solidFill>
                  <a:prstClr val="black"/>
                </a:solidFill>
                <a:latin typeface="Calibri"/>
              </a:rPr>
              <a:t> now downloading data directly from patients using tablets and preparing to receive data from mobile apps.</a:t>
            </a:r>
          </a:p>
        </p:txBody>
      </p:sp>
    </p:spTree>
    <p:extLst>
      <p:ext uri="{BB962C8B-B14F-4D97-AF65-F5344CB8AC3E}">
        <p14:creationId xmlns:p14="http://schemas.microsoft.com/office/powerpoint/2010/main" val="3569819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4411" y="1779251"/>
            <a:ext cx="5848156" cy="3666112"/>
          </a:xfrm>
          <a:prstGeom prst="rect">
            <a:avLst/>
          </a:prstGeom>
          <a:solidFill>
            <a:schemeClr val="bg1"/>
          </a:solidFill>
        </p:spPr>
        <p:txBody>
          <a:bodyPr vert="horz" wrap="square" lIns="0" tIns="0" rIns="0" bIns="0" rtlCol="0">
            <a:noAutofit/>
          </a:bodyPr>
          <a:lstStyle/>
          <a:p>
            <a:pPr defTabSz="685800">
              <a:lnSpc>
                <a:spcPct val="150000"/>
              </a:lnSpc>
            </a:pPr>
            <a:r>
              <a:rPr lang="en-US" sz="2025" dirty="0">
                <a:solidFill>
                  <a:prstClr val="black"/>
                </a:solidFill>
                <a:latin typeface="Calibri"/>
              </a:rPr>
              <a:t>What have been the benefits of PGD?</a:t>
            </a:r>
          </a:p>
          <a:p>
            <a:pPr marL="192881" indent="-192881" defTabSz="685800">
              <a:spcAft>
                <a:spcPts val="1350"/>
              </a:spcAft>
              <a:buFont typeface="Arial" charset="0"/>
              <a:buChar char="•"/>
            </a:pPr>
            <a:r>
              <a:rPr lang="en-US" sz="1350" dirty="0">
                <a:solidFill>
                  <a:prstClr val="black"/>
                </a:solidFill>
                <a:latin typeface="Calibri"/>
              </a:rPr>
              <a:t>Researchers have learned to respect the value of patient engagement in the co-design of projects that reflects outcomes relevant to patient health challenges.</a:t>
            </a:r>
          </a:p>
          <a:p>
            <a:pPr marL="192881" indent="-192881" defTabSz="685800">
              <a:spcAft>
                <a:spcPts val="1350"/>
              </a:spcAft>
              <a:buFont typeface="Arial" charset="0"/>
              <a:buChar char="•"/>
            </a:pPr>
            <a:r>
              <a:rPr lang="en-US" sz="1350" dirty="0">
                <a:solidFill>
                  <a:prstClr val="black"/>
                </a:solidFill>
                <a:latin typeface="Calibri"/>
              </a:rPr>
              <a:t>Impact of outcomes based on patient voiced concerns and data reflecting their experience (including caregivers) provides powerful evidence for changing health care practices and policy.</a:t>
            </a:r>
          </a:p>
          <a:p>
            <a:pPr defTabSz="685800">
              <a:spcAft>
                <a:spcPts val="1350"/>
              </a:spcAft>
            </a:pPr>
            <a:r>
              <a:rPr lang="en-US" sz="2025" dirty="0">
                <a:solidFill>
                  <a:prstClr val="black"/>
                </a:solidFill>
                <a:latin typeface="Calibri"/>
              </a:rPr>
              <a:t>What other opportunities exist?</a:t>
            </a:r>
          </a:p>
          <a:p>
            <a:pPr marL="192881" indent="-192881" defTabSz="685800">
              <a:spcAft>
                <a:spcPts val="1350"/>
              </a:spcAft>
              <a:buFont typeface="Arial" charset="0"/>
              <a:buChar char="•"/>
            </a:pPr>
            <a:r>
              <a:rPr lang="en-US" sz="1350" dirty="0">
                <a:solidFill>
                  <a:prstClr val="black"/>
                </a:solidFill>
                <a:latin typeface="Calibri"/>
              </a:rPr>
              <a:t>Engagement of health care influencers and policy-decision makers working directly with Patient Partners and researchers on co-design of pragmatic research projects to optimize relevant evidence generation. </a:t>
            </a:r>
          </a:p>
        </p:txBody>
      </p:sp>
    </p:spTree>
    <p:extLst>
      <p:ext uri="{BB962C8B-B14F-4D97-AF65-F5344CB8AC3E}">
        <p14:creationId xmlns:p14="http://schemas.microsoft.com/office/powerpoint/2010/main" val="40226315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29692" y="1691702"/>
            <a:ext cx="5848156" cy="3666112"/>
          </a:xfrm>
          <a:prstGeom prst="rect">
            <a:avLst/>
          </a:prstGeom>
          <a:solidFill>
            <a:schemeClr val="bg1"/>
          </a:solidFill>
        </p:spPr>
        <p:txBody>
          <a:bodyPr vert="horz" wrap="square" lIns="0" tIns="0" rIns="0" bIns="0" rtlCol="0">
            <a:noAutofit/>
          </a:bodyPr>
          <a:lstStyle/>
          <a:p>
            <a:pPr defTabSz="685800">
              <a:lnSpc>
                <a:spcPct val="150000"/>
              </a:lnSpc>
            </a:pPr>
            <a:r>
              <a:rPr lang="en-US" sz="2025" dirty="0">
                <a:solidFill>
                  <a:prstClr val="black"/>
                </a:solidFill>
                <a:latin typeface="Calibri"/>
              </a:rPr>
              <a:t>What challenges have you run into ?</a:t>
            </a:r>
          </a:p>
          <a:p>
            <a:pPr marL="192881" indent="-192881" defTabSz="685800">
              <a:spcAft>
                <a:spcPts val="1013"/>
              </a:spcAft>
              <a:buFont typeface="Arial" charset="0"/>
              <a:buChar char="•"/>
            </a:pPr>
            <a:r>
              <a:rPr lang="en-US" sz="1350" dirty="0">
                <a:solidFill>
                  <a:prstClr val="black"/>
                </a:solidFill>
                <a:latin typeface="Calibri"/>
              </a:rPr>
              <a:t>Coordination at the national level is not easy and DAC management must continually facilitate communication between our Patient Partner Circles and their engagement with our research teams.</a:t>
            </a:r>
          </a:p>
          <a:p>
            <a:pPr marL="192881" indent="-192881" defTabSz="685800">
              <a:spcAft>
                <a:spcPts val="1013"/>
              </a:spcAft>
              <a:buFont typeface="Arial" charset="0"/>
              <a:buChar char="•"/>
            </a:pPr>
            <a:r>
              <a:rPr lang="en-US" sz="1350" dirty="0">
                <a:solidFill>
                  <a:prstClr val="black"/>
                </a:solidFill>
                <a:latin typeface="Calibri"/>
              </a:rPr>
              <a:t>Not all of our research groups have Patient Partners as Co-leads (some are very successful and projects are designed and co-led by Patient Partners, e.g., Type 1 Diabetes Registry project). Patient Partners must be willing and have sufficient expertise to engage directly in the research process. </a:t>
            </a:r>
          </a:p>
          <a:p>
            <a:pPr marL="192881" indent="-192881" defTabSz="685800">
              <a:spcAft>
                <a:spcPts val="1013"/>
              </a:spcAft>
              <a:buFont typeface="Arial" charset="0"/>
              <a:buChar char="•"/>
            </a:pPr>
            <a:r>
              <a:rPr lang="en-US" sz="1350" dirty="0">
                <a:solidFill>
                  <a:prstClr val="black"/>
                </a:solidFill>
                <a:latin typeface="Calibri"/>
              </a:rPr>
              <a:t>Privacy laws are somewhat different in every province </a:t>
            </a:r>
            <a:r>
              <a:rPr lang="mr-IN" sz="1350" dirty="0">
                <a:solidFill>
                  <a:prstClr val="black"/>
                </a:solidFill>
                <a:latin typeface="Calibri"/>
                <a:cs typeface="Mangal" panose="02040503050203030202" pitchFamily="18" charset="0"/>
              </a:rPr>
              <a:t>–</a:t>
            </a:r>
            <a:r>
              <a:rPr lang="en-US" sz="1350" dirty="0">
                <a:solidFill>
                  <a:prstClr val="black"/>
                </a:solidFill>
                <a:latin typeface="Calibri"/>
              </a:rPr>
              <a:t> a challenge for a national network (working on a mobile app e-consent to remove this barrier).</a:t>
            </a:r>
            <a:endParaRPr lang="en-US" sz="2025" dirty="0">
              <a:solidFill>
                <a:prstClr val="black"/>
              </a:solidFill>
              <a:latin typeface="Calibri"/>
            </a:endParaRPr>
          </a:p>
          <a:p>
            <a:pPr defTabSz="685800">
              <a:spcAft>
                <a:spcPts val="1013"/>
              </a:spcAft>
            </a:pPr>
            <a:r>
              <a:rPr lang="en-US" sz="2025" dirty="0">
                <a:solidFill>
                  <a:prstClr val="black"/>
                </a:solidFill>
                <a:latin typeface="Calibri"/>
              </a:rPr>
              <a:t>What changes would you like to see?</a:t>
            </a:r>
            <a:endParaRPr lang="en-US" sz="1350" dirty="0">
              <a:solidFill>
                <a:prstClr val="black"/>
              </a:solidFill>
              <a:latin typeface="Calibri"/>
            </a:endParaRPr>
          </a:p>
          <a:p>
            <a:pPr marL="192881" indent="-192881" defTabSz="685800">
              <a:spcAft>
                <a:spcPts val="1013"/>
              </a:spcAft>
              <a:buFont typeface="Arial" charset="0"/>
              <a:buChar char="•"/>
            </a:pPr>
            <a:r>
              <a:rPr lang="en-US" sz="1350" dirty="0">
                <a:solidFill>
                  <a:prstClr val="black"/>
                </a:solidFill>
                <a:latin typeface="Calibri"/>
              </a:rPr>
              <a:t>More direct engagement of Ministries of Health and local health authorities </a:t>
            </a:r>
            <a:endParaRPr lang="en-US" sz="2025" dirty="0">
              <a:solidFill>
                <a:prstClr val="black"/>
              </a:solidFill>
              <a:latin typeface="Calibri"/>
            </a:endParaRPr>
          </a:p>
        </p:txBody>
      </p:sp>
    </p:spTree>
    <p:extLst>
      <p:ext uri="{BB962C8B-B14F-4D97-AF65-F5344CB8AC3E}">
        <p14:creationId xmlns:p14="http://schemas.microsoft.com/office/powerpoint/2010/main" val="7287941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6298" y="1691702"/>
            <a:ext cx="5848156" cy="3666112"/>
          </a:xfrm>
          <a:prstGeom prst="rect">
            <a:avLst/>
          </a:prstGeom>
          <a:solidFill>
            <a:schemeClr val="bg1"/>
          </a:solidFill>
        </p:spPr>
        <p:txBody>
          <a:bodyPr vert="horz" wrap="square" lIns="0" tIns="0" rIns="0" bIns="0" rtlCol="0">
            <a:noAutofit/>
          </a:bodyPr>
          <a:lstStyle/>
          <a:p>
            <a:pPr defTabSz="685800">
              <a:lnSpc>
                <a:spcPct val="150000"/>
              </a:lnSpc>
            </a:pPr>
            <a:r>
              <a:rPr lang="en-US" sz="2025" dirty="0">
                <a:solidFill>
                  <a:prstClr val="black"/>
                </a:solidFill>
                <a:latin typeface="Calibri"/>
              </a:rPr>
              <a:t>Framework for Governance </a:t>
            </a:r>
            <a:r>
              <a:rPr lang="mr-IN" sz="2025" dirty="0">
                <a:solidFill>
                  <a:prstClr val="black"/>
                </a:solidFill>
                <a:latin typeface="Calibri"/>
                <a:cs typeface="Mangal" panose="02040503050203030202" pitchFamily="18" charset="0"/>
              </a:rPr>
              <a:t>–</a:t>
            </a:r>
            <a:r>
              <a:rPr lang="en-US" sz="2025" dirty="0">
                <a:solidFill>
                  <a:prstClr val="black"/>
                </a:solidFill>
                <a:latin typeface="Calibri"/>
              </a:rPr>
              <a:t> Framework</a:t>
            </a:r>
          </a:p>
          <a:p>
            <a:pPr defTabSz="685800"/>
            <a:endParaRPr lang="en-US" sz="2025" dirty="0">
              <a:solidFill>
                <a:prstClr val="black"/>
              </a:solidFill>
              <a:latin typeface="Calibri"/>
            </a:endParaRPr>
          </a:p>
          <a:p>
            <a:pPr marL="257175" indent="-257175" defTabSz="685800">
              <a:spcAft>
                <a:spcPts val="1688"/>
              </a:spcAft>
              <a:buFont typeface="Arial" charset="0"/>
              <a:buChar char="•"/>
            </a:pPr>
            <a:r>
              <a:rPr lang="en-US" sz="1575" dirty="0">
                <a:solidFill>
                  <a:prstClr val="black"/>
                </a:solidFill>
                <a:latin typeface="Calibri"/>
              </a:rPr>
              <a:t>Patient partner engagement at all levels (50% on highest level of governance)</a:t>
            </a:r>
          </a:p>
          <a:p>
            <a:pPr marL="257175" indent="-257175" defTabSz="685800">
              <a:spcAft>
                <a:spcPts val="1688"/>
              </a:spcAft>
              <a:buFont typeface="Arial" charset="0"/>
              <a:buChar char="•"/>
            </a:pPr>
            <a:r>
              <a:rPr lang="en-US" sz="1575" dirty="0">
                <a:solidFill>
                  <a:prstClr val="black"/>
                </a:solidFill>
                <a:latin typeface="Calibri"/>
              </a:rPr>
              <a:t>Customize according to cultural and other sensitivities (e.g., Indigenous Peoples, Francophones)</a:t>
            </a:r>
          </a:p>
          <a:p>
            <a:pPr marL="257175" indent="-257175" defTabSz="685800">
              <a:spcAft>
                <a:spcPts val="1688"/>
              </a:spcAft>
              <a:buFont typeface="Arial" charset="0"/>
              <a:buChar char="•"/>
            </a:pPr>
            <a:r>
              <a:rPr lang="en-US" sz="1575" dirty="0">
                <a:solidFill>
                  <a:prstClr val="black"/>
                </a:solidFill>
                <a:latin typeface="Calibri"/>
              </a:rPr>
              <a:t>All researchers must be trained in Patient-Oriented Research methods (patient partner engagement)</a:t>
            </a:r>
          </a:p>
          <a:p>
            <a:pPr marL="257175" indent="-257175" defTabSz="685800">
              <a:spcAft>
                <a:spcPts val="1688"/>
              </a:spcAft>
              <a:buFont typeface="Arial" charset="0"/>
              <a:buChar char="•"/>
            </a:pPr>
            <a:r>
              <a:rPr lang="en-US" sz="1575" dirty="0">
                <a:solidFill>
                  <a:prstClr val="black"/>
                </a:solidFill>
                <a:latin typeface="Calibri"/>
              </a:rPr>
              <a:t>Patients voice must be heard by policy decision-makers to improve access to their data and its optimal utilization. </a:t>
            </a:r>
          </a:p>
        </p:txBody>
      </p:sp>
    </p:spTree>
    <p:extLst>
      <p:ext uri="{BB962C8B-B14F-4D97-AF65-F5344CB8AC3E}">
        <p14:creationId xmlns:p14="http://schemas.microsoft.com/office/powerpoint/2010/main" val="39154176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2207875"/>
            <a:ext cx="6849816" cy="3002199"/>
          </a:xfrm>
          <a:prstGeom prst="rect">
            <a:avLst/>
          </a:prstGeom>
        </p:spPr>
      </p:pic>
      <p:sp>
        <p:nvSpPr>
          <p:cNvPr id="4" name="object 5"/>
          <p:cNvSpPr/>
          <p:nvPr/>
        </p:nvSpPr>
        <p:spPr>
          <a:xfrm>
            <a:off x="1432246" y="1551390"/>
            <a:ext cx="2075175" cy="587177"/>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514350">
              <a:defRPr/>
            </a:pPr>
            <a:endParaRPr sz="1013">
              <a:solidFill>
                <a:prstClr val="black"/>
              </a:solidFill>
              <a:latin typeface="Calibri"/>
            </a:endParaRPr>
          </a:p>
        </p:txBody>
      </p:sp>
    </p:spTree>
    <p:extLst>
      <p:ext uri="{BB962C8B-B14F-4D97-AF65-F5344CB8AC3E}">
        <p14:creationId xmlns:p14="http://schemas.microsoft.com/office/powerpoint/2010/main" val="203297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26595" y="2109020"/>
            <a:ext cx="4196183" cy="3142068"/>
            <a:chOff x="572979" y="2485055"/>
            <a:chExt cx="5078978" cy="2978507"/>
          </a:xfrm>
        </p:grpSpPr>
        <p:grpSp>
          <p:nvGrpSpPr>
            <p:cNvPr id="7" name="Group 6"/>
            <p:cNvGrpSpPr/>
            <p:nvPr/>
          </p:nvGrpSpPr>
          <p:grpSpPr>
            <a:xfrm>
              <a:off x="3870971" y="2905317"/>
              <a:ext cx="425972" cy="297655"/>
              <a:chOff x="1799548" y="5288537"/>
              <a:chExt cx="270338" cy="98736"/>
            </a:xfrm>
          </p:grpSpPr>
          <p:cxnSp>
            <p:nvCxnSpPr>
              <p:cNvPr id="61" name="Connecteur droit 44"/>
              <p:cNvCxnSpPr/>
              <p:nvPr/>
            </p:nvCxnSpPr>
            <p:spPr>
              <a:xfrm>
                <a:off x="1799548" y="5292447"/>
                <a:ext cx="88349" cy="93800"/>
              </a:xfrm>
              <a:prstGeom prst="line">
                <a:avLst/>
              </a:prstGeom>
              <a:noFill/>
              <a:ln w="9525" cap="flat" cmpd="sng" algn="ctr">
                <a:solidFill>
                  <a:sysClr val="window" lastClr="FFFFFF">
                    <a:lumMod val="50000"/>
                  </a:sysClr>
                </a:solidFill>
                <a:prstDash val="solid"/>
              </a:ln>
              <a:effectLst/>
            </p:spPr>
          </p:cxnSp>
          <p:cxnSp>
            <p:nvCxnSpPr>
              <p:cNvPr id="62" name="Connecteur droit 44"/>
              <p:cNvCxnSpPr/>
              <p:nvPr/>
            </p:nvCxnSpPr>
            <p:spPr>
              <a:xfrm flipV="1">
                <a:off x="1887897" y="5288537"/>
                <a:ext cx="181989" cy="98736"/>
              </a:xfrm>
              <a:prstGeom prst="line">
                <a:avLst/>
              </a:prstGeom>
              <a:noFill/>
              <a:ln w="9525" cap="flat" cmpd="sng" algn="ctr">
                <a:solidFill>
                  <a:sysClr val="window" lastClr="FFFFFF">
                    <a:lumMod val="50000"/>
                  </a:sysClr>
                </a:solidFill>
                <a:prstDash val="solid"/>
              </a:ln>
              <a:effectLst/>
            </p:spPr>
          </p:cxnSp>
        </p:grpSp>
        <p:grpSp>
          <p:nvGrpSpPr>
            <p:cNvPr id="8" name="Group 7"/>
            <p:cNvGrpSpPr/>
            <p:nvPr/>
          </p:nvGrpSpPr>
          <p:grpSpPr>
            <a:xfrm>
              <a:off x="2183390" y="2795336"/>
              <a:ext cx="460994" cy="539030"/>
              <a:chOff x="1737748" y="5265115"/>
              <a:chExt cx="292564" cy="178803"/>
            </a:xfrm>
          </p:grpSpPr>
          <p:cxnSp>
            <p:nvCxnSpPr>
              <p:cNvPr id="59" name="Connecteur droit 44"/>
              <p:cNvCxnSpPr/>
              <p:nvPr/>
            </p:nvCxnSpPr>
            <p:spPr>
              <a:xfrm>
                <a:off x="1737748" y="5299902"/>
                <a:ext cx="137905" cy="144016"/>
              </a:xfrm>
              <a:prstGeom prst="line">
                <a:avLst/>
              </a:prstGeom>
              <a:noFill/>
              <a:ln w="9525" cap="flat" cmpd="sng" algn="ctr">
                <a:solidFill>
                  <a:sysClr val="window" lastClr="FFFFFF">
                    <a:lumMod val="50000"/>
                  </a:sysClr>
                </a:solidFill>
                <a:prstDash val="solid"/>
              </a:ln>
              <a:effectLst/>
            </p:spPr>
          </p:cxnSp>
          <p:cxnSp>
            <p:nvCxnSpPr>
              <p:cNvPr id="60" name="Connecteur droit 44"/>
              <p:cNvCxnSpPr/>
              <p:nvPr/>
            </p:nvCxnSpPr>
            <p:spPr>
              <a:xfrm flipV="1">
                <a:off x="1873463" y="5265115"/>
                <a:ext cx="156849" cy="174646"/>
              </a:xfrm>
              <a:prstGeom prst="line">
                <a:avLst/>
              </a:prstGeom>
              <a:noFill/>
              <a:ln w="9525" cap="flat" cmpd="sng" algn="ctr">
                <a:solidFill>
                  <a:sysClr val="window" lastClr="FFFFFF">
                    <a:lumMod val="50000"/>
                  </a:sysClr>
                </a:solidFill>
                <a:prstDash val="solid"/>
              </a:ln>
              <a:effectLst/>
            </p:spPr>
          </p:cxnSp>
        </p:grpSp>
        <p:grpSp>
          <p:nvGrpSpPr>
            <p:cNvPr id="9" name="Group 8"/>
            <p:cNvGrpSpPr/>
            <p:nvPr/>
          </p:nvGrpSpPr>
          <p:grpSpPr>
            <a:xfrm>
              <a:off x="1593262" y="4289155"/>
              <a:ext cx="551691" cy="410871"/>
              <a:chOff x="877671" y="4151382"/>
              <a:chExt cx="551691" cy="410871"/>
            </a:xfrm>
          </p:grpSpPr>
          <p:cxnSp>
            <p:nvCxnSpPr>
              <p:cNvPr id="57" name="Connecteur droit 44"/>
              <p:cNvCxnSpPr/>
              <p:nvPr/>
            </p:nvCxnSpPr>
            <p:spPr>
              <a:xfrm flipV="1">
                <a:off x="1076617" y="4151382"/>
                <a:ext cx="352745" cy="180020"/>
              </a:xfrm>
              <a:prstGeom prst="line">
                <a:avLst/>
              </a:prstGeom>
              <a:noFill/>
              <a:ln w="9525" cap="flat" cmpd="sng" algn="ctr">
                <a:solidFill>
                  <a:sysClr val="window" lastClr="FFFFFF">
                    <a:lumMod val="50000"/>
                  </a:sysClr>
                </a:solidFill>
                <a:prstDash val="solid"/>
              </a:ln>
              <a:effectLst/>
            </p:spPr>
          </p:cxnSp>
          <p:sp>
            <p:nvSpPr>
              <p:cNvPr id="58" name="Ellipse 7"/>
              <p:cNvSpPr/>
              <p:nvPr/>
            </p:nvSpPr>
            <p:spPr>
              <a:xfrm>
                <a:off x="877671" y="4238217"/>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0" name="Group 9"/>
            <p:cNvGrpSpPr/>
            <p:nvPr/>
          </p:nvGrpSpPr>
          <p:grpSpPr>
            <a:xfrm>
              <a:off x="1145400" y="4141072"/>
              <a:ext cx="646808" cy="414046"/>
              <a:chOff x="1102338" y="4193271"/>
              <a:chExt cx="646808" cy="414046"/>
            </a:xfrm>
          </p:grpSpPr>
          <p:cxnSp>
            <p:nvCxnSpPr>
              <p:cNvPr id="55" name="Connecteur droit 44"/>
              <p:cNvCxnSpPr/>
              <p:nvPr/>
            </p:nvCxnSpPr>
            <p:spPr>
              <a:xfrm flipV="1">
                <a:off x="1396401" y="4193271"/>
                <a:ext cx="352745" cy="180020"/>
              </a:xfrm>
              <a:prstGeom prst="line">
                <a:avLst/>
              </a:prstGeom>
              <a:noFill/>
              <a:ln w="9525" cap="flat" cmpd="sng" algn="ctr">
                <a:solidFill>
                  <a:sysClr val="window" lastClr="FFFFFF">
                    <a:lumMod val="50000"/>
                  </a:sysClr>
                </a:solidFill>
                <a:prstDash val="solid"/>
              </a:ln>
              <a:effectLst/>
            </p:spPr>
          </p:cxnSp>
          <p:sp>
            <p:nvSpPr>
              <p:cNvPr id="56" name="Ellipse 7"/>
              <p:cNvSpPr/>
              <p:nvPr/>
            </p:nvSpPr>
            <p:spPr>
              <a:xfrm>
                <a:off x="1102338" y="4283281"/>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1" name="Group 10"/>
            <p:cNvGrpSpPr/>
            <p:nvPr/>
          </p:nvGrpSpPr>
          <p:grpSpPr>
            <a:xfrm rot="5047114">
              <a:off x="1032536" y="2949262"/>
              <a:ext cx="547468" cy="322146"/>
              <a:chOff x="1484124" y="4415476"/>
              <a:chExt cx="547468" cy="322146"/>
            </a:xfrm>
          </p:grpSpPr>
          <p:cxnSp>
            <p:nvCxnSpPr>
              <p:cNvPr id="53" name="Connecteur droit 44"/>
              <p:cNvCxnSpPr/>
              <p:nvPr/>
            </p:nvCxnSpPr>
            <p:spPr>
              <a:xfrm flipV="1">
                <a:off x="1678847" y="4415476"/>
                <a:ext cx="352745" cy="180020"/>
              </a:xfrm>
              <a:prstGeom prst="line">
                <a:avLst/>
              </a:prstGeom>
              <a:noFill/>
              <a:ln w="9525" cap="flat" cmpd="sng" algn="ctr">
                <a:solidFill>
                  <a:sysClr val="window" lastClr="FFFFFF">
                    <a:lumMod val="50000"/>
                  </a:sysClr>
                </a:solidFill>
                <a:prstDash val="solid"/>
              </a:ln>
              <a:effectLst/>
            </p:spPr>
          </p:cxnSp>
          <p:sp>
            <p:nvSpPr>
              <p:cNvPr id="54" name="Ellipse 7"/>
              <p:cNvSpPr/>
              <p:nvPr/>
            </p:nvSpPr>
            <p:spPr>
              <a:xfrm>
                <a:off x="1484124" y="4449590"/>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2" name="Group 11"/>
            <p:cNvGrpSpPr/>
            <p:nvPr/>
          </p:nvGrpSpPr>
          <p:grpSpPr>
            <a:xfrm rot="6347208">
              <a:off x="1429807" y="2790676"/>
              <a:ext cx="592972" cy="298115"/>
              <a:chOff x="1451714" y="4419866"/>
              <a:chExt cx="592972" cy="298115"/>
            </a:xfrm>
          </p:grpSpPr>
          <p:cxnSp>
            <p:nvCxnSpPr>
              <p:cNvPr id="51" name="Connecteur droit 44"/>
              <p:cNvCxnSpPr/>
              <p:nvPr/>
            </p:nvCxnSpPr>
            <p:spPr>
              <a:xfrm flipV="1">
                <a:off x="1691941" y="4419866"/>
                <a:ext cx="352745" cy="180020"/>
              </a:xfrm>
              <a:prstGeom prst="line">
                <a:avLst/>
              </a:prstGeom>
              <a:noFill/>
              <a:ln w="9525" cap="flat" cmpd="sng" algn="ctr">
                <a:solidFill>
                  <a:sysClr val="window" lastClr="FFFFFF">
                    <a:lumMod val="50000"/>
                  </a:sysClr>
                </a:solidFill>
                <a:prstDash val="solid"/>
              </a:ln>
              <a:effectLst/>
            </p:spPr>
          </p:cxnSp>
          <p:sp>
            <p:nvSpPr>
              <p:cNvPr id="52" name="Ellipse 7"/>
              <p:cNvSpPr/>
              <p:nvPr/>
            </p:nvSpPr>
            <p:spPr>
              <a:xfrm>
                <a:off x="1451714" y="4429949"/>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3" name="Group 12"/>
            <p:cNvGrpSpPr/>
            <p:nvPr/>
          </p:nvGrpSpPr>
          <p:grpSpPr>
            <a:xfrm rot="7931330">
              <a:off x="1875518" y="2860055"/>
              <a:ext cx="496552" cy="288032"/>
              <a:chOff x="1454774" y="4401066"/>
              <a:chExt cx="496552" cy="288032"/>
            </a:xfrm>
          </p:grpSpPr>
          <p:cxnSp>
            <p:nvCxnSpPr>
              <p:cNvPr id="49" name="Connecteur droit 44"/>
              <p:cNvCxnSpPr/>
              <p:nvPr/>
            </p:nvCxnSpPr>
            <p:spPr>
              <a:xfrm flipV="1">
                <a:off x="1598581" y="4417661"/>
                <a:ext cx="352745" cy="180020"/>
              </a:xfrm>
              <a:prstGeom prst="line">
                <a:avLst/>
              </a:prstGeom>
              <a:noFill/>
              <a:ln w="9525" cap="flat" cmpd="sng" algn="ctr">
                <a:solidFill>
                  <a:sysClr val="window" lastClr="FFFFFF">
                    <a:lumMod val="50000"/>
                  </a:sysClr>
                </a:solidFill>
                <a:prstDash val="solid"/>
              </a:ln>
              <a:effectLst/>
            </p:spPr>
          </p:cxnSp>
          <p:sp>
            <p:nvSpPr>
              <p:cNvPr id="50" name="Ellipse 7"/>
              <p:cNvSpPr/>
              <p:nvPr/>
            </p:nvSpPr>
            <p:spPr>
              <a:xfrm>
                <a:off x="1454774" y="4401066"/>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4" name="Group 13"/>
            <p:cNvGrpSpPr/>
            <p:nvPr/>
          </p:nvGrpSpPr>
          <p:grpSpPr>
            <a:xfrm rot="5866696">
              <a:off x="4065394" y="2773660"/>
              <a:ext cx="493907" cy="361184"/>
              <a:chOff x="1427360" y="4624205"/>
              <a:chExt cx="493907" cy="361184"/>
            </a:xfrm>
          </p:grpSpPr>
          <p:cxnSp>
            <p:nvCxnSpPr>
              <p:cNvPr id="47" name="Connecteur droit 44"/>
              <p:cNvCxnSpPr/>
              <p:nvPr/>
            </p:nvCxnSpPr>
            <p:spPr>
              <a:xfrm rot="15733304">
                <a:off x="1640757" y="4543751"/>
                <a:ext cx="200055" cy="360964"/>
              </a:xfrm>
              <a:prstGeom prst="line">
                <a:avLst/>
              </a:prstGeom>
              <a:noFill/>
              <a:ln w="9525" cap="flat" cmpd="sng" algn="ctr">
                <a:solidFill>
                  <a:sysClr val="window" lastClr="FFFFFF">
                    <a:lumMod val="50000"/>
                  </a:sysClr>
                </a:solidFill>
                <a:prstDash val="solid"/>
              </a:ln>
              <a:effectLst/>
            </p:spPr>
          </p:cxnSp>
          <p:sp>
            <p:nvSpPr>
              <p:cNvPr id="48" name="Ellipse 7"/>
              <p:cNvSpPr/>
              <p:nvPr/>
            </p:nvSpPr>
            <p:spPr>
              <a:xfrm>
                <a:off x="1427360" y="4697357"/>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5" name="Group 14"/>
            <p:cNvGrpSpPr/>
            <p:nvPr/>
          </p:nvGrpSpPr>
          <p:grpSpPr>
            <a:xfrm rot="8568426">
              <a:off x="4874023" y="2901405"/>
              <a:ext cx="541875" cy="288032"/>
              <a:chOff x="1349226" y="4534913"/>
              <a:chExt cx="541875" cy="288032"/>
            </a:xfrm>
          </p:grpSpPr>
          <p:cxnSp>
            <p:nvCxnSpPr>
              <p:cNvPr id="45" name="Connecteur droit 44"/>
              <p:cNvCxnSpPr/>
              <p:nvPr/>
            </p:nvCxnSpPr>
            <p:spPr>
              <a:xfrm flipV="1">
                <a:off x="1538356" y="4544803"/>
                <a:ext cx="352745" cy="180020"/>
              </a:xfrm>
              <a:prstGeom prst="line">
                <a:avLst/>
              </a:prstGeom>
              <a:noFill/>
              <a:ln w="9525" cap="flat" cmpd="sng" algn="ctr">
                <a:solidFill>
                  <a:sysClr val="window" lastClr="FFFFFF">
                    <a:lumMod val="50000"/>
                  </a:sysClr>
                </a:solidFill>
                <a:prstDash val="solid"/>
              </a:ln>
              <a:effectLst/>
            </p:spPr>
          </p:cxnSp>
          <p:sp>
            <p:nvSpPr>
              <p:cNvPr id="46" name="Ellipse 7"/>
              <p:cNvSpPr/>
              <p:nvPr/>
            </p:nvSpPr>
            <p:spPr>
              <a:xfrm>
                <a:off x="1349226" y="4534913"/>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6" name="Group 15"/>
            <p:cNvGrpSpPr/>
            <p:nvPr/>
          </p:nvGrpSpPr>
          <p:grpSpPr>
            <a:xfrm rot="7373993">
              <a:off x="4497849" y="2713438"/>
              <a:ext cx="571316" cy="295594"/>
              <a:chOff x="1348429" y="4511065"/>
              <a:chExt cx="571316" cy="295594"/>
            </a:xfrm>
          </p:grpSpPr>
          <p:cxnSp>
            <p:nvCxnSpPr>
              <p:cNvPr id="43" name="Connecteur droit 44"/>
              <p:cNvCxnSpPr/>
              <p:nvPr/>
            </p:nvCxnSpPr>
            <p:spPr>
              <a:xfrm flipV="1">
                <a:off x="1567000" y="4511065"/>
                <a:ext cx="352745" cy="180020"/>
              </a:xfrm>
              <a:prstGeom prst="line">
                <a:avLst/>
              </a:prstGeom>
              <a:noFill/>
              <a:ln w="9525" cap="flat" cmpd="sng" algn="ctr">
                <a:solidFill>
                  <a:sysClr val="window" lastClr="FFFFFF">
                    <a:lumMod val="50000"/>
                  </a:sysClr>
                </a:solidFill>
                <a:prstDash val="solid"/>
              </a:ln>
              <a:effectLst/>
            </p:spPr>
          </p:cxnSp>
          <p:sp>
            <p:nvSpPr>
              <p:cNvPr id="44" name="Ellipse 7"/>
              <p:cNvSpPr/>
              <p:nvPr/>
            </p:nvSpPr>
            <p:spPr>
              <a:xfrm>
                <a:off x="1348429" y="4518627"/>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7" name="Group 16"/>
            <p:cNvGrpSpPr/>
            <p:nvPr/>
          </p:nvGrpSpPr>
          <p:grpSpPr>
            <a:xfrm rot="8515790">
              <a:off x="3535138" y="2789391"/>
              <a:ext cx="579767" cy="365642"/>
              <a:chOff x="1328224" y="4219907"/>
              <a:chExt cx="579767" cy="365642"/>
            </a:xfrm>
          </p:grpSpPr>
          <p:cxnSp>
            <p:nvCxnSpPr>
              <p:cNvPr id="41" name="Connecteur droit 44"/>
              <p:cNvCxnSpPr/>
              <p:nvPr/>
            </p:nvCxnSpPr>
            <p:spPr>
              <a:xfrm flipV="1">
                <a:off x="1555246" y="4219907"/>
                <a:ext cx="352745" cy="180020"/>
              </a:xfrm>
              <a:prstGeom prst="line">
                <a:avLst/>
              </a:prstGeom>
              <a:noFill/>
              <a:ln w="9525" cap="flat" cmpd="sng" algn="ctr">
                <a:solidFill>
                  <a:sysClr val="window" lastClr="FFFFFF">
                    <a:lumMod val="50000"/>
                  </a:sysClr>
                </a:solidFill>
                <a:prstDash val="solid"/>
              </a:ln>
              <a:effectLst/>
            </p:spPr>
          </p:cxnSp>
          <p:sp>
            <p:nvSpPr>
              <p:cNvPr id="42" name="Ellipse 7"/>
              <p:cNvSpPr/>
              <p:nvPr/>
            </p:nvSpPr>
            <p:spPr>
              <a:xfrm>
                <a:off x="1328224" y="4297517"/>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8" name="Group 17"/>
            <p:cNvGrpSpPr/>
            <p:nvPr/>
          </p:nvGrpSpPr>
          <p:grpSpPr>
            <a:xfrm rot="7174588">
              <a:off x="2979290" y="2626470"/>
              <a:ext cx="611416" cy="328586"/>
              <a:chOff x="1504913" y="4386330"/>
              <a:chExt cx="611416" cy="328586"/>
            </a:xfrm>
          </p:grpSpPr>
          <p:cxnSp>
            <p:nvCxnSpPr>
              <p:cNvPr id="39" name="Connecteur droit 44"/>
              <p:cNvCxnSpPr/>
              <p:nvPr/>
            </p:nvCxnSpPr>
            <p:spPr>
              <a:xfrm flipV="1">
                <a:off x="1763584" y="4386330"/>
                <a:ext cx="352745" cy="180020"/>
              </a:xfrm>
              <a:prstGeom prst="line">
                <a:avLst/>
              </a:prstGeom>
              <a:noFill/>
              <a:ln w="9525" cap="flat" cmpd="sng" algn="ctr">
                <a:solidFill>
                  <a:sysClr val="window" lastClr="FFFFFF">
                    <a:lumMod val="50000"/>
                  </a:sysClr>
                </a:solidFill>
                <a:prstDash val="solid"/>
              </a:ln>
              <a:effectLst/>
            </p:spPr>
          </p:cxnSp>
          <p:sp>
            <p:nvSpPr>
              <p:cNvPr id="40" name="Ellipse 7"/>
              <p:cNvSpPr/>
              <p:nvPr/>
            </p:nvSpPr>
            <p:spPr>
              <a:xfrm>
                <a:off x="1504913" y="4426884"/>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19" name="Group 18"/>
            <p:cNvGrpSpPr/>
            <p:nvPr/>
          </p:nvGrpSpPr>
          <p:grpSpPr>
            <a:xfrm rot="6172821">
              <a:off x="2421487" y="2822345"/>
              <a:ext cx="477907" cy="327713"/>
              <a:chOff x="1690627" y="4651691"/>
              <a:chExt cx="477907" cy="327713"/>
            </a:xfrm>
          </p:grpSpPr>
          <p:cxnSp>
            <p:nvCxnSpPr>
              <p:cNvPr id="37" name="Connecteur droit 44"/>
              <p:cNvCxnSpPr/>
              <p:nvPr/>
            </p:nvCxnSpPr>
            <p:spPr>
              <a:xfrm flipV="1">
                <a:off x="1815789" y="4651691"/>
                <a:ext cx="352745" cy="180020"/>
              </a:xfrm>
              <a:prstGeom prst="line">
                <a:avLst/>
              </a:prstGeom>
              <a:noFill/>
              <a:ln w="9525" cap="flat" cmpd="sng" algn="ctr">
                <a:solidFill>
                  <a:sysClr val="window" lastClr="FFFFFF">
                    <a:lumMod val="50000"/>
                  </a:sysClr>
                </a:solidFill>
                <a:prstDash val="solid"/>
              </a:ln>
              <a:effectLst/>
            </p:spPr>
          </p:cxnSp>
          <p:sp>
            <p:nvSpPr>
              <p:cNvPr id="38" name="Ellipse 7"/>
              <p:cNvSpPr/>
              <p:nvPr/>
            </p:nvSpPr>
            <p:spPr>
              <a:xfrm>
                <a:off x="1690627" y="4691372"/>
                <a:ext cx="352745" cy="288032"/>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20" name="Group 19"/>
            <p:cNvGrpSpPr/>
            <p:nvPr/>
          </p:nvGrpSpPr>
          <p:grpSpPr>
            <a:xfrm>
              <a:off x="2088589" y="4362061"/>
              <a:ext cx="590123" cy="431150"/>
              <a:chOff x="819581" y="4092031"/>
              <a:chExt cx="590123" cy="431150"/>
            </a:xfrm>
          </p:grpSpPr>
          <p:cxnSp>
            <p:nvCxnSpPr>
              <p:cNvPr id="35" name="Connecteur droit 44"/>
              <p:cNvCxnSpPr/>
              <p:nvPr/>
            </p:nvCxnSpPr>
            <p:spPr>
              <a:xfrm flipV="1">
                <a:off x="1056959" y="4092031"/>
                <a:ext cx="352745" cy="180020"/>
              </a:xfrm>
              <a:prstGeom prst="line">
                <a:avLst/>
              </a:prstGeom>
              <a:noFill/>
              <a:ln w="9525" cap="flat" cmpd="sng" algn="ctr">
                <a:solidFill>
                  <a:sysClr val="window" lastClr="FFFFFF">
                    <a:lumMod val="50000"/>
                  </a:sysClr>
                </a:solidFill>
                <a:prstDash val="solid"/>
              </a:ln>
              <a:effectLst/>
            </p:spPr>
          </p:cxnSp>
          <p:sp>
            <p:nvSpPr>
              <p:cNvPr id="36" name="Ellipse 7"/>
              <p:cNvSpPr/>
              <p:nvPr/>
            </p:nvSpPr>
            <p:spPr>
              <a:xfrm>
                <a:off x="819581" y="4199145"/>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21" name="Group 20"/>
            <p:cNvGrpSpPr/>
            <p:nvPr/>
          </p:nvGrpSpPr>
          <p:grpSpPr>
            <a:xfrm rot="15312532">
              <a:off x="4479055" y="4247658"/>
              <a:ext cx="565141" cy="354498"/>
              <a:chOff x="1337921" y="4098002"/>
              <a:chExt cx="565141" cy="354498"/>
            </a:xfrm>
          </p:grpSpPr>
          <p:cxnSp>
            <p:nvCxnSpPr>
              <p:cNvPr id="33" name="Connecteur droit 44"/>
              <p:cNvCxnSpPr/>
              <p:nvPr/>
            </p:nvCxnSpPr>
            <p:spPr>
              <a:xfrm flipV="1">
                <a:off x="1550317" y="4098002"/>
                <a:ext cx="352745" cy="180020"/>
              </a:xfrm>
              <a:prstGeom prst="line">
                <a:avLst/>
              </a:prstGeom>
              <a:noFill/>
              <a:ln w="9525" cap="flat" cmpd="sng" algn="ctr">
                <a:solidFill>
                  <a:sysClr val="window" lastClr="FFFFFF">
                    <a:lumMod val="50000"/>
                  </a:sysClr>
                </a:solidFill>
                <a:prstDash val="solid"/>
              </a:ln>
              <a:effectLst/>
            </p:spPr>
          </p:cxnSp>
          <p:sp>
            <p:nvSpPr>
              <p:cNvPr id="34" name="Ellipse 7"/>
              <p:cNvSpPr/>
              <p:nvPr/>
            </p:nvSpPr>
            <p:spPr>
              <a:xfrm>
                <a:off x="1337921" y="4128464"/>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22" name="Group 21"/>
            <p:cNvGrpSpPr/>
            <p:nvPr/>
          </p:nvGrpSpPr>
          <p:grpSpPr>
            <a:xfrm rot="15312532">
              <a:off x="4025670" y="4339731"/>
              <a:ext cx="559380" cy="324036"/>
              <a:chOff x="1414276" y="4172117"/>
              <a:chExt cx="559380" cy="324036"/>
            </a:xfrm>
          </p:grpSpPr>
          <p:cxnSp>
            <p:nvCxnSpPr>
              <p:cNvPr id="31" name="Connecteur droit 44"/>
              <p:cNvCxnSpPr/>
              <p:nvPr/>
            </p:nvCxnSpPr>
            <p:spPr>
              <a:xfrm flipV="1">
                <a:off x="1620911" y="4206146"/>
                <a:ext cx="352745" cy="180020"/>
              </a:xfrm>
              <a:prstGeom prst="line">
                <a:avLst/>
              </a:prstGeom>
              <a:noFill/>
              <a:ln w="9525" cap="flat" cmpd="sng" algn="ctr">
                <a:solidFill>
                  <a:sysClr val="window" lastClr="FFFFFF">
                    <a:lumMod val="50000"/>
                  </a:sysClr>
                </a:solidFill>
                <a:prstDash val="solid"/>
              </a:ln>
              <a:effectLst/>
            </p:spPr>
          </p:cxnSp>
          <p:sp>
            <p:nvSpPr>
              <p:cNvPr id="32" name="Ellipse 7"/>
              <p:cNvSpPr/>
              <p:nvPr/>
            </p:nvSpPr>
            <p:spPr>
              <a:xfrm>
                <a:off x="1414276" y="4172117"/>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grpSp>
          <p:nvGrpSpPr>
            <p:cNvPr id="23" name="Group 22"/>
            <p:cNvGrpSpPr/>
            <p:nvPr/>
          </p:nvGrpSpPr>
          <p:grpSpPr>
            <a:xfrm rot="15312532">
              <a:off x="3555384" y="4388464"/>
              <a:ext cx="604577" cy="359171"/>
              <a:chOff x="1354442" y="4327409"/>
              <a:chExt cx="604577" cy="359171"/>
            </a:xfrm>
          </p:grpSpPr>
          <p:cxnSp>
            <p:nvCxnSpPr>
              <p:cNvPr id="29" name="Connecteur droit 44"/>
              <p:cNvCxnSpPr/>
              <p:nvPr/>
            </p:nvCxnSpPr>
            <p:spPr>
              <a:xfrm flipV="1">
                <a:off x="1606274" y="4327409"/>
                <a:ext cx="352745" cy="180020"/>
              </a:xfrm>
              <a:prstGeom prst="line">
                <a:avLst/>
              </a:prstGeom>
              <a:noFill/>
              <a:ln w="9525" cap="flat" cmpd="sng" algn="ctr">
                <a:solidFill>
                  <a:sysClr val="window" lastClr="FFFFFF">
                    <a:lumMod val="50000"/>
                  </a:sysClr>
                </a:solidFill>
                <a:prstDash val="solid"/>
              </a:ln>
              <a:effectLst/>
            </p:spPr>
          </p:cxnSp>
          <p:sp>
            <p:nvSpPr>
              <p:cNvPr id="30" name="Ellipse 7"/>
              <p:cNvSpPr/>
              <p:nvPr/>
            </p:nvSpPr>
            <p:spPr>
              <a:xfrm>
                <a:off x="1354442" y="4362544"/>
                <a:ext cx="399549" cy="324036"/>
              </a:xfrm>
              <a:prstGeom prst="ellipse">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a:solidFill>
                    <a:prstClr val="black"/>
                  </a:solidFill>
                  <a:latin typeface="Calibri"/>
                </a:endParaRPr>
              </a:p>
            </p:txBody>
          </p:sp>
        </p:grpSp>
        <p:sp>
          <p:nvSpPr>
            <p:cNvPr id="24" name="Ellipse 4"/>
            <p:cNvSpPr/>
            <p:nvPr/>
          </p:nvSpPr>
          <p:spPr>
            <a:xfrm>
              <a:off x="1001679" y="3198876"/>
              <a:ext cx="1529016" cy="820289"/>
            </a:xfrm>
            <a:prstGeom prst="ellipse">
              <a:avLst/>
            </a:prstGeom>
            <a:gradFill flip="none" rotWithShape="1">
              <a:gsLst>
                <a:gs pos="0">
                  <a:srgbClr val="FFC000">
                    <a:lumMod val="65000"/>
                    <a:lumOff val="35000"/>
                  </a:srgbClr>
                </a:gs>
                <a:gs pos="12000">
                  <a:srgbClr val="FFC000"/>
                </a:gs>
                <a:gs pos="35000">
                  <a:srgbClr val="FFC000"/>
                </a:gs>
                <a:gs pos="88000">
                  <a:srgbClr val="9BBB59">
                    <a:tint val="15000"/>
                    <a:satMod val="350000"/>
                  </a:srgbClr>
                </a:gs>
              </a:gsLst>
              <a:lin ang="54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r>
                <a:rPr lang="fr-CA" sz="1013" b="1" kern="0" dirty="0">
                  <a:solidFill>
                    <a:prstClr val="black"/>
                  </a:solidFill>
                  <a:latin typeface="Calibri"/>
                </a:rPr>
                <a:t>Francophones</a:t>
              </a:r>
            </a:p>
          </p:txBody>
        </p:sp>
        <p:sp>
          <p:nvSpPr>
            <p:cNvPr id="25" name="Ellipse 4"/>
            <p:cNvSpPr/>
            <p:nvPr/>
          </p:nvSpPr>
          <p:spPr>
            <a:xfrm>
              <a:off x="2524447" y="3050077"/>
              <a:ext cx="1288075" cy="871899"/>
            </a:xfrm>
            <a:prstGeom prst="ellipse">
              <a:avLst/>
            </a:prstGeom>
            <a:gradFill flip="none" rotWithShape="1">
              <a:gsLst>
                <a:gs pos="25000">
                  <a:srgbClr val="FF0000"/>
                </a:gs>
                <a:gs pos="32000">
                  <a:srgbClr val="FF0000">
                    <a:lumMod val="64000"/>
                    <a:lumOff val="36000"/>
                  </a:srgbClr>
                </a:gs>
                <a:gs pos="47000">
                  <a:srgbClr val="FF0000"/>
                </a:gs>
                <a:gs pos="83000">
                  <a:srgbClr val="9BBB59">
                    <a:tint val="15000"/>
                    <a:satMod val="350000"/>
                  </a:srgbClr>
                </a:gs>
              </a:gsLst>
              <a:lin ang="54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r>
                <a:rPr lang="fr-CA" sz="1013" b="1" kern="0" dirty="0" err="1">
                  <a:solidFill>
                    <a:prstClr val="black"/>
                  </a:solidFill>
                  <a:latin typeface="Calibri"/>
                </a:rPr>
                <a:t>Indigenous</a:t>
              </a:r>
              <a:r>
                <a:rPr lang="fr-CA" sz="1013" b="1" kern="0" dirty="0">
                  <a:solidFill>
                    <a:prstClr val="black"/>
                  </a:solidFill>
                  <a:latin typeface="Calibri"/>
                </a:rPr>
                <a:t> </a:t>
              </a:r>
              <a:r>
                <a:rPr lang="fr-CA" sz="1013" b="1" kern="0" dirty="0" err="1">
                  <a:solidFill>
                    <a:prstClr val="black"/>
                  </a:solidFill>
                  <a:latin typeface="Calibri"/>
                </a:rPr>
                <a:t>Circle</a:t>
              </a:r>
              <a:r>
                <a:rPr lang="fr-CA" sz="1013" b="1" kern="0" dirty="0">
                  <a:solidFill>
                    <a:prstClr val="black"/>
                  </a:solidFill>
                  <a:latin typeface="Calibri"/>
                </a:rPr>
                <a:t> </a:t>
              </a:r>
            </a:p>
          </p:txBody>
        </p:sp>
        <p:sp>
          <p:nvSpPr>
            <p:cNvPr id="26" name="Ellipse 4"/>
            <p:cNvSpPr/>
            <p:nvPr/>
          </p:nvSpPr>
          <p:spPr>
            <a:xfrm>
              <a:off x="3870971" y="3106156"/>
              <a:ext cx="1442683" cy="913009"/>
            </a:xfrm>
            <a:prstGeom prst="ellipse">
              <a:avLst/>
            </a:prstGeom>
            <a:gradFill flip="none" rotWithShape="1">
              <a:gsLst>
                <a:gs pos="13000">
                  <a:srgbClr val="0070C0"/>
                </a:gs>
                <a:gs pos="0">
                  <a:srgbClr val="0070C0"/>
                </a:gs>
                <a:gs pos="43000">
                  <a:srgbClr val="0070C0">
                    <a:lumMod val="48000"/>
                    <a:lumOff val="52000"/>
                  </a:srgbClr>
                </a:gs>
                <a:gs pos="88000">
                  <a:srgbClr val="9BBB59">
                    <a:tint val="15000"/>
                    <a:satMod val="350000"/>
                  </a:srgbClr>
                </a:gs>
              </a:gsLst>
              <a:lin ang="54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r>
                <a:rPr lang="fr-CA" sz="1013" b="1" kern="0" dirty="0">
                  <a:solidFill>
                    <a:prstClr val="black"/>
                  </a:solidFill>
                  <a:latin typeface="Calibri"/>
                </a:rPr>
                <a:t>New Immigrants</a:t>
              </a:r>
            </a:p>
          </p:txBody>
        </p:sp>
        <p:sp>
          <p:nvSpPr>
            <p:cNvPr id="27" name="Ellipse 3"/>
            <p:cNvSpPr/>
            <p:nvPr/>
          </p:nvSpPr>
          <p:spPr>
            <a:xfrm>
              <a:off x="1246071" y="3575934"/>
              <a:ext cx="3748717" cy="826982"/>
            </a:xfrm>
            <a:prstGeom prst="ellipse">
              <a:avLst/>
            </a:prstGeom>
            <a:solidFill>
              <a:sysClr val="window" lastClr="FFFFFF">
                <a:lumMod val="95000"/>
                <a:alpha val="28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685800">
                <a:defRPr/>
              </a:pPr>
              <a:endParaRPr lang="fr-CA" sz="1013" kern="0" dirty="0">
                <a:solidFill>
                  <a:prstClr val="black"/>
                </a:solidFill>
                <a:latin typeface="Calibri"/>
              </a:endParaRPr>
            </a:p>
            <a:p>
              <a:pPr algn="ctr" defTabSz="685800">
                <a:defRPr/>
              </a:pPr>
              <a:r>
                <a:rPr lang="fr-CA" sz="1350" b="1" kern="0" dirty="0">
                  <a:solidFill>
                    <a:prstClr val="black"/>
                  </a:solidFill>
                  <a:latin typeface="Calibri"/>
                </a:rPr>
                <a:t>General Patient </a:t>
              </a:r>
              <a:r>
                <a:rPr lang="fr-CA" sz="1350" b="1" kern="0" dirty="0" err="1">
                  <a:solidFill>
                    <a:prstClr val="black"/>
                  </a:solidFill>
                  <a:latin typeface="Calibri"/>
                </a:rPr>
                <a:t>Circle</a:t>
              </a:r>
              <a:r>
                <a:rPr lang="fr-CA" sz="1350" b="1" kern="0" dirty="0">
                  <a:solidFill>
                    <a:prstClr val="black"/>
                  </a:solidFill>
                  <a:latin typeface="Calibri"/>
                </a:rPr>
                <a:t> </a:t>
              </a:r>
            </a:p>
          </p:txBody>
        </p:sp>
        <p:sp>
          <p:nvSpPr>
            <p:cNvPr id="28" name="ZoneTexte 39"/>
            <p:cNvSpPr txBox="1"/>
            <p:nvPr/>
          </p:nvSpPr>
          <p:spPr>
            <a:xfrm>
              <a:off x="572979" y="4982166"/>
              <a:ext cx="5078978" cy="481396"/>
            </a:xfrm>
            <a:prstGeom prst="rect">
              <a:avLst/>
            </a:prstGeom>
            <a:noFill/>
          </p:spPr>
          <p:txBody>
            <a:bodyPr wrap="square" rtlCol="0">
              <a:spAutoFit/>
            </a:bodyPr>
            <a:lstStyle/>
            <a:p>
              <a:pPr algn="ctr" defTabSz="685800">
                <a:defRPr/>
              </a:pPr>
              <a:r>
                <a:rPr lang="fr-CA" sz="1350" b="1" kern="0" dirty="0">
                  <a:solidFill>
                    <a:prstClr val="black"/>
                  </a:solidFill>
                  <a:latin typeface="Calibri"/>
                </a:rPr>
                <a:t>Lines </a:t>
              </a:r>
              <a:r>
                <a:rPr lang="fr-CA" sz="1350" b="1" kern="0" dirty="0" err="1">
                  <a:solidFill>
                    <a:prstClr val="black"/>
                  </a:solidFill>
                  <a:latin typeface="Calibri"/>
                </a:rPr>
                <a:t>represent</a:t>
              </a:r>
              <a:r>
                <a:rPr lang="fr-CA" sz="1350" b="1" kern="0" dirty="0">
                  <a:solidFill>
                    <a:prstClr val="black"/>
                  </a:solidFill>
                  <a:latin typeface="Calibri"/>
                </a:rPr>
                <a:t> connections with </a:t>
              </a:r>
              <a:r>
                <a:rPr lang="fr-CA" sz="1350" b="1" kern="0" dirty="0" err="1">
                  <a:solidFill>
                    <a:prstClr val="black"/>
                  </a:solidFill>
                  <a:latin typeface="Calibri"/>
                </a:rPr>
                <a:t>larger</a:t>
              </a:r>
              <a:r>
                <a:rPr lang="fr-CA" sz="1350" b="1" kern="0" dirty="0">
                  <a:solidFill>
                    <a:prstClr val="black"/>
                  </a:solidFill>
                  <a:latin typeface="Calibri"/>
                </a:rPr>
                <a:t> </a:t>
              </a:r>
              <a:r>
                <a:rPr lang="fr-CA" sz="1350" b="1" kern="0" dirty="0" err="1">
                  <a:solidFill>
                    <a:prstClr val="black"/>
                  </a:solidFill>
                  <a:latin typeface="Calibri"/>
                </a:rPr>
                <a:t>communities</a:t>
              </a:r>
              <a:r>
                <a:rPr lang="fr-CA" sz="1350" b="1" kern="0" dirty="0">
                  <a:solidFill>
                    <a:prstClr val="black"/>
                  </a:solidFill>
                  <a:latin typeface="Calibri"/>
                </a:rPr>
                <a:t> </a:t>
              </a:r>
            </a:p>
            <a:p>
              <a:pPr algn="ctr" defTabSz="685800">
                <a:defRPr/>
              </a:pPr>
              <a:r>
                <a:rPr lang="fr-CA" sz="1350" b="1" kern="0" dirty="0">
                  <a:solidFill>
                    <a:prstClr val="black"/>
                  </a:solidFill>
                  <a:latin typeface="Calibri"/>
                </a:rPr>
                <a:t>of people living </a:t>
              </a:r>
              <a:r>
                <a:rPr lang="fr-CA" sz="1350" b="1" kern="0" dirty="0" err="1">
                  <a:solidFill>
                    <a:prstClr val="black"/>
                  </a:solidFill>
                  <a:latin typeface="Calibri"/>
                </a:rPr>
                <a:t>with</a:t>
              </a:r>
              <a:r>
                <a:rPr lang="fr-CA" sz="1350" b="1" kern="0" dirty="0">
                  <a:solidFill>
                    <a:prstClr val="black"/>
                  </a:solidFill>
                  <a:latin typeface="Calibri"/>
                </a:rPr>
                <a:t> </a:t>
              </a:r>
              <a:r>
                <a:rPr lang="fr-CA" sz="1350" b="1" kern="0" dirty="0" err="1">
                  <a:solidFill>
                    <a:prstClr val="black"/>
                  </a:solidFill>
                  <a:latin typeface="Calibri"/>
                </a:rPr>
                <a:t>diabetes</a:t>
              </a:r>
              <a:r>
                <a:rPr lang="fr-CA" sz="1350" b="1" kern="0" dirty="0">
                  <a:solidFill>
                    <a:prstClr val="black"/>
                  </a:solidFill>
                  <a:latin typeface="Calibri"/>
                </a:rPr>
                <a:t> </a:t>
              </a:r>
              <a:endParaRPr lang="fr-CA" sz="1350" b="1" kern="0" dirty="0">
                <a:solidFill>
                  <a:srgbClr val="4F81BD">
                    <a:lumMod val="75000"/>
                  </a:srgbClr>
                </a:solidFill>
                <a:latin typeface="Calibri"/>
              </a:endParaRPr>
            </a:p>
          </p:txBody>
        </p:sp>
      </p:grpSp>
      <p:sp>
        <p:nvSpPr>
          <p:cNvPr id="63" name="TextBox 62"/>
          <p:cNvSpPr txBox="1"/>
          <p:nvPr/>
        </p:nvSpPr>
        <p:spPr>
          <a:xfrm>
            <a:off x="2394583" y="1727214"/>
            <a:ext cx="4658015" cy="369332"/>
          </a:xfrm>
          <a:prstGeom prst="rect">
            <a:avLst/>
          </a:prstGeom>
          <a:noFill/>
        </p:spPr>
        <p:txBody>
          <a:bodyPr wrap="square" rtlCol="0">
            <a:spAutoFit/>
          </a:bodyPr>
          <a:lstStyle/>
          <a:p>
            <a:pPr defTabSz="685800"/>
            <a:r>
              <a:rPr lang="en-CA" b="1" dirty="0">
                <a:solidFill>
                  <a:srgbClr val="FF0000"/>
                </a:solidFill>
                <a:latin typeface="Calibri"/>
              </a:rPr>
              <a:t>Patient engagement – our core success factor</a:t>
            </a:r>
            <a:endParaRPr lang="en-US" b="1" dirty="0">
              <a:solidFill>
                <a:srgbClr val="FF0000"/>
              </a:solidFill>
              <a:latin typeface="Calibri"/>
            </a:endParaRPr>
          </a:p>
        </p:txBody>
      </p:sp>
    </p:spTree>
    <p:extLst>
      <p:ext uri="{BB962C8B-B14F-4D97-AF65-F5344CB8AC3E}">
        <p14:creationId xmlns:p14="http://schemas.microsoft.com/office/powerpoint/2010/main" val="1836261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2523" y="1691702"/>
            <a:ext cx="5848156" cy="3666112"/>
          </a:xfrm>
          <a:prstGeom prst="rect">
            <a:avLst/>
          </a:prstGeom>
          <a:solidFill>
            <a:schemeClr val="bg1"/>
          </a:solidFill>
        </p:spPr>
        <p:txBody>
          <a:bodyPr vert="horz" wrap="square" lIns="0" tIns="0" rIns="0" bIns="0" rtlCol="0">
            <a:noAutofit/>
          </a:bodyPr>
          <a:lstStyle/>
          <a:p>
            <a:pPr marL="257175" indent="-257175" defTabSz="514350">
              <a:lnSpc>
                <a:spcPct val="150000"/>
              </a:lnSpc>
              <a:defRPr/>
            </a:pPr>
            <a:r>
              <a:rPr lang="en-US" sz="2025" dirty="0">
                <a:solidFill>
                  <a:prstClr val="black"/>
                </a:solidFill>
                <a:latin typeface="Calibri"/>
              </a:rPr>
              <a:t>Patient Engagement </a:t>
            </a:r>
            <a:r>
              <a:rPr lang="mr-IN" sz="2025" dirty="0">
                <a:solidFill>
                  <a:prstClr val="black"/>
                </a:solidFill>
                <a:latin typeface="Calibri"/>
                <a:cs typeface="Mangal" panose="02040503050203030202" pitchFamily="18" charset="0"/>
              </a:rPr>
              <a:t>–</a:t>
            </a:r>
            <a:r>
              <a:rPr lang="en-US" sz="2025" dirty="0">
                <a:solidFill>
                  <a:prstClr val="black"/>
                </a:solidFill>
                <a:latin typeface="Calibri"/>
              </a:rPr>
              <a:t> Strategies</a:t>
            </a:r>
          </a:p>
          <a:p>
            <a:pPr marL="257175" indent="-257175" defTabSz="514350">
              <a:defRPr/>
            </a:pPr>
            <a:endParaRPr lang="en-US" sz="2025" dirty="0">
              <a:solidFill>
                <a:prstClr val="black"/>
              </a:solidFill>
              <a:latin typeface="Calibri"/>
            </a:endParaRPr>
          </a:p>
          <a:p>
            <a:pPr marL="257175" indent="-257175" defTabSz="514350">
              <a:spcAft>
                <a:spcPts val="1013"/>
              </a:spcAft>
              <a:buFont typeface="Arial" charset="0"/>
              <a:buChar char="•"/>
              <a:defRPr/>
            </a:pPr>
            <a:r>
              <a:rPr lang="en-US" sz="1350" dirty="0">
                <a:solidFill>
                  <a:prstClr val="black"/>
                </a:solidFill>
                <a:latin typeface="Calibri"/>
              </a:rPr>
              <a:t>Patient Partner representation should span all relevant populations, particularly the most vulnerable so that real health challenges are voiced</a:t>
            </a:r>
          </a:p>
          <a:p>
            <a:pPr marL="257175" indent="-257175" defTabSz="514350">
              <a:spcAft>
                <a:spcPts val="1013"/>
              </a:spcAft>
              <a:buFont typeface="Arial" charset="0"/>
              <a:buChar char="•"/>
              <a:defRPr/>
            </a:pPr>
            <a:r>
              <a:rPr lang="en-US" sz="1350" dirty="0">
                <a:solidFill>
                  <a:prstClr val="black"/>
                </a:solidFill>
                <a:latin typeface="Calibri"/>
              </a:rPr>
              <a:t>Patient Partners have the opportunity to work in groups where they are most comfortable, e.g., Indigenous Peoples, Francophone, but still enabled to have a voice among the larger Patient Partner Group, e.g., Collective Patient Circle</a:t>
            </a:r>
          </a:p>
          <a:p>
            <a:pPr marL="257175" indent="-257175" defTabSz="514350">
              <a:spcAft>
                <a:spcPts val="1013"/>
              </a:spcAft>
              <a:buFont typeface="Arial" charset="0"/>
              <a:buChar char="•"/>
              <a:defRPr/>
            </a:pPr>
            <a:r>
              <a:rPr lang="en-US" sz="1350" dirty="0">
                <a:solidFill>
                  <a:prstClr val="black"/>
                </a:solidFill>
                <a:latin typeface="Calibri"/>
              </a:rPr>
              <a:t>Patient Partner engagement can lead development of research questions and goals from the outset of a project or program</a:t>
            </a:r>
          </a:p>
          <a:p>
            <a:pPr marL="257175" indent="-257175" defTabSz="514350">
              <a:spcAft>
                <a:spcPts val="1013"/>
              </a:spcAft>
              <a:buFont typeface="Arial" charset="0"/>
              <a:buChar char="•"/>
              <a:defRPr/>
            </a:pPr>
            <a:r>
              <a:rPr lang="en-US" sz="1350" dirty="0">
                <a:solidFill>
                  <a:prstClr val="black"/>
                </a:solidFill>
                <a:latin typeface="Calibri"/>
              </a:rPr>
              <a:t>Patient Partner stories must be voiced and shared with the whole Network with opportunities to include in strategic communications.</a:t>
            </a:r>
          </a:p>
          <a:p>
            <a:pPr marL="257175" indent="-257175" defTabSz="514350">
              <a:lnSpc>
                <a:spcPct val="150000"/>
              </a:lnSpc>
              <a:defRPr/>
            </a:pPr>
            <a:endParaRPr lang="en-US" sz="1350" dirty="0">
              <a:solidFill>
                <a:prstClr val="black"/>
              </a:solidFill>
              <a:latin typeface="Calibri"/>
            </a:endParaRPr>
          </a:p>
        </p:txBody>
      </p:sp>
    </p:spTree>
    <p:extLst>
      <p:ext uri="{BB962C8B-B14F-4D97-AF65-F5344CB8AC3E}">
        <p14:creationId xmlns:p14="http://schemas.microsoft.com/office/powerpoint/2010/main" val="39397181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5436398" y="1678210"/>
            <a:ext cx="1104457" cy="668075"/>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685800"/>
            <a:endParaRPr sz="1013">
              <a:solidFill>
                <a:prstClr val="black"/>
              </a:solidFill>
              <a:latin typeface="Calibri"/>
            </a:endParaRPr>
          </a:p>
        </p:txBody>
      </p:sp>
      <p:sp>
        <p:nvSpPr>
          <p:cNvPr id="7" name="object 5"/>
          <p:cNvSpPr/>
          <p:nvPr/>
        </p:nvSpPr>
        <p:spPr>
          <a:xfrm>
            <a:off x="2389670" y="1684631"/>
            <a:ext cx="2075175" cy="587177"/>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pPr defTabSz="685800"/>
            <a:endParaRPr sz="1013">
              <a:solidFill>
                <a:prstClr val="black"/>
              </a:solidFill>
              <a:latin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1659" y="2794762"/>
            <a:ext cx="1146572" cy="8796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27793" y="2794762"/>
            <a:ext cx="1741290" cy="87968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99412" y="2795771"/>
            <a:ext cx="1146572" cy="87868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37955" y="2795771"/>
            <a:ext cx="1334643" cy="87968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60575" y="2795617"/>
            <a:ext cx="585889" cy="878834"/>
          </a:xfrm>
          <a:prstGeom prst="rect">
            <a:avLst/>
          </a:prstGeom>
        </p:spPr>
      </p:pic>
      <p:sp>
        <p:nvSpPr>
          <p:cNvPr id="2" name="TextBox 1"/>
          <p:cNvSpPr txBox="1"/>
          <p:nvPr/>
        </p:nvSpPr>
        <p:spPr>
          <a:xfrm>
            <a:off x="3929064" y="4143377"/>
            <a:ext cx="1381597" cy="403957"/>
          </a:xfrm>
          <a:prstGeom prst="rect">
            <a:avLst/>
          </a:prstGeom>
          <a:noFill/>
        </p:spPr>
        <p:txBody>
          <a:bodyPr wrap="none" rtlCol="0">
            <a:spAutoFit/>
          </a:bodyPr>
          <a:lstStyle/>
          <a:p>
            <a:pPr defTabSz="685800"/>
            <a:r>
              <a:rPr lang="en-US" sz="2025" i="1" dirty="0">
                <a:solidFill>
                  <a:srgbClr val="FF0000"/>
                </a:solidFill>
                <a:latin typeface="Calibri"/>
              </a:rPr>
              <a:t>Thank  You </a:t>
            </a:r>
          </a:p>
        </p:txBody>
      </p:sp>
    </p:spTree>
    <p:extLst>
      <p:ext uri="{BB962C8B-B14F-4D97-AF65-F5344CB8AC3E}">
        <p14:creationId xmlns:p14="http://schemas.microsoft.com/office/powerpoint/2010/main" val="3443950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Principles for PGD</a:t>
            </a:r>
            <a:endParaRPr lang="en-US" dirty="0"/>
          </a:p>
        </p:txBody>
      </p:sp>
      <p:sp>
        <p:nvSpPr>
          <p:cNvPr id="8" name="Text Placeholder 7"/>
          <p:cNvSpPr>
            <a:spLocks noGrp="1"/>
          </p:cNvSpPr>
          <p:nvPr>
            <p:ph type="body" idx="1"/>
          </p:nvPr>
        </p:nvSpPr>
        <p:spPr/>
        <p:txBody>
          <a:bodyPr/>
          <a:lstStyle/>
          <a:p>
            <a:r>
              <a:rPr lang="en-CA" dirty="0" smtClean="0"/>
              <a:t>Draft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15-Apr-19</a:t>
            </a:r>
            <a:endParaRPr kumimoji="0" lang="en-US" sz="1200" b="0" i="0" u="none" strike="noStrike" kern="1200" cap="none" spc="0" normalizeH="0" baseline="0" noProof="0">
              <a:ln>
                <a:noFill/>
              </a:ln>
              <a:solidFill>
                <a:srgbClr val="03B0A9">
                  <a:lumMod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t>Patient-Generated Data 2.0:  Informing an Approach for Ontario Workshop</a:t>
            </a:r>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38614-11F1-4C86-8781-040D6F07464A}" type="slidenum">
              <a:rPr kumimoji="0" lang="en-US" sz="1200" b="0" i="0" u="none" strike="noStrike" kern="1200" cap="none" spc="0" normalizeH="0" baseline="0" noProof="0" smtClean="0">
                <a:ln>
                  <a:noFill/>
                </a:ln>
                <a:solidFill>
                  <a:srgbClr val="03B0A9">
                    <a:lumMod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srgbClr val="03B0A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68263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AEB Power Point Template (26-JUL-2016)">
  <a:themeElements>
    <a:clrScheme name="Custom 3">
      <a:dk1>
        <a:srgbClr val="23423A"/>
      </a:dk1>
      <a:lt1>
        <a:srgbClr val="FFFFFF"/>
      </a:lt1>
      <a:dk2>
        <a:srgbClr val="007A87"/>
      </a:dk2>
      <a:lt2>
        <a:srgbClr val="1E9D8B"/>
      </a:lt2>
      <a:accent1>
        <a:srgbClr val="99CCC3"/>
      </a:accent1>
      <a:accent2>
        <a:srgbClr val="D2492A"/>
      </a:accent2>
      <a:accent3>
        <a:srgbClr val="1E9D8B"/>
      </a:accent3>
      <a:accent4>
        <a:srgbClr val="007A87"/>
      </a:accent4>
      <a:accent5>
        <a:srgbClr val="EEB6A9"/>
      </a:accent5>
      <a:accent6>
        <a:srgbClr val="BCDBD3"/>
      </a:accent6>
      <a:hlink>
        <a:srgbClr val="007A87"/>
      </a:hlink>
      <a:folHlink>
        <a:srgbClr val="D2492A"/>
      </a:folHlink>
    </a:clrScheme>
    <a:fontScheme name="PPT_Template_Teal_2">
      <a:majorFont>
        <a:latin typeface="Helvetica Light"/>
        <a:ea typeface="ＭＳ Ｐゴシック"/>
        <a:cs typeface=""/>
      </a:majorFont>
      <a:minorFont>
        <a:latin typeface="Helvetic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PT_Template_Teal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Teal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Teal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Teal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Teal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Teal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Teal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Teal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Teal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Teal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Teal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Teal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2007 Group 6 Presentation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0-PAN Sq Tpl2">
  <a:themeElements>
    <a:clrScheme name="PAN">
      <a:dk1>
        <a:srgbClr val="333132"/>
      </a:dk1>
      <a:lt1>
        <a:sysClr val="window" lastClr="FFFFFF"/>
      </a:lt1>
      <a:dk2>
        <a:srgbClr val="333132"/>
      </a:dk2>
      <a:lt2>
        <a:srgbClr val="FFFFFF"/>
      </a:lt2>
      <a:accent1>
        <a:srgbClr val="E9293C"/>
      </a:accent1>
      <a:accent2>
        <a:srgbClr val="4D6EB5"/>
      </a:accent2>
      <a:accent3>
        <a:srgbClr val="03B0A9"/>
      </a:accent3>
      <a:accent4>
        <a:srgbClr val="FBCE14"/>
      </a:accent4>
      <a:accent5>
        <a:srgbClr val="52C460"/>
      </a:accent5>
      <a:accent6>
        <a:srgbClr val="E3A907"/>
      </a:accent6>
      <a:hlink>
        <a:srgbClr val="5345BD"/>
      </a:hlink>
      <a:folHlink>
        <a:srgbClr val="AC2A7E"/>
      </a:folHlink>
    </a:clrScheme>
    <a:fontScheme name="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BeACCoN">
  <a:themeElements>
    <a:clrScheme name="BeACCoN">
      <a:dk1>
        <a:sysClr val="windowText" lastClr="000000"/>
      </a:dk1>
      <a:lt1>
        <a:sysClr val="window" lastClr="FFFFFF"/>
      </a:lt1>
      <a:dk2>
        <a:srgbClr val="2A2967"/>
      </a:dk2>
      <a:lt2>
        <a:srgbClr val="80C242"/>
      </a:lt2>
      <a:accent1>
        <a:srgbClr val="C81D5F"/>
      </a:accent1>
      <a:accent2>
        <a:srgbClr val="03748C"/>
      </a:accent2>
      <a:accent3>
        <a:srgbClr val="68ACBA"/>
      </a:accent3>
      <a:accent4>
        <a:srgbClr val="7F7FA4"/>
      </a:accent4>
      <a:accent5>
        <a:srgbClr val="B3DA8E"/>
      </a:accent5>
      <a:accent6>
        <a:srgbClr val="DE779F"/>
      </a:accent6>
      <a:hlink>
        <a:srgbClr val="4C4C4C"/>
      </a:hlink>
      <a:folHlink>
        <a:srgbClr val="CC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2007 Group 6 Presentation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15103</TotalTime>
  <Words>6154</Words>
  <Application>Microsoft Office PowerPoint</Application>
  <PresentationFormat>On-screen Show (4:3)</PresentationFormat>
  <Paragraphs>1047</Paragraphs>
  <Slides>108</Slides>
  <Notes>92</Notes>
  <HiddenSlides>0</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108</vt:i4>
      </vt:variant>
    </vt:vector>
  </HeadingPairs>
  <TitlesOfParts>
    <vt:vector size="134" baseType="lpstr">
      <vt:lpstr>MS PGothic</vt:lpstr>
      <vt:lpstr>MS PGothic</vt:lpstr>
      <vt:lpstr>Arial</vt:lpstr>
      <vt:lpstr>Arial Narrow</vt:lpstr>
      <vt:lpstr>Athelas</vt:lpstr>
      <vt:lpstr>Calibri</vt:lpstr>
      <vt:lpstr>Georgia</vt:lpstr>
      <vt:lpstr>Gotham</vt:lpstr>
      <vt:lpstr>Helvetica Light</vt:lpstr>
      <vt:lpstr>Helvetica Neue</vt:lpstr>
      <vt:lpstr>Helvetica Neue Medium</vt:lpstr>
      <vt:lpstr>Lucida Grande</vt:lpstr>
      <vt:lpstr>Mangal</vt:lpstr>
      <vt:lpstr>Roboto Condensed</vt:lpstr>
      <vt:lpstr>Roboto Regular</vt:lpstr>
      <vt:lpstr>Times</vt:lpstr>
      <vt:lpstr>Wingdings</vt:lpstr>
      <vt:lpstr>2_BeACCoN</vt:lpstr>
      <vt:lpstr>1_BeACCoN</vt:lpstr>
      <vt:lpstr>3_BeACCoN</vt:lpstr>
      <vt:lpstr>RAEB Power Point Template (26-JUL-2016)</vt:lpstr>
      <vt:lpstr>1_2007 Group 6 Presentation Templates</vt:lpstr>
      <vt:lpstr>4_BeACCoN</vt:lpstr>
      <vt:lpstr>0-PAN Sq Tpl2</vt:lpstr>
      <vt:lpstr>5_BeACCoN</vt:lpstr>
      <vt:lpstr>2_2007 Group 6 Presentation Templates</vt:lpstr>
      <vt:lpstr>Patient-Generated Data 2.0 </vt:lpstr>
      <vt:lpstr>PowerPoint Presentation</vt:lpstr>
      <vt:lpstr>Objectives for the day</vt:lpstr>
      <vt:lpstr>Welcome  to the PGD 2.0 Workshop</vt:lpstr>
      <vt:lpstr>Why this matters to citizens - opportunities</vt:lpstr>
      <vt:lpstr>Why this matters to citizens - concerns</vt:lpstr>
      <vt:lpstr>Context</vt:lpstr>
      <vt:lpstr>Priorities</vt:lpstr>
      <vt:lpstr>Challenges</vt:lpstr>
      <vt:lpstr>PowerPoint Presentation</vt:lpstr>
      <vt:lpstr>Overview</vt:lpstr>
      <vt:lpstr>What is patient-generated data? </vt:lpstr>
      <vt:lpstr>What is patient-generated data? </vt:lpstr>
      <vt:lpstr>What do patients want?</vt:lpstr>
      <vt:lpstr>PowerPoint Presentation</vt:lpstr>
      <vt:lpstr>PowerPoint Presentation</vt:lpstr>
      <vt:lpstr>Patient and caregiver needs</vt:lpstr>
      <vt:lpstr>PowerPoint Presentation</vt:lpstr>
      <vt:lpstr>What tools are out there?</vt:lpstr>
      <vt:lpstr>Wearables</vt:lpstr>
      <vt:lpstr>Monitoring devices and Apps</vt:lpstr>
      <vt:lpstr>PREMs/PROMs</vt:lpstr>
      <vt:lpstr>Interaction with EMRs</vt:lpstr>
      <vt:lpstr>Interaction with EMRs</vt:lpstr>
      <vt:lpstr>Interaction with EMRs</vt:lpstr>
      <vt:lpstr>Integration with EMRs</vt:lpstr>
      <vt:lpstr>How are they used?</vt:lpstr>
      <vt:lpstr>Self-management Support</vt:lpstr>
      <vt:lpstr>Clinical Decision Support</vt:lpstr>
      <vt:lpstr>Clinical Decision Support</vt:lpstr>
      <vt:lpstr>Quality Improvement</vt:lpstr>
      <vt:lpstr>Performance Reporting</vt:lpstr>
      <vt:lpstr>Performance Reporting</vt:lpstr>
      <vt:lpstr>Research</vt:lpstr>
      <vt:lpstr>Where could this go?</vt:lpstr>
      <vt:lpstr>More data</vt:lpstr>
      <vt:lpstr>Better Linkages</vt:lpstr>
      <vt:lpstr>Patient-centered Information Systems</vt:lpstr>
      <vt:lpstr>Patient-Driven Research</vt:lpstr>
      <vt:lpstr>PowerPoint Presentation</vt:lpstr>
      <vt:lpstr>PowerPoint Presentation</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What have been the benefits of using PGD?</vt:lpstr>
      <vt:lpstr>What barriers and challenges have you run into? </vt:lpstr>
      <vt:lpstr>Governance</vt:lpstr>
      <vt:lpstr>Patient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for PGD</vt:lpstr>
      <vt:lpstr>Principles</vt:lpstr>
      <vt:lpstr>PowerPoint Presentation</vt:lpstr>
      <vt:lpstr>Group Discussion</vt:lpstr>
      <vt:lpstr>Proposed standards</vt:lpstr>
      <vt:lpstr>Proposed standards cont’d</vt:lpstr>
      <vt:lpstr>Questions about governance- test use cases</vt:lpstr>
      <vt:lpstr>Patient Declaration of Values for Ontario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BEACCON Network  Better Access and Care for Complex Needs</dc:title>
  <dc:creator>Geoff Anderson</dc:creator>
  <cp:lastModifiedBy>Shahid, Simone</cp:lastModifiedBy>
  <cp:revision>1199</cp:revision>
  <cp:lastPrinted>2019-04-15T12:30:22Z</cp:lastPrinted>
  <dcterms:created xsi:type="dcterms:W3CDTF">2015-06-14T20:51:22Z</dcterms:created>
  <dcterms:modified xsi:type="dcterms:W3CDTF">2019-05-30T16:39:09Z</dcterms:modified>
</cp:coreProperties>
</file>