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700" r:id="rId5"/>
    <p:sldMasterId id="2147483712" r:id="rId6"/>
  </p:sldMasterIdLst>
  <p:notesMasterIdLst>
    <p:notesMasterId r:id="rId5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99"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300" r:id="rId45"/>
    <p:sldId id="293" r:id="rId46"/>
    <p:sldId id="294" r:id="rId47"/>
    <p:sldId id="295" r:id="rId48"/>
    <p:sldId id="296" r:id="rId49"/>
    <p:sldId id="297" r:id="rId50"/>
    <p:sldId id="2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p:scale>
          <a:sx n="90" d="100"/>
          <a:sy n="90" d="100"/>
        </p:scale>
        <p:origin x="93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588B5-939D-6042-9327-0B56FDD6E59C}"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en-US"/>
        </a:p>
      </dgm:t>
    </dgm:pt>
    <dgm:pt modelId="{41F009A8-5FF1-374A-B0B4-F33F12F25D1E}">
      <dgm:prSet phldrT="[Text]"/>
      <dgm:spPr/>
      <dgm:t>
        <a:bodyPr/>
        <a:lstStyle/>
        <a:p>
          <a:r>
            <a:rPr lang="en-US" dirty="0"/>
            <a:t>Value-Based Health Care</a:t>
          </a:r>
        </a:p>
      </dgm:t>
    </dgm:pt>
    <dgm:pt modelId="{C1BD33C4-12B4-C942-BC12-011E24225BC8}" type="parTrans" cxnId="{688DA82D-4FA4-4247-85BB-BF6DE71F1451}">
      <dgm:prSet/>
      <dgm:spPr/>
      <dgm:t>
        <a:bodyPr/>
        <a:lstStyle/>
        <a:p>
          <a:endParaRPr lang="en-US"/>
        </a:p>
      </dgm:t>
    </dgm:pt>
    <dgm:pt modelId="{D9F84ABD-C082-3741-8A2F-7FC7E6A0E1D6}" type="sibTrans" cxnId="{688DA82D-4FA4-4247-85BB-BF6DE71F1451}">
      <dgm:prSet/>
      <dgm:spPr/>
      <dgm:t>
        <a:bodyPr/>
        <a:lstStyle/>
        <a:p>
          <a:endParaRPr lang="en-US"/>
        </a:p>
      </dgm:t>
    </dgm:pt>
    <dgm:pt modelId="{2BE9368F-B9AC-2544-9898-A4F4A9B92606}">
      <dgm:prSet phldrT="[Text]"/>
      <dgm:spPr/>
      <dgm:t>
        <a:bodyPr/>
        <a:lstStyle/>
        <a:p>
          <a:r>
            <a:rPr lang="en-US" dirty="0"/>
            <a:t>Quality Improvement</a:t>
          </a:r>
        </a:p>
      </dgm:t>
    </dgm:pt>
    <dgm:pt modelId="{38B1949B-CD60-9D4F-97AB-7CAC9FDF1FB0}" type="parTrans" cxnId="{7738AC92-EB97-2341-8732-0C087687BAA0}">
      <dgm:prSet/>
      <dgm:spPr/>
      <dgm:t>
        <a:bodyPr/>
        <a:lstStyle/>
        <a:p>
          <a:endParaRPr lang="en-US"/>
        </a:p>
      </dgm:t>
    </dgm:pt>
    <dgm:pt modelId="{668D0348-4EBA-C941-96E9-CDDAEFB196A0}" type="sibTrans" cxnId="{7738AC92-EB97-2341-8732-0C087687BAA0}">
      <dgm:prSet/>
      <dgm:spPr/>
      <dgm:t>
        <a:bodyPr/>
        <a:lstStyle/>
        <a:p>
          <a:endParaRPr lang="en-US"/>
        </a:p>
      </dgm:t>
    </dgm:pt>
    <dgm:pt modelId="{9CD1B98D-C8A6-0142-A187-D6061C0DCEC1}">
      <dgm:prSet phldrT="[Text]"/>
      <dgm:spPr/>
      <dgm:t>
        <a:bodyPr/>
        <a:lstStyle/>
        <a:p>
          <a:r>
            <a:rPr lang="en-US" dirty="0"/>
            <a:t>Upstream action on SDoH</a:t>
          </a:r>
        </a:p>
      </dgm:t>
    </dgm:pt>
    <dgm:pt modelId="{B302CB2A-1AE1-9841-8DA2-A70BF33F0576}" type="parTrans" cxnId="{FFABD8A9-0545-0D45-B8FE-466C3CA08416}">
      <dgm:prSet/>
      <dgm:spPr/>
      <dgm:t>
        <a:bodyPr/>
        <a:lstStyle/>
        <a:p>
          <a:endParaRPr lang="en-US"/>
        </a:p>
      </dgm:t>
    </dgm:pt>
    <dgm:pt modelId="{EF322C6F-D294-2344-80AA-1E40E2B0344A}" type="sibTrans" cxnId="{FFABD8A9-0545-0D45-B8FE-466C3CA08416}">
      <dgm:prSet/>
      <dgm:spPr/>
      <dgm:t>
        <a:bodyPr/>
        <a:lstStyle/>
        <a:p>
          <a:endParaRPr lang="en-US"/>
        </a:p>
      </dgm:t>
    </dgm:pt>
    <dgm:pt modelId="{9264FC4A-F869-AB49-B63C-CDC85ABE48CA}" type="pres">
      <dgm:prSet presAssocID="{E8B588B5-939D-6042-9327-0B56FDD6E59C}" presName="compositeShape" presStyleCnt="0">
        <dgm:presLayoutVars>
          <dgm:chMax val="7"/>
          <dgm:dir/>
          <dgm:resizeHandles val="exact"/>
        </dgm:presLayoutVars>
      </dgm:prSet>
      <dgm:spPr/>
      <dgm:t>
        <a:bodyPr/>
        <a:lstStyle/>
        <a:p>
          <a:endParaRPr lang="en-US"/>
        </a:p>
      </dgm:t>
    </dgm:pt>
    <dgm:pt modelId="{A272C519-C458-CB46-AFCE-3705D7B15208}" type="pres">
      <dgm:prSet presAssocID="{41F009A8-5FF1-374A-B0B4-F33F12F25D1E}" presName="circ1" presStyleLbl="vennNode1" presStyleIdx="0" presStyleCnt="3"/>
      <dgm:spPr/>
      <dgm:t>
        <a:bodyPr/>
        <a:lstStyle/>
        <a:p>
          <a:endParaRPr lang="en-US"/>
        </a:p>
      </dgm:t>
    </dgm:pt>
    <dgm:pt modelId="{635E34A4-6835-8445-88A7-4AFB23FE4A24}" type="pres">
      <dgm:prSet presAssocID="{41F009A8-5FF1-374A-B0B4-F33F12F25D1E}" presName="circ1Tx" presStyleLbl="revTx" presStyleIdx="0" presStyleCnt="0">
        <dgm:presLayoutVars>
          <dgm:chMax val="0"/>
          <dgm:chPref val="0"/>
          <dgm:bulletEnabled val="1"/>
        </dgm:presLayoutVars>
      </dgm:prSet>
      <dgm:spPr/>
      <dgm:t>
        <a:bodyPr/>
        <a:lstStyle/>
        <a:p>
          <a:endParaRPr lang="en-US"/>
        </a:p>
      </dgm:t>
    </dgm:pt>
    <dgm:pt modelId="{28C2DB4E-22A2-7F48-AF32-4659930D41BA}" type="pres">
      <dgm:prSet presAssocID="{2BE9368F-B9AC-2544-9898-A4F4A9B92606}" presName="circ2" presStyleLbl="vennNode1" presStyleIdx="1" presStyleCnt="3"/>
      <dgm:spPr/>
      <dgm:t>
        <a:bodyPr/>
        <a:lstStyle/>
        <a:p>
          <a:endParaRPr lang="en-US"/>
        </a:p>
      </dgm:t>
    </dgm:pt>
    <dgm:pt modelId="{BEE132B5-F663-AF48-851C-1FDE7A08A5F1}" type="pres">
      <dgm:prSet presAssocID="{2BE9368F-B9AC-2544-9898-A4F4A9B92606}" presName="circ2Tx" presStyleLbl="revTx" presStyleIdx="0" presStyleCnt="0">
        <dgm:presLayoutVars>
          <dgm:chMax val="0"/>
          <dgm:chPref val="0"/>
          <dgm:bulletEnabled val="1"/>
        </dgm:presLayoutVars>
      </dgm:prSet>
      <dgm:spPr/>
      <dgm:t>
        <a:bodyPr/>
        <a:lstStyle/>
        <a:p>
          <a:endParaRPr lang="en-US"/>
        </a:p>
      </dgm:t>
    </dgm:pt>
    <dgm:pt modelId="{8939DF34-FAB8-7B40-88E3-0874DC8F5B4D}" type="pres">
      <dgm:prSet presAssocID="{9CD1B98D-C8A6-0142-A187-D6061C0DCEC1}" presName="circ3" presStyleLbl="vennNode1" presStyleIdx="2" presStyleCnt="3"/>
      <dgm:spPr/>
      <dgm:t>
        <a:bodyPr/>
        <a:lstStyle/>
        <a:p>
          <a:endParaRPr lang="en-US"/>
        </a:p>
      </dgm:t>
    </dgm:pt>
    <dgm:pt modelId="{1BC71E6D-1CA1-2C45-8BE2-892F8F8F5745}" type="pres">
      <dgm:prSet presAssocID="{9CD1B98D-C8A6-0142-A187-D6061C0DCEC1}" presName="circ3Tx" presStyleLbl="revTx" presStyleIdx="0" presStyleCnt="0">
        <dgm:presLayoutVars>
          <dgm:chMax val="0"/>
          <dgm:chPref val="0"/>
          <dgm:bulletEnabled val="1"/>
        </dgm:presLayoutVars>
      </dgm:prSet>
      <dgm:spPr/>
      <dgm:t>
        <a:bodyPr/>
        <a:lstStyle/>
        <a:p>
          <a:endParaRPr lang="en-US"/>
        </a:p>
      </dgm:t>
    </dgm:pt>
  </dgm:ptLst>
  <dgm:cxnLst>
    <dgm:cxn modelId="{688DA82D-4FA4-4247-85BB-BF6DE71F1451}" srcId="{E8B588B5-939D-6042-9327-0B56FDD6E59C}" destId="{41F009A8-5FF1-374A-B0B4-F33F12F25D1E}" srcOrd="0" destOrd="0" parTransId="{C1BD33C4-12B4-C942-BC12-011E24225BC8}" sibTransId="{D9F84ABD-C082-3741-8A2F-7FC7E6A0E1D6}"/>
    <dgm:cxn modelId="{96FE866D-4035-4040-960D-C26E71B5799D}" type="presOf" srcId="{9CD1B98D-C8A6-0142-A187-D6061C0DCEC1}" destId="{8939DF34-FAB8-7B40-88E3-0874DC8F5B4D}" srcOrd="0" destOrd="0" presId="urn:microsoft.com/office/officeart/2005/8/layout/venn1"/>
    <dgm:cxn modelId="{1E15B863-4494-4E42-A731-A53D0DD7521C}" type="presOf" srcId="{41F009A8-5FF1-374A-B0B4-F33F12F25D1E}" destId="{635E34A4-6835-8445-88A7-4AFB23FE4A24}" srcOrd="1" destOrd="0" presId="urn:microsoft.com/office/officeart/2005/8/layout/venn1"/>
    <dgm:cxn modelId="{E8833519-339E-C04A-B6B1-F5E3B6193518}" type="presOf" srcId="{41F009A8-5FF1-374A-B0B4-F33F12F25D1E}" destId="{A272C519-C458-CB46-AFCE-3705D7B15208}" srcOrd="0" destOrd="0" presId="urn:microsoft.com/office/officeart/2005/8/layout/venn1"/>
    <dgm:cxn modelId="{1F2FDA50-E257-794E-806C-EED4DA9AD1A6}" type="presOf" srcId="{2BE9368F-B9AC-2544-9898-A4F4A9B92606}" destId="{28C2DB4E-22A2-7F48-AF32-4659930D41BA}" srcOrd="0" destOrd="0" presId="urn:microsoft.com/office/officeart/2005/8/layout/venn1"/>
    <dgm:cxn modelId="{FFABD8A9-0545-0D45-B8FE-466C3CA08416}" srcId="{E8B588B5-939D-6042-9327-0B56FDD6E59C}" destId="{9CD1B98D-C8A6-0142-A187-D6061C0DCEC1}" srcOrd="2" destOrd="0" parTransId="{B302CB2A-1AE1-9841-8DA2-A70BF33F0576}" sibTransId="{EF322C6F-D294-2344-80AA-1E40E2B0344A}"/>
    <dgm:cxn modelId="{7738AC92-EB97-2341-8732-0C087687BAA0}" srcId="{E8B588B5-939D-6042-9327-0B56FDD6E59C}" destId="{2BE9368F-B9AC-2544-9898-A4F4A9B92606}" srcOrd="1" destOrd="0" parTransId="{38B1949B-CD60-9D4F-97AB-7CAC9FDF1FB0}" sibTransId="{668D0348-4EBA-C941-96E9-CDDAEFB196A0}"/>
    <dgm:cxn modelId="{7B9C5786-AF3E-B54B-9C9C-21B3E06B95F9}" type="presOf" srcId="{E8B588B5-939D-6042-9327-0B56FDD6E59C}" destId="{9264FC4A-F869-AB49-B63C-CDC85ABE48CA}" srcOrd="0" destOrd="0" presId="urn:microsoft.com/office/officeart/2005/8/layout/venn1"/>
    <dgm:cxn modelId="{998F95D4-5025-FF4B-AC91-7A08C0303BC7}" type="presOf" srcId="{9CD1B98D-C8A6-0142-A187-D6061C0DCEC1}" destId="{1BC71E6D-1CA1-2C45-8BE2-892F8F8F5745}" srcOrd="1" destOrd="0" presId="urn:microsoft.com/office/officeart/2005/8/layout/venn1"/>
    <dgm:cxn modelId="{A9E5799B-CE97-D24A-94D1-BD90D6642614}" type="presOf" srcId="{2BE9368F-B9AC-2544-9898-A4F4A9B92606}" destId="{BEE132B5-F663-AF48-851C-1FDE7A08A5F1}" srcOrd="1" destOrd="0" presId="urn:microsoft.com/office/officeart/2005/8/layout/venn1"/>
    <dgm:cxn modelId="{3ECBEC8E-5521-0443-9B67-003B9DF06522}" type="presParOf" srcId="{9264FC4A-F869-AB49-B63C-CDC85ABE48CA}" destId="{A272C519-C458-CB46-AFCE-3705D7B15208}" srcOrd="0" destOrd="0" presId="urn:microsoft.com/office/officeart/2005/8/layout/venn1"/>
    <dgm:cxn modelId="{0139E374-DEB2-824F-B268-541511B3C991}" type="presParOf" srcId="{9264FC4A-F869-AB49-B63C-CDC85ABE48CA}" destId="{635E34A4-6835-8445-88A7-4AFB23FE4A24}" srcOrd="1" destOrd="0" presId="urn:microsoft.com/office/officeart/2005/8/layout/venn1"/>
    <dgm:cxn modelId="{EA30A39A-5FD3-B14C-8909-3B4918F0F3B7}" type="presParOf" srcId="{9264FC4A-F869-AB49-B63C-CDC85ABE48CA}" destId="{28C2DB4E-22A2-7F48-AF32-4659930D41BA}" srcOrd="2" destOrd="0" presId="urn:microsoft.com/office/officeart/2005/8/layout/venn1"/>
    <dgm:cxn modelId="{C81DD24F-18D9-E547-801F-49F25DB17AF8}" type="presParOf" srcId="{9264FC4A-F869-AB49-B63C-CDC85ABE48CA}" destId="{BEE132B5-F663-AF48-851C-1FDE7A08A5F1}" srcOrd="3" destOrd="0" presId="urn:microsoft.com/office/officeart/2005/8/layout/venn1"/>
    <dgm:cxn modelId="{33B6C710-380B-4447-A598-1835ACF169BB}" type="presParOf" srcId="{9264FC4A-F869-AB49-B63C-CDC85ABE48CA}" destId="{8939DF34-FAB8-7B40-88E3-0874DC8F5B4D}" srcOrd="4" destOrd="0" presId="urn:microsoft.com/office/officeart/2005/8/layout/venn1"/>
    <dgm:cxn modelId="{6787D2DB-3139-D245-A7F7-E14FEB3967CD}" type="presParOf" srcId="{9264FC4A-F869-AB49-B63C-CDC85ABE48CA}" destId="{1BC71E6D-1CA1-2C45-8BE2-892F8F8F574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2C519-C458-CB46-AFCE-3705D7B15208}">
      <dsp:nvSpPr>
        <dsp:cNvPr id="0" name=""/>
        <dsp:cNvSpPr/>
      </dsp:nvSpPr>
      <dsp:spPr>
        <a:xfrm>
          <a:off x="958216" y="231591"/>
          <a:ext cx="2655566" cy="26555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Value-Based Health Care</a:t>
          </a:r>
        </a:p>
      </dsp:txBody>
      <dsp:txXfrm>
        <a:off x="1312292" y="696315"/>
        <a:ext cx="1947415" cy="1195004"/>
      </dsp:txXfrm>
    </dsp:sp>
    <dsp:sp modelId="{28C2DB4E-22A2-7F48-AF32-4659930D41BA}">
      <dsp:nvSpPr>
        <dsp:cNvPr id="0" name=""/>
        <dsp:cNvSpPr/>
      </dsp:nvSpPr>
      <dsp:spPr>
        <a:xfrm>
          <a:off x="1916433" y="1891320"/>
          <a:ext cx="2655566" cy="26555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Quality Improvement</a:t>
          </a:r>
        </a:p>
      </dsp:txBody>
      <dsp:txXfrm>
        <a:off x="2728594" y="2577341"/>
        <a:ext cx="1593339" cy="1460561"/>
      </dsp:txXfrm>
    </dsp:sp>
    <dsp:sp modelId="{8939DF34-FAB8-7B40-88E3-0874DC8F5B4D}">
      <dsp:nvSpPr>
        <dsp:cNvPr id="0" name=""/>
        <dsp:cNvSpPr/>
      </dsp:nvSpPr>
      <dsp:spPr>
        <a:xfrm>
          <a:off x="0" y="1891320"/>
          <a:ext cx="2655566" cy="26555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a:t>Upstream action on SDoH</a:t>
          </a:r>
        </a:p>
      </dsp:txBody>
      <dsp:txXfrm>
        <a:off x="250065" y="2577341"/>
        <a:ext cx="1593339" cy="146056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A3A62-25CA-45B2-86C0-55EF586A4A04}" type="datetimeFigureOut">
              <a:rPr lang="en-CA" smtClean="0"/>
              <a:t>03/10/2019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3227-F07C-4DE1-BBD3-2E90A485AFBF}" type="slidenum">
              <a:rPr lang="en-CA" smtClean="0"/>
              <a:t>‹#›</a:t>
            </a:fld>
            <a:endParaRPr lang="en-CA"/>
          </a:p>
        </p:txBody>
      </p:sp>
    </p:spTree>
    <p:extLst>
      <p:ext uri="{BB962C8B-B14F-4D97-AF65-F5344CB8AC3E}">
        <p14:creationId xmlns:p14="http://schemas.microsoft.com/office/powerpoint/2010/main" val="422869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26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205D89-4208-8B48-80A2-716214A66C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endParaRPr lang="en-CA" altLang="en-US" dirty="0"/>
          </a:p>
        </p:txBody>
      </p:sp>
    </p:spTree>
    <p:extLst>
      <p:ext uri="{BB962C8B-B14F-4D97-AF65-F5344CB8AC3E}">
        <p14:creationId xmlns:p14="http://schemas.microsoft.com/office/powerpoint/2010/main" val="17192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What is SPOR</a:t>
            </a:r>
          </a:p>
          <a:p>
            <a:r>
              <a:rPr lang="en-US" sz="1100" b="1" u="sng" dirty="0"/>
              <a:t>what is SPOR’s framework for engagement…</a:t>
            </a:r>
          </a:p>
          <a:p>
            <a:r>
              <a:rPr lang="en-US" sz="1100" b="1" dirty="0"/>
              <a:t>Vision: </a:t>
            </a:r>
            <a:r>
              <a:rPr lang="en-US" sz="1100" dirty="0"/>
              <a:t>Patients are active partners in health research that will lead to improved health outcomes and an enhanced health care system.</a:t>
            </a:r>
          </a:p>
          <a:p>
            <a:r>
              <a:rPr lang="en-US" sz="1100" b="1" dirty="0"/>
              <a:t>Objective: </a:t>
            </a:r>
            <a:r>
              <a:rPr lang="en-US" sz="1100" dirty="0"/>
              <a:t>The SPOR Patient Engagement Framework is designed to establish key concepts, principles and areas for patient engagement to be adopted by all SPOR partners</a:t>
            </a:r>
          </a:p>
          <a:p>
            <a:r>
              <a:rPr lang="en-US" sz="1100" b="1" u="sng" dirty="0"/>
              <a:t>Guiding Principles</a:t>
            </a:r>
          </a:p>
          <a:p>
            <a:r>
              <a:rPr lang="en-US" sz="1100" dirty="0"/>
              <a:t>Patient engagement in research will improve the relevance of the research and improve its translation into policy and practice, contribute to more effective health services and products, and ultimately, improve the quality of life of Canadians and result in a strengthened Canadian health care system. Underpinning this Framework are guiding principles to which SPOR partners will adhere in pursuing the goal of integrating patient engagement into research:</a:t>
            </a:r>
          </a:p>
          <a:p>
            <a:r>
              <a:rPr lang="en-US" sz="1100" b="1" dirty="0"/>
              <a:t>Inclusiveness:</a:t>
            </a:r>
            <a:r>
              <a:rPr lang="en-US" sz="1100" dirty="0"/>
              <a:t> Patient engagement in research integrates a diversity of patient perspectives and research is reflective of their contribution – i.e., patients are bringing their lives into this. </a:t>
            </a:r>
          </a:p>
          <a:p>
            <a:r>
              <a:rPr lang="en-US" sz="1100" b="1" dirty="0"/>
              <a:t>Support:</a:t>
            </a:r>
            <a:r>
              <a:rPr lang="en-US" sz="1100" dirty="0"/>
              <a:t> Adequate support and flexibility are provided to patient participants to ensure that they can contribute fully to discussions and decisions. This implies creating safe environments that promote honest interactions, cultural competence, training, and education. Support also implies financial compensation for their involvement.</a:t>
            </a:r>
          </a:p>
          <a:p>
            <a:r>
              <a:rPr lang="en-US" sz="1100" b="1" dirty="0"/>
              <a:t>Mutual Respect:</a:t>
            </a:r>
            <a:r>
              <a:rPr lang="en-US" sz="1100" dirty="0"/>
              <a:t> Researchers, practitioners and patients acknowledge and value each other's expertise and experiential knowledge. </a:t>
            </a:r>
          </a:p>
          <a:p>
            <a:r>
              <a:rPr lang="en-US" sz="1100" b="1" dirty="0"/>
              <a:t>Co-Build:</a:t>
            </a:r>
            <a:r>
              <a:rPr lang="en-US" sz="1100" dirty="0"/>
              <a:t> Patients, researchers and practitioners work together from the beginning to identify problems and gaps, set priorities for research and work together to produce and implement solutions.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52472A-86D9-4212-87F8-71C16E72D710}" type="slidenum">
              <a:rPr kumimoji="0" lang="en-CA"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47522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What is SPOR</a:t>
            </a:r>
          </a:p>
          <a:p>
            <a:r>
              <a:rPr lang="en-US" sz="1100" b="1" u="sng" dirty="0"/>
              <a:t>what is SPOR’s framework for engagement…</a:t>
            </a:r>
          </a:p>
          <a:p>
            <a:r>
              <a:rPr lang="en-US" sz="1100" b="1" dirty="0"/>
              <a:t>Vision: </a:t>
            </a:r>
            <a:r>
              <a:rPr lang="en-US" sz="1100" dirty="0"/>
              <a:t>Patients are active partners in health research that will lead to improved health outcomes and an enhanced health care system.</a:t>
            </a:r>
          </a:p>
          <a:p>
            <a:r>
              <a:rPr lang="en-US" sz="1100" b="1" dirty="0"/>
              <a:t>Objective: </a:t>
            </a:r>
            <a:r>
              <a:rPr lang="en-US" sz="1100" dirty="0"/>
              <a:t>The SPOR Patient Engagement Framework is designed to establish key concepts, principles and areas for patient engagement to be adopted by all SPOR partners</a:t>
            </a:r>
          </a:p>
          <a:p>
            <a:r>
              <a:rPr lang="en-US" sz="1100" b="1" u="sng" dirty="0"/>
              <a:t>Guiding Principles</a:t>
            </a:r>
          </a:p>
          <a:p>
            <a:r>
              <a:rPr lang="en-US" sz="1100" dirty="0"/>
              <a:t>Patient engagement in research will improve the relevance of the research and improve its translation into policy and practice, contribute to more effective health services and products, and ultimately, improve the quality of life of Canadians and result in a strengthened Canadian health care system. Underpinning this Framework are guiding principles to which SPOR partners will adhere in pursuing the goal of integrating patient engagement into research:</a:t>
            </a:r>
          </a:p>
          <a:p>
            <a:r>
              <a:rPr lang="en-US" sz="1100" b="1" dirty="0"/>
              <a:t>Inclusiveness:</a:t>
            </a:r>
            <a:r>
              <a:rPr lang="en-US" sz="1100" dirty="0"/>
              <a:t> Patient engagement in research integrates a diversity of patient perspectives and research is reflective of their contribution – i.e., patients are bringing their lives into this. </a:t>
            </a:r>
          </a:p>
          <a:p>
            <a:r>
              <a:rPr lang="en-US" sz="1100" b="1" dirty="0"/>
              <a:t>Support:</a:t>
            </a:r>
            <a:r>
              <a:rPr lang="en-US" sz="1100" dirty="0"/>
              <a:t> Adequate support and flexibility are provided to patient participants to ensure that they can contribute fully to discussions and decisions. This implies creating safe environments that promote honest interactions, cultural competence, training, and education. Support also implies financial compensation for their involvement.</a:t>
            </a:r>
          </a:p>
          <a:p>
            <a:r>
              <a:rPr lang="en-US" sz="1100" b="1" dirty="0"/>
              <a:t>Mutual Respect:</a:t>
            </a:r>
            <a:r>
              <a:rPr lang="en-US" sz="1100" dirty="0"/>
              <a:t> Researchers, practitioners and patients acknowledge and value each other's expertise and experiential knowledge. </a:t>
            </a:r>
          </a:p>
          <a:p>
            <a:r>
              <a:rPr lang="en-US" sz="1100" b="1" dirty="0"/>
              <a:t>Co-Build:</a:t>
            </a:r>
            <a:r>
              <a:rPr lang="en-US" sz="1100" dirty="0"/>
              <a:t> Patients, researchers and practitioners work together from the beginning to identify problems and gaps, set priorities for research and work together to produce and implement solutions.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52472A-86D9-4212-87F8-71C16E72D710}" type="slidenum">
              <a:rPr kumimoji="0" lang="en-CA"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97715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CEB4A-7E04-4755-AC21-A9B5D53AEA1E}" type="slidenum">
              <a:rPr kumimoji="0" lang="en-CA"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6627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87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82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2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332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72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21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92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1.jpg"/><Relationship Id="rId4" Type="http://schemas.openxmlformats.org/officeDocument/2006/relationships/image" Target="../media/image1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EBE6-42AA-4749-A7DB-048289EE0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33124-CCA9-4F06-8CDD-5D28B0974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CFE5D4-98A7-4CA8-A84F-58501881A79C}"/>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E6E72A5B-B14A-44A9-951E-F494E5AB2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3DD24-7F13-4CB5-9445-8A35AA4E8AAD}"/>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184288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B3B9-F4EA-4E07-B3E5-499217008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0E850-791A-45FA-86AE-E2B8697D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3E46D-92E6-4938-BD2E-D41A178E3898}"/>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195232ED-A3D5-40EF-9DE9-A2803B9CF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E1FD2-B259-41E7-9E2D-60118450158B}"/>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7880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4BB2F-86AC-432A-8061-0774DE1B6A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54B95B-434C-4C1D-A4BD-71345BF61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8A35E-9B92-4B0B-BE89-1AA01D6D1970}"/>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CF626EC6-CB5F-4E54-AABD-1572CA76D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2CA88-1FC8-4DF9-B979-D6A97B97546D}"/>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357188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24303" r="4267" b="12723"/>
          <a:stretch/>
        </p:blipFill>
        <p:spPr>
          <a:xfrm>
            <a:off x="0" y="0"/>
            <a:ext cx="12192000" cy="4991100"/>
          </a:xfrm>
          <a:prstGeom prst="rect">
            <a:avLst/>
          </a:prstGeom>
        </p:spPr>
      </p:pic>
      <p:pic>
        <p:nvPicPr>
          <p:cNvPr id="10" name="Picture 9"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158" t="5557" r="17780" b="68325"/>
          <a:stretch/>
        </p:blipFill>
        <p:spPr>
          <a:xfrm>
            <a:off x="0" y="4127501"/>
            <a:ext cx="12192000" cy="2819401"/>
          </a:xfrm>
          <a:prstGeom prst="rect">
            <a:avLst/>
          </a:prstGeom>
        </p:spPr>
      </p:pic>
      <p:sp>
        <p:nvSpPr>
          <p:cNvPr id="2" name="Title 1"/>
          <p:cNvSpPr>
            <a:spLocks noGrp="1"/>
          </p:cNvSpPr>
          <p:nvPr>
            <p:ph type="ctrTitle"/>
          </p:nvPr>
        </p:nvSpPr>
        <p:spPr>
          <a:xfrm>
            <a:off x="4267200" y="3149600"/>
            <a:ext cx="5130800" cy="14605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3284937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20C00AA-E04B-4A08-A1A3-AA2F05E5A7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7361" y="6018964"/>
            <a:ext cx="2503424" cy="805980"/>
          </a:xfrm>
          <a:prstGeom prst="rect">
            <a:avLst/>
          </a:prstGeom>
        </p:spPr>
      </p:pic>
    </p:spTree>
    <p:extLst>
      <p:ext uri="{BB962C8B-B14F-4D97-AF65-F5344CB8AC3E}">
        <p14:creationId xmlns:p14="http://schemas.microsoft.com/office/powerpoint/2010/main" val="262305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0" t="5185" r="4414" b="5433"/>
          <a:stretch/>
        </p:blipFill>
        <p:spPr>
          <a:xfrm>
            <a:off x="11477" y="-196765"/>
            <a:ext cx="12178408" cy="7080166"/>
          </a:xfrm>
          <a:prstGeom prst="rect">
            <a:avLst/>
          </a:prstGeom>
        </p:spPr>
      </p:pic>
      <p:sp>
        <p:nvSpPr>
          <p:cNvPr id="2" name="Title 1"/>
          <p:cNvSpPr>
            <a:spLocks noGrp="1"/>
          </p:cNvSpPr>
          <p:nvPr>
            <p:ph type="title"/>
          </p:nvPr>
        </p:nvSpPr>
        <p:spPr>
          <a:xfrm>
            <a:off x="963084" y="4406901"/>
            <a:ext cx="783096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116131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91" t="5371" r="3974" b="5185"/>
          <a:stretch/>
        </p:blipFill>
        <p:spPr>
          <a:xfrm>
            <a:off x="-101599" y="-230882"/>
            <a:ext cx="123444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327185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5432" r="4316" b="6050"/>
          <a:stretch/>
        </p:blipFill>
        <p:spPr>
          <a:xfrm>
            <a:off x="-2586" y="-1"/>
            <a:ext cx="12192471"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US" dirty="0"/>
              <a:t>9/4/2014</a:t>
            </a:r>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274225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9/4/2014</a:t>
            </a:r>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dirty="0"/>
          </a:p>
        </p:txBody>
      </p:sp>
      <p:sp>
        <p:nvSpPr>
          <p:cNvPr id="6" name="Footer Placeholder 4"/>
          <p:cNvSpPr>
            <a:spLocks noGrp="1"/>
          </p:cNvSpPr>
          <p:nvPr>
            <p:ph type="ftr" sz="quarter" idx="3"/>
          </p:nvPr>
        </p:nvSpPr>
        <p:spPr>
          <a:xfrm>
            <a:off x="609600" y="6356351"/>
            <a:ext cx="4995333"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185" r="4414" b="5433"/>
          <a:stretch/>
        </p:blipFill>
        <p:spPr>
          <a:xfrm>
            <a:off x="0" y="-25463"/>
            <a:ext cx="12192000" cy="7095665"/>
          </a:xfrm>
          <a:prstGeom prst="rect">
            <a:avLst/>
          </a:prstGeom>
        </p:spPr>
      </p:pic>
    </p:spTree>
    <p:extLst>
      <p:ext uri="{BB962C8B-B14F-4D97-AF65-F5344CB8AC3E}">
        <p14:creationId xmlns:p14="http://schemas.microsoft.com/office/powerpoint/2010/main" val="592434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9/4/2014</a:t>
            </a:r>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dirty="0"/>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300" t="6562" r="4708" b="7433"/>
          <a:stretch/>
        </p:blipFill>
        <p:spPr>
          <a:xfrm>
            <a:off x="-30314" y="-1"/>
            <a:ext cx="12220199" cy="6858001"/>
          </a:xfrm>
          <a:prstGeom prst="rect">
            <a:avLst/>
          </a:prstGeom>
        </p:spPr>
      </p:pic>
    </p:spTree>
    <p:extLst>
      <p:ext uri="{BB962C8B-B14F-4D97-AF65-F5344CB8AC3E}">
        <p14:creationId xmlns:p14="http://schemas.microsoft.com/office/powerpoint/2010/main" val="195652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8333" r="4218" b="5185"/>
          <a:stretch/>
        </p:blipFill>
        <p:spPr>
          <a:xfrm flipV="1">
            <a:off x="0" y="0"/>
            <a:ext cx="12192000" cy="6858000"/>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206999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0534-B67F-4886-A9F1-C95B157CC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A46A9-25D3-4E2B-B98D-1EB714400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BF682-8E7A-4E91-AC83-8ECDC7D89CB5}"/>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C9049C91-6A48-4E8E-8C23-A0469CD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32AD7-6DF5-4851-A49A-6ECCB9A98700}"/>
              </a:ext>
            </a:extLst>
          </p:cNvPr>
          <p:cNvSpPr>
            <a:spLocks noGrp="1"/>
          </p:cNvSpPr>
          <p:nvPr>
            <p:ph type="sldNum" sz="quarter" idx="12"/>
          </p:nvPr>
        </p:nvSpPr>
        <p:spPr/>
        <p:txBody>
          <a:bodyPr/>
          <a:lstStyle/>
          <a:p>
            <a:fld id="{5EFE06C5-39AA-4B85-80F0-CA4BC0982E07}"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F5A6B5E1-8605-43F6-9B53-BA054FF02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0547"/>
            <a:ext cx="1974181" cy="84745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377770F-D52E-4BFF-BEC5-07D63242D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5504" y="6015704"/>
            <a:ext cx="3108960" cy="842295"/>
          </a:xfrm>
          <a:prstGeom prst="rect">
            <a:avLst/>
          </a:prstGeom>
        </p:spPr>
      </p:pic>
    </p:spTree>
    <p:extLst>
      <p:ext uri="{BB962C8B-B14F-4D97-AF65-F5344CB8AC3E}">
        <p14:creationId xmlns:p14="http://schemas.microsoft.com/office/powerpoint/2010/main" val="138520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5" t="5556" r="4707" b="5556"/>
          <a:stretch/>
        </p:blipFill>
        <p:spPr>
          <a:xfrm>
            <a:off x="-1" y="-266700"/>
            <a:ext cx="12191153" cy="71247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3238193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555" r="4707" b="5186"/>
          <a:stretch/>
        </p:blipFill>
        <p:spPr>
          <a:xfrm flipH="1">
            <a:off x="-1" y="-165100"/>
            <a:ext cx="12219404"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
        <p:nvSpPr>
          <p:cNvPr id="7" name="Footer Placeholder 4"/>
          <p:cNvSpPr>
            <a:spLocks noGrp="1"/>
          </p:cNvSpPr>
          <p:nvPr>
            <p:ph type="ftr" sz="quarter" idx="3"/>
          </p:nvPr>
        </p:nvSpPr>
        <p:spPr>
          <a:xfrm>
            <a:off x="609600" y="6356351"/>
            <a:ext cx="4995333"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344740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107632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803" r="4120" b="5308"/>
          <a:stretch/>
        </p:blipFill>
        <p:spPr>
          <a:xfrm>
            <a:off x="0" y="-175845"/>
            <a:ext cx="12192000" cy="7033845"/>
          </a:xfrm>
          <a:prstGeom prst="rect">
            <a:avLst/>
          </a:prstGeom>
        </p:spPr>
      </p:pic>
      <p:sp>
        <p:nvSpPr>
          <p:cNvPr id="2" name="Title 1"/>
          <p:cNvSpPr>
            <a:spLocks noGrp="1"/>
          </p:cNvSpPr>
          <p:nvPr>
            <p:ph type="ctrTitle"/>
          </p:nvPr>
        </p:nvSpPr>
        <p:spPr>
          <a:xfrm>
            <a:off x="4267200" y="3149600"/>
            <a:ext cx="5130800" cy="14605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363342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62BCF34-BC78-4B35-867D-D860F8ECE953}" type="datetimeFigureOut">
              <a:rPr lang="en-CA" smtClean="0"/>
              <a:t>03/10/2019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FE4BF9-8A9B-469C-996B-8D16796EDDEC}" type="slidenum">
              <a:rPr lang="en-CA" smtClean="0"/>
              <a:t>‹#›</a:t>
            </a:fld>
            <a:endParaRPr lang="en-CA"/>
          </a:p>
        </p:txBody>
      </p:sp>
    </p:spTree>
    <p:extLst>
      <p:ext uri="{BB962C8B-B14F-4D97-AF65-F5344CB8AC3E}">
        <p14:creationId xmlns:p14="http://schemas.microsoft.com/office/powerpoint/2010/main" val="106579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2" descr="PPT_Main_f.png                                                 00861245 Mainframe                      BC84D2A8:"/>
          <p:cNvPicPr>
            <a:picLocks noChangeAspect="1" noChangeArrowheads="1"/>
          </p:cNvPicPr>
          <p:nvPr/>
        </p:nvPicPr>
        <p:blipFill>
          <a:blip r:embed="rId2"/>
          <a:srcRect/>
          <a:stretch>
            <a:fillRect/>
          </a:stretch>
        </p:blipFill>
        <p:spPr bwMode="auto">
          <a:xfrm>
            <a:off x="0" y="83309"/>
            <a:ext cx="12192000" cy="6754813"/>
          </a:xfrm>
          <a:prstGeom prst="rect">
            <a:avLst/>
          </a:prstGeom>
          <a:noFill/>
          <a:ln w="9525">
            <a:noFill/>
            <a:miter lim="800000"/>
            <a:headEnd/>
            <a:tailEnd/>
          </a:ln>
        </p:spPr>
      </p:pic>
      <p:pic>
        <p:nvPicPr>
          <p:cNvPr id="5" name="Picture 4" descr="Ontario - Logo"/>
          <p:cNvPicPr>
            <a:picLocks noChangeAspect="1" noChangeArrowheads="1"/>
          </p:cNvPicPr>
          <p:nvPr/>
        </p:nvPicPr>
        <p:blipFill>
          <a:blip r:embed="rId3"/>
          <a:srcRect/>
          <a:stretch>
            <a:fillRect/>
          </a:stretch>
        </p:blipFill>
        <p:spPr bwMode="auto">
          <a:xfrm>
            <a:off x="9501717" y="6016626"/>
            <a:ext cx="2300816" cy="576263"/>
          </a:xfrm>
          <a:prstGeom prst="rect">
            <a:avLst/>
          </a:prstGeom>
          <a:noFill/>
          <a:ln w="9525">
            <a:noFill/>
            <a:miter lim="800000"/>
            <a:headEnd/>
            <a:tailEnd/>
          </a:ln>
        </p:spPr>
      </p:pic>
      <p:sp>
        <p:nvSpPr>
          <p:cNvPr id="3074" name="Rectangle 2"/>
          <p:cNvSpPr>
            <a:spLocks noGrp="1" noChangeArrowheads="1"/>
          </p:cNvSpPr>
          <p:nvPr>
            <p:ph type="ctrTitle"/>
          </p:nvPr>
        </p:nvSpPr>
        <p:spPr>
          <a:xfrm>
            <a:off x="799548" y="2555530"/>
            <a:ext cx="10363200" cy="1262062"/>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CA" sz="2700" b="1" kern="1200" dirty="0">
                <a:solidFill>
                  <a:schemeClr val="tx2"/>
                </a:solidFill>
                <a:latin typeface="+mj-lt"/>
                <a:ea typeface="+mj-ea"/>
                <a:cs typeface="+mj-cs"/>
              </a:defRPr>
            </a:lvl1pPr>
          </a:lstStyle>
          <a:p>
            <a:pPr lvl="0"/>
            <a:r>
              <a:rPr lang="en-US" dirty="0"/>
              <a:t>Click to edit Master title style</a:t>
            </a:r>
            <a:endParaRPr lang="en-CA" dirty="0"/>
          </a:p>
        </p:txBody>
      </p:sp>
      <p:sp>
        <p:nvSpPr>
          <p:cNvPr id="3075" name="Rectangle 3"/>
          <p:cNvSpPr>
            <a:spLocks noGrp="1" noChangeArrowheads="1"/>
          </p:cNvSpPr>
          <p:nvPr>
            <p:ph type="subTitle" idx="1"/>
          </p:nvPr>
        </p:nvSpPr>
        <p:spPr>
          <a:xfrm>
            <a:off x="812800" y="3975653"/>
            <a:ext cx="10373784" cy="1172679"/>
          </a:xfrm>
        </p:spPr>
        <p:txBody>
          <a:bodyPr anchor="b"/>
          <a:lstStyle>
            <a:lvl1pPr marL="0" indent="0">
              <a:spcAft>
                <a:spcPct val="0"/>
              </a:spcAft>
              <a:buFont typeface="Times" pitchFamily="18" charset="0"/>
              <a:buNone/>
              <a:defRPr sz="1400"/>
            </a:lvl1pPr>
          </a:lstStyle>
          <a:p>
            <a:r>
              <a:rPr lang="en-US" dirty="0"/>
              <a:t>Click to edit Master subtitle style</a:t>
            </a:r>
            <a:endParaRPr lang="en-CA" dirty="0"/>
          </a:p>
        </p:txBody>
      </p:sp>
      <p:sp>
        <p:nvSpPr>
          <p:cNvPr id="6" name="Rectangle 4"/>
          <p:cNvSpPr>
            <a:spLocks noGrp="1" noChangeArrowheads="1"/>
          </p:cNvSpPr>
          <p:nvPr>
            <p:ph type="dt" sz="half" idx="10"/>
          </p:nvPr>
        </p:nvSpPr>
        <p:spPr/>
        <p:txBody>
          <a:bodyPr/>
          <a:lstStyle>
            <a:lvl1pPr>
              <a:defRPr dirty="0"/>
            </a:lvl1pPr>
          </a:lstStyle>
          <a:p>
            <a:pPr>
              <a:defRPr/>
            </a:pPr>
            <a:fld id="{AFE392FC-1F4D-47CF-A595-95F428D1FBD2}" type="datetime1">
              <a:rPr lang="en-US" smtClean="0">
                <a:solidFill>
                  <a:prstClr val="black"/>
                </a:solidFill>
              </a:rPr>
              <a:pPr>
                <a:defRPr/>
              </a:pPr>
              <a:t>10/3/2019</a:t>
            </a:fld>
            <a:endParaRPr lang="en-CA">
              <a:solidFill>
                <a:prstClr val="black"/>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CA">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pPr>
              <a:defRPr/>
            </a:pPr>
            <a:fld id="{19363FCF-F1AB-4FDB-9813-FCEDAB744497}"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932583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741" y="179218"/>
            <a:ext cx="11535507" cy="453831"/>
          </a:xfrm>
        </p:spPr>
        <p:txBody>
          <a:bodyPr/>
          <a:lstStyle>
            <a:lvl1pPr>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348344" y="753627"/>
            <a:ext cx="11548904" cy="5388756"/>
          </a:xfrm>
        </p:spPr>
        <p:txBody>
          <a:bodyPr/>
          <a:lstStyle>
            <a:lvl1pPr marL="279400" indent="-279400">
              <a:spcAft>
                <a:spcPts val="300"/>
              </a:spcAft>
              <a:defRPr/>
            </a:lvl1pPr>
            <a:lvl2pPr marL="452438" indent="-180975">
              <a:spcAft>
                <a:spcPts val="300"/>
              </a:spcAft>
              <a:defRPr/>
            </a:lvl2pPr>
            <a:lvl3pPr marL="709613" indent="-228600">
              <a:spcAft>
                <a:spcPts val="300"/>
              </a:spcAft>
              <a:defRPr/>
            </a:lvl3pPr>
            <a:lvl4pPr marL="987425" indent="-228600">
              <a:spcAft>
                <a:spcPts val="300"/>
              </a:spcAft>
              <a:defRPr/>
            </a:lvl4pPr>
            <a:lvl5pPr marL="1162050" indent="-228600">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1002C9F1-7E3C-4034-8353-B7319D3036EF}" type="datetime1">
              <a:rPr lang="en-US" smtClean="0">
                <a:solidFill>
                  <a:prstClr val="black"/>
                </a:solidFill>
              </a:rPr>
              <a:pPr>
                <a:defRPr/>
              </a:pPr>
              <a:t>10/3/2019</a:t>
            </a:fld>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032B2-25EF-44F1-B04A-3BC321E60891}"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403449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A2F308-2431-45A0-9D5F-73E7E5696F81}" type="datetime1">
              <a:rPr lang="en-US" smtClean="0">
                <a:solidFill>
                  <a:prstClr val="black"/>
                </a:solidFill>
              </a:rPr>
              <a:pPr>
                <a:defRPr/>
              </a:pPr>
              <a:t>10/3/2019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C7992-A454-4400-9A66-263A1480C8E4}"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883117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2853" y="209689"/>
            <a:ext cx="11078817" cy="515869"/>
          </a:xfrm>
        </p:spPr>
        <p:txBody>
          <a:bodyPr/>
          <a:lstStyle/>
          <a:p>
            <a:r>
              <a:rPr lang="en-US"/>
              <a:t>Click to edit Master title style</a:t>
            </a:r>
            <a:endParaRPr lang="en-CA"/>
          </a:p>
        </p:txBody>
      </p:sp>
      <p:sp>
        <p:nvSpPr>
          <p:cNvPr id="3" name="Content Placeholder 2"/>
          <p:cNvSpPr>
            <a:spLocks noGrp="1"/>
          </p:cNvSpPr>
          <p:nvPr>
            <p:ph sz="half" idx="1"/>
          </p:nvPr>
        </p:nvSpPr>
        <p:spPr>
          <a:xfrm>
            <a:off x="649357" y="924340"/>
            <a:ext cx="5247860" cy="51981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042993" y="927652"/>
            <a:ext cx="5645425" cy="5204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A1E2F5C-B84B-45AA-87AB-2AEC74B8236A}" type="datetime1">
              <a:rPr lang="en-US" smtClean="0">
                <a:solidFill>
                  <a:prstClr val="black"/>
                </a:solidFill>
              </a:rPr>
              <a:pPr>
                <a:defRPr/>
              </a:pPr>
              <a:t>10/3/2019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DE1994-2848-45FA-BCCF-C9011F69F96A}"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719785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0310"/>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609600" y="998407"/>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9897"/>
            <a:ext cx="5386917" cy="4476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93368" y="99840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49897"/>
            <a:ext cx="5389033" cy="4476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4"/>
          <p:cNvSpPr>
            <a:spLocks noGrp="1" noChangeArrowheads="1"/>
          </p:cNvSpPr>
          <p:nvPr>
            <p:ph type="dt" sz="half" idx="10"/>
          </p:nvPr>
        </p:nvSpPr>
        <p:spPr>
          <a:ln/>
        </p:spPr>
        <p:txBody>
          <a:bodyPr/>
          <a:lstStyle>
            <a:lvl1pPr>
              <a:defRPr/>
            </a:lvl1pPr>
          </a:lstStyle>
          <a:p>
            <a:pPr>
              <a:defRPr/>
            </a:pPr>
            <a:fld id="{E68D6F50-AAE2-4C96-AC11-06CFA6A81E05}" type="datetime1">
              <a:rPr lang="en-US" smtClean="0">
                <a:solidFill>
                  <a:prstClr val="black"/>
                </a:solidFill>
              </a:rPr>
              <a:pPr>
                <a:defRPr/>
              </a:pPr>
              <a:t>10/3/2019</a:t>
            </a:fld>
            <a:endParaRPr lang="en-CA"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4E11D0-84E9-4E61-8961-CCCDF54B8868}"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7092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FC4F-283F-4392-B1A1-443464CDD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E9805-6087-4668-8564-C345DE7C1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D1D76-6599-4A76-B2D3-F85889DAF996}"/>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29FD8DF2-AF4E-4512-A73A-095AE8D83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1633-8679-4E77-9689-CC3147AFE578}"/>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44454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1142CDDA-60E2-4D54-B53A-4F6CB8DA161D}" type="datetime1">
              <a:rPr lang="en-US" smtClean="0">
                <a:solidFill>
                  <a:prstClr val="black"/>
                </a:solidFill>
              </a:rPr>
              <a:pPr>
                <a:defRPr/>
              </a:pPr>
              <a:t>10/3/2019</a:t>
            </a:fld>
            <a:endParaRPr lang="en-CA"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A80B90-C03A-45C5-80F0-F607E9BC397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122527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78FC8D-302D-4094-B433-AAB80AFB094F}" type="datetime1">
              <a:rPr lang="en-US" smtClean="0">
                <a:solidFill>
                  <a:prstClr val="black"/>
                </a:solidFill>
              </a:rPr>
              <a:pPr>
                <a:defRPr/>
              </a:pPr>
              <a:t>10/3/2019</a:t>
            </a:fld>
            <a:endParaRPr lang="en-CA"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4908D9-3FC4-4492-AB3E-BAAE5B16CEBE}"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933704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869307-EF2E-48BA-ABBF-5BC8CC2F406F}" type="datetime1">
              <a:rPr lang="en-US" smtClean="0">
                <a:solidFill>
                  <a:prstClr val="black"/>
                </a:solidFill>
              </a:rPr>
              <a:pPr>
                <a:defRPr/>
              </a:pPr>
              <a:t>10/3/2019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4E86C-608B-45A6-BA81-79277CC1EEAD}"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641617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C54E27-0481-4CED-BAA3-485EE29AF0F3}" type="datetime1">
              <a:rPr lang="en-US" smtClean="0">
                <a:solidFill>
                  <a:prstClr val="black"/>
                </a:solidFill>
              </a:rPr>
              <a:pPr>
                <a:defRPr/>
              </a:pPr>
              <a:t>10/3/2019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D35028-FC9F-4BF2-BBA3-4362944FA9D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247226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5CE776-2B95-4B19-B727-35D40AFE6C01}" type="datetime1">
              <a:rPr lang="en-US" smtClean="0">
                <a:solidFill>
                  <a:prstClr val="black"/>
                </a:solidFill>
              </a:rPr>
              <a:pPr>
                <a:defRPr/>
              </a:pPr>
              <a:t>10/3/2019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0A9882-6066-4F39-B013-9B903C65846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562780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200" y="587376"/>
            <a:ext cx="2590800" cy="55086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10685" y="587376"/>
            <a:ext cx="7571316"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5463A97E-C443-425C-A9E5-282539698745}" type="datetime1">
              <a:rPr lang="en-US" smtClean="0">
                <a:solidFill>
                  <a:prstClr val="black"/>
                </a:solidFill>
              </a:rPr>
              <a:pPr>
                <a:defRPr/>
              </a:pPr>
              <a:t>10/3/2019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AF8B2-C4BE-47B7-96E5-01C7D4D02C8F}"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56702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559" y="309081"/>
            <a:ext cx="11589099" cy="384256"/>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a:lvl1pPr>
          </a:lstStyle>
          <a:p>
            <a:pPr lvl="0"/>
            <a:r>
              <a:rPr lang="en-US"/>
              <a:t>Click to edit Master title style</a:t>
            </a:r>
          </a:p>
        </p:txBody>
      </p:sp>
      <p:sp>
        <p:nvSpPr>
          <p:cNvPr id="3" name="Table Placeholder 2"/>
          <p:cNvSpPr>
            <a:spLocks noGrp="1"/>
          </p:cNvSpPr>
          <p:nvPr>
            <p:ph type="tbl" idx="1"/>
          </p:nvPr>
        </p:nvSpPr>
        <p:spPr>
          <a:xfrm>
            <a:off x="267956" y="783771"/>
            <a:ext cx="11562304" cy="5312229"/>
          </a:xfrm>
        </p:spPr>
        <p:txBody>
          <a:bodyPr/>
          <a:lstStyle/>
          <a:p>
            <a:pPr lvl="0"/>
            <a:endParaRPr lang="en-US" noProof="0" dirty="0"/>
          </a:p>
        </p:txBody>
      </p:sp>
      <p:sp>
        <p:nvSpPr>
          <p:cNvPr id="4" name="Date Placeholder 3"/>
          <p:cNvSpPr>
            <a:spLocks noGrp="1"/>
          </p:cNvSpPr>
          <p:nvPr>
            <p:ph type="dt" sz="half" idx="10"/>
          </p:nvPr>
        </p:nvSpPr>
        <p:spPr/>
        <p:txBody>
          <a:bodyPr/>
          <a:lstStyle>
            <a:lvl1pPr>
              <a:defRPr dirty="0"/>
            </a:lvl1pPr>
          </a:lstStyle>
          <a:p>
            <a:pPr>
              <a:defRPr/>
            </a:pPr>
            <a:fld id="{1979B6FD-446E-4694-8AF5-31BA4C9367AB}" type="datetime1">
              <a:rPr lang="en-US" smtClean="0">
                <a:solidFill>
                  <a:prstClr val="black"/>
                </a:solidFill>
              </a:rPr>
              <a:pPr>
                <a:defRPr/>
              </a:pPr>
              <a:t>10/3/2019</a:t>
            </a:fld>
            <a:endParaRPr lang="en-CA">
              <a:solidFill>
                <a:prstClr val="black"/>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E6C169A-2E45-4F20-8E31-E3EC5D7978B6}"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908324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owerpoint-1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1" r="4312"/>
          <a:stretch/>
        </p:blipFill>
        <p:spPr>
          <a:xfrm>
            <a:off x="9482667" y="317717"/>
            <a:ext cx="2709332" cy="6445770"/>
          </a:xfrm>
          <a:prstGeom prst="rect">
            <a:avLst/>
          </a:prstGeom>
        </p:spPr>
      </p:pic>
      <p:sp>
        <p:nvSpPr>
          <p:cNvPr id="2" name="Title 1"/>
          <p:cNvSpPr>
            <a:spLocks noGrp="1"/>
          </p:cNvSpPr>
          <p:nvPr>
            <p:ph type="ctrTitle"/>
          </p:nvPr>
        </p:nvSpPr>
        <p:spPr>
          <a:xfrm>
            <a:off x="4267200" y="2838450"/>
            <a:ext cx="5130800" cy="1181100"/>
          </a:xfrm>
        </p:spPr>
        <p:txBody>
          <a:bodyPr lIns="0" tIns="0" rIns="0" bIns="0">
            <a:normAutofit/>
          </a:bodyPr>
          <a:lstStyle>
            <a:lvl1pPr>
              <a:defRPr sz="3600"/>
            </a:lvl1pPr>
          </a:lstStyle>
          <a:p>
            <a:r>
              <a:rPr lang="en-US" dirty="0"/>
              <a:t>Click to edit Master title style</a:t>
            </a:r>
            <a:endParaRPr lang="en-CA" dirty="0"/>
          </a:p>
        </p:txBody>
      </p:sp>
      <p:pic>
        <p:nvPicPr>
          <p:cNvPr id="5" name="Picture 4" descr="Powerpoint-0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0049" t="32286" r="41574" b="47373"/>
          <a:stretch/>
        </p:blipFill>
        <p:spPr>
          <a:xfrm>
            <a:off x="286199" y="441201"/>
            <a:ext cx="1105021" cy="726250"/>
          </a:xfrm>
          <a:prstGeom prst="rect">
            <a:avLst/>
          </a:prstGeom>
        </p:spPr>
      </p:pic>
      <p:pic>
        <p:nvPicPr>
          <p:cNvPr id="6" name="Picture 5" descr="Powerpoint-01.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36057" t="53198" r="35999" b="36717"/>
          <a:stretch/>
        </p:blipFill>
        <p:spPr>
          <a:xfrm>
            <a:off x="1430961" y="458520"/>
            <a:ext cx="3227616" cy="69161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CF1B969-6651-410F-B648-A428AC1468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05393" y="5958469"/>
            <a:ext cx="2709332" cy="872273"/>
          </a:xfrm>
          <a:prstGeom prst="rect">
            <a:avLst/>
          </a:prstGeom>
        </p:spPr>
      </p:pic>
    </p:spTree>
    <p:extLst>
      <p:ext uri="{BB962C8B-B14F-4D97-AF65-F5344CB8AC3E}">
        <p14:creationId xmlns:p14="http://schemas.microsoft.com/office/powerpoint/2010/main" val="124733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2800" b="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a:xfrm>
            <a:off x="10905067" y="6239670"/>
            <a:ext cx="677333" cy="365125"/>
          </a:xfrm>
          <a:prstGeom prst="rect">
            <a:avLst/>
          </a:prstGeom>
        </p:spPr>
        <p:txBody>
          <a:bodyPr/>
          <a:lstStyle/>
          <a:p>
            <a:fld id="{8EF2AD9F-DE80-41D7-A691-F9CD3DEA5990}" type="slidenum">
              <a:rPr lang="en-US" smtClean="0"/>
              <a:pPr/>
              <a:t>‹#›</a:t>
            </a:fld>
            <a:endParaRPr lang="en-US" dirty="0"/>
          </a:p>
        </p:txBody>
      </p:sp>
      <p:pic>
        <p:nvPicPr>
          <p:cNvPr id="7" name="Picture 6" descr="Powerpoint-0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324" r="4192"/>
          <a:stretch/>
        </p:blipFill>
        <p:spPr>
          <a:xfrm>
            <a:off x="9838982" y="419394"/>
            <a:ext cx="2350903" cy="620823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18408B1-AE02-4F77-A9DD-48793A753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393" y="5958469"/>
            <a:ext cx="2709332" cy="872273"/>
          </a:xfrm>
          <a:prstGeom prst="rect">
            <a:avLst/>
          </a:prstGeom>
        </p:spPr>
      </p:pic>
    </p:spTree>
    <p:extLst>
      <p:ext uri="{BB962C8B-B14F-4D97-AF65-F5344CB8AC3E}">
        <p14:creationId xmlns:p14="http://schemas.microsoft.com/office/powerpoint/2010/main" val="1381587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Powerpoint-1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77" t="5185" r="4414" b="57408"/>
          <a:stretch/>
        </p:blipFill>
        <p:spPr>
          <a:xfrm>
            <a:off x="7247467" y="0"/>
            <a:ext cx="4944533" cy="256540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078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8715-6756-4A90-B7AB-D66A096DE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0E232-2CED-4736-8789-C1BC11AEE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4CFFA-A83F-474C-8F73-5E221843B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B9DD3B-E932-417F-BCDF-268FFDA874F6}"/>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6" name="Footer Placeholder 5">
            <a:extLst>
              <a:ext uri="{FF2B5EF4-FFF2-40B4-BE49-F238E27FC236}">
                <a16:creationId xmlns:a16="http://schemas.microsoft.com/office/drawing/2014/main" id="{11C8D8F7-99FF-4532-9E58-D2665A4CA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7851C-31BB-4F15-A0B7-5C156FF9C45E}"/>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2254961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555" r="4414"/>
          <a:stretch/>
        </p:blipFill>
        <p:spPr>
          <a:xfrm>
            <a:off x="1151468" y="0"/>
            <a:ext cx="11040533" cy="6477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a:xfrm>
            <a:off x="10905067" y="6239670"/>
            <a:ext cx="677333" cy="365125"/>
          </a:xfrm>
          <a:prstGeom prst="rect">
            <a:avLst/>
          </a:prstGeom>
        </p:spPr>
        <p:txBody>
          <a:bodyPr/>
          <a:lstStyle/>
          <a:p>
            <a:fld id="{8EF2AD9F-DE80-41D7-A691-F9CD3DEA5990}"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0A90D494-0FB1-4E0D-B44C-F4F743F19C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393" y="5958469"/>
            <a:ext cx="2709332" cy="872273"/>
          </a:xfrm>
          <a:prstGeom prst="rect">
            <a:avLst/>
          </a:prstGeom>
        </p:spPr>
      </p:pic>
    </p:spTree>
    <p:extLst>
      <p:ext uri="{BB962C8B-B14F-4D97-AF65-F5344CB8AC3E}">
        <p14:creationId xmlns:p14="http://schemas.microsoft.com/office/powerpoint/2010/main" val="181868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27486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owerpoint-2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7994" r="4267"/>
          <a:stretch/>
        </p:blipFill>
        <p:spPr>
          <a:xfrm>
            <a:off x="10143067" y="0"/>
            <a:ext cx="2048933"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a:xfrm>
            <a:off x="10905067" y="6239670"/>
            <a:ext cx="677333" cy="365125"/>
          </a:xfrm>
          <a:prstGeom prst="rect">
            <a:avLst/>
          </a:prstGeom>
        </p:spPr>
        <p:txBody>
          <a:bodyPr/>
          <a:lstStyle/>
          <a:p>
            <a:fld id="{8EF2AD9F-DE80-41D7-A691-F9CD3DEA5990}" type="slidenum">
              <a:rPr lang="en-US" smtClean="0"/>
              <a:pP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0C672E37-8536-47FE-99C8-F31CCEB4F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393" y="5958469"/>
            <a:ext cx="2709332" cy="872273"/>
          </a:xfrm>
          <a:prstGeom prst="rect">
            <a:avLst/>
          </a:prstGeom>
        </p:spPr>
      </p:pic>
    </p:spTree>
    <p:extLst>
      <p:ext uri="{BB962C8B-B14F-4D97-AF65-F5344CB8AC3E}">
        <p14:creationId xmlns:p14="http://schemas.microsoft.com/office/powerpoint/2010/main" val="816546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owerpoint-0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5532"/>
          <a:stretch/>
        </p:blipFill>
        <p:spPr>
          <a:xfrm>
            <a:off x="304801" y="392114"/>
            <a:ext cx="11550316" cy="6478587"/>
          </a:xfrm>
          <a:prstGeom prst="rect">
            <a:avLst/>
          </a:prstGeom>
        </p:spPr>
      </p:pic>
      <p:pic>
        <p:nvPicPr>
          <p:cNvPr id="5" name="Picture 4"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570E9BAB-AE0C-4689-9F14-0FFB13EB21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3168" y="5840269"/>
            <a:ext cx="2594033" cy="835152"/>
          </a:xfrm>
          <a:prstGeom prst="rect">
            <a:avLst/>
          </a:prstGeom>
        </p:spPr>
      </p:pic>
    </p:spTree>
    <p:extLst>
      <p:ext uri="{BB962C8B-B14F-4D97-AF65-F5344CB8AC3E}">
        <p14:creationId xmlns:p14="http://schemas.microsoft.com/office/powerpoint/2010/main" val="1681178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506" t="5371" r="4267" b="67592"/>
          <a:stretch/>
        </p:blipFill>
        <p:spPr>
          <a:xfrm flipH="1">
            <a:off x="1" y="0"/>
            <a:ext cx="3606801" cy="1854200"/>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E49F63D8-CE29-4054-BFB1-F63D439BDD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8239" y="5940974"/>
            <a:ext cx="2848339" cy="917026"/>
          </a:xfrm>
          <a:prstGeom prst="rect">
            <a:avLst/>
          </a:prstGeom>
        </p:spPr>
      </p:pic>
    </p:spTree>
    <p:extLst>
      <p:ext uri="{BB962C8B-B14F-4D97-AF65-F5344CB8AC3E}">
        <p14:creationId xmlns:p14="http://schemas.microsoft.com/office/powerpoint/2010/main" val="2074617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owerpoint-0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251" r="74198"/>
          <a:stretch/>
        </p:blipFill>
        <p:spPr>
          <a:xfrm>
            <a:off x="1" y="0"/>
            <a:ext cx="24892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3682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1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956" t="10742" r="4414" b="12940"/>
          <a:stretch/>
        </p:blipFill>
        <p:spPr>
          <a:xfrm flipH="1">
            <a:off x="-1" y="912814"/>
            <a:ext cx="2844801" cy="5233987"/>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54702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descr="Powerpoint-0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4267" b="4259"/>
          <a:stretch/>
        </p:blipFill>
        <p:spPr>
          <a:xfrm rot="10800000">
            <a:off x="0" y="0"/>
            <a:ext cx="11057467" cy="6565900"/>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8" name="Picture 7"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66237F4-2A55-4FB0-A865-DB36C04A04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602" y="6101781"/>
            <a:ext cx="2256196" cy="726385"/>
          </a:xfrm>
          <a:prstGeom prst="rect">
            <a:avLst/>
          </a:prstGeom>
        </p:spPr>
      </p:pic>
    </p:spTree>
    <p:extLst>
      <p:ext uri="{BB962C8B-B14F-4D97-AF65-F5344CB8AC3E}">
        <p14:creationId xmlns:p14="http://schemas.microsoft.com/office/powerpoint/2010/main" val="1974181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149600"/>
            <a:ext cx="5130800" cy="1460500"/>
          </a:xfrm>
        </p:spPr>
        <p:txBody>
          <a:bodyPr lIns="0" tIns="0" rIns="0" bIns="0">
            <a:normAutofit/>
          </a:bodyPr>
          <a:lstStyle>
            <a:lvl1pPr>
              <a:defRPr sz="3600"/>
            </a:lvl1pPr>
          </a:lstStyle>
          <a:p>
            <a:r>
              <a:rPr lang="en-US" dirty="0"/>
              <a:t>Click to edit Master title style</a:t>
            </a:r>
            <a:endParaRPr lang="en-CA" dirty="0"/>
          </a:p>
        </p:txBody>
      </p:sp>
      <p:pic>
        <p:nvPicPr>
          <p:cNvPr id="3" name="Picture 2"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31955" r="35814" b="37209"/>
          <a:stretch/>
        </p:blipFill>
        <p:spPr>
          <a:xfrm>
            <a:off x="4449923" y="2191488"/>
            <a:ext cx="3268527" cy="2114698"/>
          </a:xfrm>
          <a:prstGeom prst="rect">
            <a:avLst/>
          </a:prstGeom>
        </p:spPr>
      </p:pic>
    </p:spTree>
    <p:extLst>
      <p:ext uri="{BB962C8B-B14F-4D97-AF65-F5344CB8AC3E}">
        <p14:creationId xmlns:p14="http://schemas.microsoft.com/office/powerpoint/2010/main" val="2782124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CBB67FC4-8414-D241-93F4-0F22979EC769}"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355509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A7A3-4C4B-4F7F-8ED7-89DEA52E28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21753F-8877-4DFD-9A9E-C45557710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29134-D199-421A-AC8A-885F436D2F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F89D7-7821-44DA-8CD6-CFC93C9A7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7AB96-E452-408E-95E6-DCAC2EE7B1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C4ED1-BB9A-4FCD-8B6A-C27F2AD67B61}"/>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8" name="Footer Placeholder 7">
            <a:extLst>
              <a:ext uri="{FF2B5EF4-FFF2-40B4-BE49-F238E27FC236}">
                <a16:creationId xmlns:a16="http://schemas.microsoft.com/office/drawing/2014/main" id="{0336090C-EF36-479A-A60E-0823E6559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64A4F5-9E72-4277-B93A-3E83779F5515}"/>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1648900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BB67FC4-8414-D241-93F4-0F22979EC769}"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909028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CBB67FC4-8414-D241-93F4-0F22979EC769}"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1314921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CBB67FC4-8414-D241-93F4-0F22979EC769}"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2537878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CBB67FC4-8414-D241-93F4-0F22979EC769}"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2967689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BB67FC4-8414-D241-93F4-0F22979EC769}"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150121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67FC4-8414-D241-93F4-0F22979EC769}"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356800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BB67FC4-8414-D241-93F4-0F22979EC769}"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2654306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BB67FC4-8414-D241-93F4-0F22979EC769}"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1775922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BB67FC4-8414-D241-93F4-0F22979EC769}"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1829886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BB67FC4-8414-D241-93F4-0F22979EC769}"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9068D-B73E-6740-886A-3A646A4CEE61}" type="slidenum">
              <a:rPr lang="en-US" smtClean="0"/>
              <a:t>‹#›</a:t>
            </a:fld>
            <a:endParaRPr lang="en-US"/>
          </a:p>
        </p:txBody>
      </p:sp>
    </p:spTree>
    <p:extLst>
      <p:ext uri="{BB962C8B-B14F-4D97-AF65-F5344CB8AC3E}">
        <p14:creationId xmlns:p14="http://schemas.microsoft.com/office/powerpoint/2010/main" val="101492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A731-8C5B-4FA7-8C9A-CAE9C4A1B1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80980-5D06-4813-96A2-69BD75F8A223}"/>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4" name="Footer Placeholder 3">
            <a:extLst>
              <a:ext uri="{FF2B5EF4-FFF2-40B4-BE49-F238E27FC236}">
                <a16:creationId xmlns:a16="http://schemas.microsoft.com/office/drawing/2014/main" id="{7BD6D79E-FB24-46F5-ADE1-C2E18A15C3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52692C-BC80-48C3-B7EE-00B4A207B3DB}"/>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2566544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914400" y="3398839"/>
            <a:ext cx="10464800" cy="158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E26EF64-FBF7-4D30-A3F6-27BC6FD2182A}" type="slidenum">
              <a:rPr lang="en-CA"/>
              <a:pPr>
                <a:defRPr/>
              </a:pPr>
              <a:t>‹#›</a:t>
            </a:fld>
            <a:endParaRPr lang="en-CA"/>
          </a:p>
        </p:txBody>
      </p:sp>
    </p:spTree>
    <p:extLst>
      <p:ext uri="{BB962C8B-B14F-4D97-AF65-F5344CB8AC3E}">
        <p14:creationId xmlns:p14="http://schemas.microsoft.com/office/powerpoint/2010/main" val="1585089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638" indent="-274638">
              <a:spcBef>
                <a:spcPts val="600"/>
              </a:spcBef>
              <a:spcAft>
                <a:spcPts val="600"/>
              </a:spcAft>
              <a:buClr>
                <a:schemeClr val="tx1">
                  <a:lumMod val="75000"/>
                  <a:lumOff val="25000"/>
                </a:schemeClr>
              </a:buClr>
              <a:buSzPct val="100000"/>
              <a:defRPr>
                <a:solidFill>
                  <a:schemeClr val="tx1">
                    <a:lumMod val="75000"/>
                    <a:lumOff val="25000"/>
                  </a:schemeClr>
                </a:solidFill>
              </a:defRPr>
            </a:lvl1pPr>
            <a:lvl2pPr marL="465138" indent="-190500">
              <a:spcBef>
                <a:spcPts val="600"/>
              </a:spcBef>
              <a:spcAft>
                <a:spcPts val="0"/>
              </a:spcAft>
              <a:buClr>
                <a:schemeClr val="tx1">
                  <a:lumMod val="75000"/>
                  <a:lumOff val="25000"/>
                </a:schemeClr>
              </a:buClr>
              <a:buSzPct val="75000"/>
              <a:buFont typeface="Wingdings" panose="05000000000000000000" pitchFamily="2" charset="2"/>
              <a:buChar char="§"/>
              <a:defRPr>
                <a:solidFill>
                  <a:schemeClr val="tx1">
                    <a:lumMod val="75000"/>
                    <a:lumOff val="25000"/>
                  </a:schemeClr>
                </a:solidFill>
              </a:defRPr>
            </a:lvl2pPr>
            <a:lvl3pPr marL="682625" indent="-217488">
              <a:buClr>
                <a:schemeClr val="tx1">
                  <a:lumMod val="75000"/>
                  <a:lumOff val="25000"/>
                </a:schemeClr>
              </a:buClr>
              <a:buFont typeface="Arial" panose="020B0604020202020204" pitchFamily="34" charset="0"/>
              <a:buChar char="○"/>
              <a:defRPr>
                <a:solidFill>
                  <a:schemeClr val="tx1">
                    <a:lumMod val="75000"/>
                    <a:lumOff val="25000"/>
                  </a:schemeClr>
                </a:solidFill>
              </a:defRPr>
            </a:lvl3pPr>
            <a:lvl4pPr>
              <a:buClr>
                <a:schemeClr val="tx1">
                  <a:lumMod val="75000"/>
                  <a:lumOff val="25000"/>
                </a:schemeClr>
              </a:buClr>
              <a:defRPr>
                <a:solidFill>
                  <a:schemeClr val="tx1">
                    <a:lumMod val="75000"/>
                    <a:lumOff val="25000"/>
                  </a:schemeClr>
                </a:solidFill>
              </a:defRPr>
            </a:lvl4pPr>
            <a:lvl5pPr>
              <a:buClr>
                <a:schemeClr val="tx1">
                  <a:lumMod val="75000"/>
                  <a:lumOff val="25000"/>
                </a:schemeClr>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endParaRPr lang="en-CA" dirty="0"/>
          </a:p>
        </p:txBody>
      </p:sp>
    </p:spTree>
    <p:extLst>
      <p:ext uri="{BB962C8B-B14F-4D97-AF65-F5344CB8AC3E}">
        <p14:creationId xmlns:p14="http://schemas.microsoft.com/office/powerpoint/2010/main" val="2603779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solidFill>
                  <a:srgbClr val="18453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rgbClr val="6A793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C45ABB8-9596-4186-8637-F85A619998C8}" type="slidenum">
              <a:rPr lang="en-CA"/>
              <a:pPr>
                <a:defRPr/>
              </a:pPr>
              <a:t>‹#›</a:t>
            </a:fld>
            <a:endParaRPr lang="en-CA"/>
          </a:p>
        </p:txBody>
      </p:sp>
    </p:spTree>
    <p:extLst>
      <p:ext uri="{BB962C8B-B14F-4D97-AF65-F5344CB8AC3E}">
        <p14:creationId xmlns:p14="http://schemas.microsoft.com/office/powerpoint/2010/main" val="1080195543"/>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3576E57-4A1E-4E67-BBE5-DF282FC98516}" type="slidenum">
              <a:rPr lang="en-CA"/>
              <a:pPr>
                <a:defRPr/>
              </a:pPr>
              <a:t>‹#›</a:t>
            </a:fld>
            <a:endParaRPr lang="en-CA"/>
          </a:p>
        </p:txBody>
      </p:sp>
    </p:spTree>
    <p:extLst>
      <p:ext uri="{BB962C8B-B14F-4D97-AF65-F5344CB8AC3E}">
        <p14:creationId xmlns:p14="http://schemas.microsoft.com/office/powerpoint/2010/main" val="1186055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CA"/>
          </a:p>
        </p:txBody>
      </p:sp>
      <p:sp>
        <p:nvSpPr>
          <p:cNvPr id="9" name="Footer Placeholder 7"/>
          <p:cNvSpPr>
            <a:spLocks noGrp="1"/>
          </p:cNvSpPr>
          <p:nvPr>
            <p:ph type="ftr" sz="quarter" idx="11"/>
          </p:nvPr>
        </p:nvSpPr>
        <p:spPr/>
        <p:txBody>
          <a:bodyPr/>
          <a:lstStyle>
            <a:lvl1pPr>
              <a:defRPr/>
            </a:lvl1pPr>
          </a:lstStyle>
          <a:p>
            <a:pPr>
              <a:defRPr/>
            </a:pPr>
            <a:endParaRPr lang="en-CA"/>
          </a:p>
        </p:txBody>
      </p:sp>
      <p:sp>
        <p:nvSpPr>
          <p:cNvPr id="10" name="Slide Number Placeholder 8"/>
          <p:cNvSpPr>
            <a:spLocks noGrp="1"/>
          </p:cNvSpPr>
          <p:nvPr>
            <p:ph type="sldNum" sz="quarter" idx="12"/>
          </p:nvPr>
        </p:nvSpPr>
        <p:spPr/>
        <p:txBody>
          <a:bodyPr/>
          <a:lstStyle>
            <a:lvl1pPr>
              <a:defRPr/>
            </a:lvl1pPr>
          </a:lstStyle>
          <a:p>
            <a:pPr>
              <a:defRPr/>
            </a:pPr>
            <a:fld id="{3856F5F7-C77C-4876-9329-148D6143CD2A}" type="slidenum">
              <a:rPr lang="en-CA"/>
              <a:pPr>
                <a:defRPr/>
              </a:pPr>
              <a:t>‹#›</a:t>
            </a:fld>
            <a:endParaRPr lang="en-CA"/>
          </a:p>
        </p:txBody>
      </p:sp>
    </p:spTree>
    <p:extLst>
      <p:ext uri="{BB962C8B-B14F-4D97-AF65-F5344CB8AC3E}">
        <p14:creationId xmlns:p14="http://schemas.microsoft.com/office/powerpoint/2010/main" val="4002023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80E9F83-447F-48F6-B03E-E68E44B47EFD}" type="slidenum">
              <a:rPr lang="en-CA"/>
              <a:pPr>
                <a:defRPr/>
              </a:pPr>
              <a:t>‹#›</a:t>
            </a:fld>
            <a:endParaRPr lang="en-CA"/>
          </a:p>
        </p:txBody>
      </p:sp>
    </p:spTree>
    <p:extLst>
      <p:ext uri="{BB962C8B-B14F-4D97-AF65-F5344CB8AC3E}">
        <p14:creationId xmlns:p14="http://schemas.microsoft.com/office/powerpoint/2010/main" val="2541666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EBE2063-BE9D-4100-8547-A6EED0F14F92}" type="slidenum">
              <a:rPr lang="en-CA"/>
              <a:pPr>
                <a:defRPr/>
              </a:pPr>
              <a:t>‹#›</a:t>
            </a:fld>
            <a:endParaRPr lang="en-CA"/>
          </a:p>
        </p:txBody>
      </p:sp>
    </p:spTree>
    <p:extLst>
      <p:ext uri="{BB962C8B-B14F-4D97-AF65-F5344CB8AC3E}">
        <p14:creationId xmlns:p14="http://schemas.microsoft.com/office/powerpoint/2010/main" val="20627464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CBD452D6-EAC6-4A8A-B505-580E2CB28EF4}" type="slidenum">
              <a:rPr lang="en-CA"/>
              <a:pPr>
                <a:defRPr/>
              </a:pPr>
              <a:t>‹#›</a:t>
            </a:fld>
            <a:endParaRPr lang="en-CA"/>
          </a:p>
        </p:txBody>
      </p:sp>
    </p:spTree>
    <p:extLst>
      <p:ext uri="{BB962C8B-B14F-4D97-AF65-F5344CB8AC3E}">
        <p14:creationId xmlns:p14="http://schemas.microsoft.com/office/powerpoint/2010/main" val="2221835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1496DFE-98BE-4575-BEE9-242F62D65586}" type="slidenum">
              <a:rPr lang="en-CA"/>
              <a:pPr>
                <a:defRPr/>
              </a:pPr>
              <a:t>‹#›</a:t>
            </a:fld>
            <a:endParaRPr lang="en-CA"/>
          </a:p>
        </p:txBody>
      </p:sp>
    </p:spTree>
    <p:extLst>
      <p:ext uri="{BB962C8B-B14F-4D97-AF65-F5344CB8AC3E}">
        <p14:creationId xmlns:p14="http://schemas.microsoft.com/office/powerpoint/2010/main" val="3350837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008AC64-2F2B-43F1-A367-34ECD95812A5}" type="slidenum">
              <a:rPr lang="en-CA"/>
              <a:pPr>
                <a:defRPr/>
              </a:pPr>
              <a:t>‹#›</a:t>
            </a:fld>
            <a:endParaRPr lang="en-CA"/>
          </a:p>
        </p:txBody>
      </p:sp>
    </p:spTree>
    <p:extLst>
      <p:ext uri="{BB962C8B-B14F-4D97-AF65-F5344CB8AC3E}">
        <p14:creationId xmlns:p14="http://schemas.microsoft.com/office/powerpoint/2010/main" val="37272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81788-C560-4E00-9633-0BA522080791}"/>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3" name="Footer Placeholder 2">
            <a:extLst>
              <a:ext uri="{FF2B5EF4-FFF2-40B4-BE49-F238E27FC236}">
                <a16:creationId xmlns:a16="http://schemas.microsoft.com/office/drawing/2014/main" id="{A183AF1D-5D57-4A78-9529-05E485D07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08FA5D-B787-4A2A-89D7-49AC8416BA29}"/>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3500416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C4237FE-384B-4D4A-B0B2-17B96B22BD2C}" type="slidenum">
              <a:rPr lang="en-CA"/>
              <a:pPr>
                <a:defRPr/>
              </a:pPr>
              <a:t>‹#›</a:t>
            </a:fld>
            <a:endParaRPr lang="en-CA"/>
          </a:p>
        </p:txBody>
      </p:sp>
    </p:spTree>
    <p:extLst>
      <p:ext uri="{BB962C8B-B14F-4D97-AF65-F5344CB8AC3E}">
        <p14:creationId xmlns:p14="http://schemas.microsoft.com/office/powerpoint/2010/main" val="42293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0132-B20B-4F35-AAD8-2EC3029A0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6A72A-1A76-443F-A14B-35C45AB73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7D5F70-1227-48EC-9FEC-A38DAE3B4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BC560-799B-4E02-9AEF-2BD4B5028343}"/>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6" name="Footer Placeholder 5">
            <a:extLst>
              <a:ext uri="{FF2B5EF4-FFF2-40B4-BE49-F238E27FC236}">
                <a16:creationId xmlns:a16="http://schemas.microsoft.com/office/drawing/2014/main" id="{132CB80C-1ACC-42DF-9F96-F7CA145EC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E072B-96A6-4A94-A143-EE4D5618FFEE}"/>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50508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6A37-5075-40CE-94A6-C5B50F118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1501E-FC94-45CD-8835-6D3154156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2A3E0-0E1E-4EBA-B253-BA8FA9A15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D73C0-5281-4AC5-B278-33A50BAC96D0}"/>
              </a:ext>
            </a:extLst>
          </p:cNvPr>
          <p:cNvSpPr>
            <a:spLocks noGrp="1"/>
          </p:cNvSpPr>
          <p:nvPr>
            <p:ph type="dt" sz="half" idx="10"/>
          </p:nvPr>
        </p:nvSpPr>
        <p:spPr/>
        <p:txBody>
          <a:bodyPr/>
          <a:lstStyle/>
          <a:p>
            <a:fld id="{F6A54C1F-0640-437F-9DFB-D4D056777D70}" type="datetimeFigureOut">
              <a:rPr lang="en-US" smtClean="0"/>
              <a:t>10/3/2019</a:t>
            </a:fld>
            <a:endParaRPr lang="en-US"/>
          </a:p>
        </p:txBody>
      </p:sp>
      <p:sp>
        <p:nvSpPr>
          <p:cNvPr id="6" name="Footer Placeholder 5">
            <a:extLst>
              <a:ext uri="{FF2B5EF4-FFF2-40B4-BE49-F238E27FC236}">
                <a16:creationId xmlns:a16="http://schemas.microsoft.com/office/drawing/2014/main" id="{1C1D4F38-4314-443B-B55D-F2B66170F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8224D-2BEC-4A23-A81F-3F471D1AA323}"/>
              </a:ext>
            </a:extLst>
          </p:cNvPr>
          <p:cNvSpPr>
            <a:spLocks noGrp="1"/>
          </p:cNvSpPr>
          <p:nvPr>
            <p:ph type="sldNum" sz="quarter" idx="12"/>
          </p:nvPr>
        </p:nvSpPr>
        <p:spPr/>
        <p:txBody>
          <a:bodyPr/>
          <a:lstStyle/>
          <a:p>
            <a:fld id="{5EFE06C5-39AA-4B85-80F0-CA4BC0982E07}" type="slidenum">
              <a:rPr lang="en-US" smtClean="0"/>
              <a:t>‹#›</a:t>
            </a:fld>
            <a:endParaRPr lang="en-US"/>
          </a:p>
        </p:txBody>
      </p:sp>
    </p:spTree>
    <p:extLst>
      <p:ext uri="{BB962C8B-B14F-4D97-AF65-F5344CB8AC3E}">
        <p14:creationId xmlns:p14="http://schemas.microsoft.com/office/powerpoint/2010/main" val="350092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jp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9.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53E6F-5371-4EB2-91A3-4E9D03C07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54858-C8B7-4D04-9BA4-1099A5461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08951-C0F3-450B-81CA-A1B39A1DA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54C1F-0640-437F-9DFB-D4D056777D70}" type="datetimeFigureOut">
              <a:rPr lang="en-US" smtClean="0"/>
              <a:t>10/3/2019</a:t>
            </a:fld>
            <a:endParaRPr lang="en-US"/>
          </a:p>
        </p:txBody>
      </p:sp>
      <p:sp>
        <p:nvSpPr>
          <p:cNvPr id="5" name="Footer Placeholder 4">
            <a:extLst>
              <a:ext uri="{FF2B5EF4-FFF2-40B4-BE49-F238E27FC236}">
                <a16:creationId xmlns:a16="http://schemas.microsoft.com/office/drawing/2014/main" id="{DB437446-3A28-48A4-B5C7-80A047D5D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FD34EC-60E4-47B3-8C4D-0C11527FE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E06C5-39AA-4B85-80F0-CA4BC0982E07}" type="slidenum">
              <a:rPr lang="en-US" smtClean="0"/>
              <a:t>‹#›</a:t>
            </a:fld>
            <a:endParaRPr lang="en-US"/>
          </a:p>
        </p:txBody>
      </p:sp>
    </p:spTree>
    <p:extLst>
      <p:ext uri="{BB962C8B-B14F-4D97-AF65-F5344CB8AC3E}">
        <p14:creationId xmlns:p14="http://schemas.microsoft.com/office/powerpoint/2010/main" val="209087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178800" y="6239670"/>
            <a:ext cx="24892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r>
              <a:rPr lang="en-US" dirty="0"/>
              <a:t>9/4/2014</a:t>
            </a:r>
          </a:p>
        </p:txBody>
      </p:sp>
      <p:sp>
        <p:nvSpPr>
          <p:cNvPr id="6" name="Slide Number Placeholder 5"/>
          <p:cNvSpPr>
            <a:spLocks noGrp="1"/>
          </p:cNvSpPr>
          <p:nvPr>
            <p:ph type="sldNum" sz="quarter" idx="4"/>
          </p:nvPr>
        </p:nvSpPr>
        <p:spPr>
          <a:xfrm>
            <a:off x="10905067" y="6239670"/>
            <a:ext cx="6773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AD9F-DE80-41D7-A691-F9CD3DEA5990}" type="slidenum">
              <a:rPr lang="en-US" smtClean="0"/>
              <a:pPr/>
              <a:t>‹#›</a:t>
            </a:fld>
            <a:endParaRPr lang="en-US" dirty="0"/>
          </a:p>
        </p:txBody>
      </p:sp>
      <p:pic>
        <p:nvPicPr>
          <p:cNvPr id="7" name="Picture 6" descr="logo-01.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spTree>
    <p:extLst>
      <p:ext uri="{BB962C8B-B14F-4D97-AF65-F5344CB8AC3E}">
        <p14:creationId xmlns:p14="http://schemas.microsoft.com/office/powerpoint/2010/main" val="116254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3"/>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6"/>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accent5"/>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4"/>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8150" y="209689"/>
            <a:ext cx="11615895" cy="4133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endParaRPr lang="en-CA" dirty="0"/>
          </a:p>
        </p:txBody>
      </p:sp>
      <p:sp>
        <p:nvSpPr>
          <p:cNvPr id="1027" name="Rectangle 3"/>
          <p:cNvSpPr>
            <a:spLocks noGrp="1" noChangeArrowheads="1"/>
          </p:cNvSpPr>
          <p:nvPr>
            <p:ph type="body" idx="1"/>
          </p:nvPr>
        </p:nvSpPr>
        <p:spPr bwMode="auto">
          <a:xfrm>
            <a:off x="308149" y="743579"/>
            <a:ext cx="11589099" cy="5349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9400" lvl="0" indent="-279400"/>
            <a:r>
              <a:rPr lang="en-US" dirty="0"/>
              <a:t>Click to edit Master text styles</a:t>
            </a:r>
          </a:p>
          <a:p>
            <a:pPr marL="452438" lvl="1" indent="-180975"/>
            <a:r>
              <a:rPr lang="en-US" dirty="0"/>
              <a:t>Second level</a:t>
            </a:r>
          </a:p>
          <a:p>
            <a:pPr marL="709613" lvl="2"/>
            <a:r>
              <a:rPr lang="en-US" dirty="0"/>
              <a:t>Third level</a:t>
            </a:r>
          </a:p>
          <a:p>
            <a:pPr marL="987425" lvl="3"/>
            <a:r>
              <a:rPr lang="en-US" dirty="0"/>
              <a:t>Fourth level</a:t>
            </a:r>
          </a:p>
          <a:p>
            <a:pPr marL="1162050" lvl="4"/>
            <a:r>
              <a:rPr lang="en-US" dirty="0"/>
              <a:t>Fifth level</a:t>
            </a:r>
            <a:endParaRPr lang="en-CA" dirty="0"/>
          </a:p>
        </p:txBody>
      </p:sp>
      <p:sp>
        <p:nvSpPr>
          <p:cNvPr id="1028" name="Rectangle 4"/>
          <p:cNvSpPr>
            <a:spLocks noGrp="1" noChangeArrowheads="1"/>
          </p:cNvSpPr>
          <p:nvPr>
            <p:ph type="dt" sz="half" idx="2"/>
          </p:nvPr>
        </p:nvSpPr>
        <p:spPr bwMode="auto">
          <a:xfrm>
            <a:off x="914400" y="64008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mj-lt"/>
              </a:defRPr>
            </a:lvl1pPr>
          </a:lstStyle>
          <a:p>
            <a:pPr>
              <a:defRPr/>
            </a:pPr>
            <a:fld id="{312E3E59-84A6-4872-A000-F2FE57159F29}" type="datetime1">
              <a:rPr lang="en-US" smtClean="0">
                <a:solidFill>
                  <a:prstClr val="black"/>
                </a:solidFill>
              </a:rPr>
              <a:pPr>
                <a:defRPr/>
              </a:pPr>
              <a:t>10/3/2019</a:t>
            </a:fld>
            <a:endParaRPr lang="en-CA">
              <a:solidFill>
                <a:prstClr val="black"/>
              </a:solidFill>
            </a:endParaRPr>
          </a:p>
        </p:txBody>
      </p:sp>
      <p:sp>
        <p:nvSpPr>
          <p:cNvPr id="1029" name="Rectangle 5"/>
          <p:cNvSpPr>
            <a:spLocks noGrp="1" noChangeArrowheads="1"/>
          </p:cNvSpPr>
          <p:nvPr>
            <p:ph type="ftr" sz="quarter" idx="3"/>
          </p:nvPr>
        </p:nvSpPr>
        <p:spPr bwMode="auto">
          <a:xfrm>
            <a:off x="4165600" y="6400801"/>
            <a:ext cx="3860800" cy="304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dirty="0">
                <a:latin typeface="+mj-lt"/>
              </a:defRPr>
            </a:lvl1pPr>
          </a:lstStyle>
          <a:p>
            <a:pPr>
              <a:defRPr/>
            </a:pPr>
            <a:endParaRPr lang="en-CA">
              <a:solidFill>
                <a:prstClr val="black"/>
              </a:solidFill>
            </a:endParaRPr>
          </a:p>
        </p:txBody>
      </p:sp>
      <p:sp>
        <p:nvSpPr>
          <p:cNvPr id="1030" name="Rectangle 6"/>
          <p:cNvSpPr>
            <a:spLocks noGrp="1" noChangeArrowheads="1"/>
          </p:cNvSpPr>
          <p:nvPr>
            <p:ph type="sldNum" sz="quarter" idx="4"/>
          </p:nvPr>
        </p:nvSpPr>
        <p:spPr bwMode="auto">
          <a:xfrm>
            <a:off x="9558867" y="6481763"/>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mj-lt"/>
              </a:defRPr>
            </a:lvl1pPr>
          </a:lstStyle>
          <a:p>
            <a:pPr>
              <a:defRPr/>
            </a:pPr>
            <a:fld id="{B4E70758-7A97-4685-950E-BCAE0C03899B}" type="slidenum">
              <a:rPr lang="en-CA">
                <a:solidFill>
                  <a:prstClr val="black"/>
                </a:solidFill>
              </a:rPr>
              <a:pPr>
                <a:defRPr/>
              </a:pPr>
              <a:t>‹#›</a:t>
            </a:fld>
            <a:endParaRPr lang="en-CA" dirty="0">
              <a:solidFill>
                <a:prstClr val="black"/>
              </a:solidFill>
            </a:endParaRPr>
          </a:p>
        </p:txBody>
      </p:sp>
      <p:sp>
        <p:nvSpPr>
          <p:cNvPr id="1034" name="Rectangle 10"/>
          <p:cNvSpPr>
            <a:spLocks noChangeArrowheads="1"/>
          </p:cNvSpPr>
          <p:nvPr/>
        </p:nvSpPr>
        <p:spPr bwMode="auto">
          <a:xfrm>
            <a:off x="93134" y="68263"/>
            <a:ext cx="12005733" cy="6718300"/>
          </a:xfrm>
          <a:prstGeom prst="rect">
            <a:avLst/>
          </a:prstGeom>
          <a:noFill/>
          <a:ln w="12700">
            <a:solidFill>
              <a:srgbClr val="807F83"/>
            </a:solidFill>
            <a:miter lim="800000"/>
            <a:headEnd/>
            <a:tailEnd/>
          </a:ln>
          <a:effectLst/>
        </p:spPr>
        <p:txBody>
          <a:bodyPr wrap="none" anchor="ctr"/>
          <a:lstStyle/>
          <a:p>
            <a:pPr>
              <a:defRPr/>
            </a:pPr>
            <a:endParaRPr lang="en-US" sz="2400" dirty="0">
              <a:solidFill>
                <a:srgbClr val="825C26"/>
              </a:solidFill>
              <a:latin typeface="Times" charset="0"/>
              <a:ea typeface="ＭＳ Ｐゴシック" charset="0"/>
            </a:endParaRPr>
          </a:p>
        </p:txBody>
      </p:sp>
    </p:spTree>
    <p:extLst>
      <p:ext uri="{BB962C8B-B14F-4D97-AF65-F5344CB8AC3E}">
        <p14:creationId xmlns:p14="http://schemas.microsoft.com/office/powerpoint/2010/main" val="27248976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fontAlgn="base">
        <a:spcBef>
          <a:spcPct val="0"/>
        </a:spcBef>
        <a:spcAft>
          <a:spcPct val="0"/>
        </a:spcAft>
        <a:defRPr lang="en-CA" sz="2700" b="1" kern="1200" dirty="0" smtClean="0">
          <a:solidFill>
            <a:schemeClr val="accent1">
              <a:lumMod val="75000"/>
            </a:schemeClr>
          </a:solidFill>
          <a:latin typeface="+mj-lt"/>
          <a:ea typeface="+mj-ea"/>
          <a:cs typeface="+mj-cs"/>
        </a:defRPr>
      </a:lvl1pPr>
      <a:lvl2pPr algn="l" rtl="0" fontAlgn="base">
        <a:spcBef>
          <a:spcPct val="0"/>
        </a:spcBef>
        <a:spcAft>
          <a:spcPct val="0"/>
        </a:spcAft>
        <a:defRPr sz="3200" b="1">
          <a:solidFill>
            <a:srgbClr val="666666"/>
          </a:solidFill>
          <a:latin typeface="Arial Narrow" pitchFamily="34" charset="0"/>
        </a:defRPr>
      </a:lvl2pPr>
      <a:lvl3pPr algn="l" rtl="0" fontAlgn="base">
        <a:spcBef>
          <a:spcPct val="0"/>
        </a:spcBef>
        <a:spcAft>
          <a:spcPct val="0"/>
        </a:spcAft>
        <a:defRPr sz="3200" b="1">
          <a:solidFill>
            <a:srgbClr val="666666"/>
          </a:solidFill>
          <a:latin typeface="Arial Narrow" pitchFamily="34" charset="0"/>
        </a:defRPr>
      </a:lvl3pPr>
      <a:lvl4pPr algn="l" rtl="0" fontAlgn="base">
        <a:spcBef>
          <a:spcPct val="0"/>
        </a:spcBef>
        <a:spcAft>
          <a:spcPct val="0"/>
        </a:spcAft>
        <a:defRPr sz="3200" b="1">
          <a:solidFill>
            <a:srgbClr val="666666"/>
          </a:solidFill>
          <a:latin typeface="Arial Narrow" pitchFamily="34" charset="0"/>
        </a:defRPr>
      </a:lvl4pPr>
      <a:lvl5pPr algn="l" rtl="0" fontAlgn="base">
        <a:spcBef>
          <a:spcPct val="0"/>
        </a:spcBef>
        <a:spcAft>
          <a:spcPct val="0"/>
        </a:spcAft>
        <a:defRPr sz="3200" b="1">
          <a:solidFill>
            <a:srgbClr val="666666"/>
          </a:solidFill>
          <a:latin typeface="Arial Narrow" pitchFamily="34" charset="0"/>
        </a:defRPr>
      </a:lvl5pPr>
      <a:lvl6pPr marL="457200" algn="l" rtl="0" eaLnBrk="1" fontAlgn="base" hangingPunct="1">
        <a:spcBef>
          <a:spcPct val="0"/>
        </a:spcBef>
        <a:spcAft>
          <a:spcPct val="0"/>
        </a:spcAft>
        <a:defRPr sz="3200" b="1">
          <a:solidFill>
            <a:srgbClr val="666666"/>
          </a:solidFill>
          <a:latin typeface="Arial Narrow" pitchFamily="34" charset="0"/>
        </a:defRPr>
      </a:lvl6pPr>
      <a:lvl7pPr marL="914400" algn="l" rtl="0" eaLnBrk="1" fontAlgn="base" hangingPunct="1">
        <a:spcBef>
          <a:spcPct val="0"/>
        </a:spcBef>
        <a:spcAft>
          <a:spcPct val="0"/>
        </a:spcAft>
        <a:defRPr sz="3200" b="1">
          <a:solidFill>
            <a:srgbClr val="666666"/>
          </a:solidFill>
          <a:latin typeface="Arial Narrow" pitchFamily="34" charset="0"/>
        </a:defRPr>
      </a:lvl7pPr>
      <a:lvl8pPr marL="1371600" algn="l" rtl="0" eaLnBrk="1" fontAlgn="base" hangingPunct="1">
        <a:spcBef>
          <a:spcPct val="0"/>
        </a:spcBef>
        <a:spcAft>
          <a:spcPct val="0"/>
        </a:spcAft>
        <a:defRPr sz="3200" b="1">
          <a:solidFill>
            <a:srgbClr val="666666"/>
          </a:solidFill>
          <a:latin typeface="Arial Narrow" pitchFamily="34" charset="0"/>
        </a:defRPr>
      </a:lvl8pPr>
      <a:lvl9pPr marL="1828800" algn="l" rtl="0" eaLnBrk="1" fontAlgn="base" hangingPunct="1">
        <a:spcBef>
          <a:spcPct val="0"/>
        </a:spcBef>
        <a:spcAft>
          <a:spcPct val="0"/>
        </a:spcAft>
        <a:defRPr sz="3200" b="1">
          <a:solidFill>
            <a:srgbClr val="666666"/>
          </a:solidFill>
          <a:latin typeface="Arial Narrow" pitchFamily="34" charset="0"/>
        </a:defRPr>
      </a:lvl9pPr>
    </p:titleStyle>
    <p:bodyStyle>
      <a:lvl1pPr marL="460375" indent="-460375" algn="l" rtl="0" fontAlgn="base">
        <a:spcBef>
          <a:spcPct val="0"/>
        </a:spcBef>
        <a:spcAft>
          <a:spcPts val="600"/>
        </a:spcAft>
        <a:buClr>
          <a:srgbClr val="666666"/>
        </a:buClr>
        <a:buFont typeface="Times"/>
        <a:buChar char="•"/>
        <a:defRPr lang="en-US" sz="2400" dirty="0" smtClean="0">
          <a:solidFill>
            <a:schemeClr val="tx1"/>
          </a:solidFill>
          <a:latin typeface="+mn-lt"/>
          <a:ea typeface="+mn-ea"/>
          <a:cs typeface="+mn-cs"/>
        </a:defRPr>
      </a:lvl1pPr>
      <a:lvl2pPr marL="860425" indent="-285750" algn="l" rtl="0" fontAlgn="base">
        <a:spcBef>
          <a:spcPct val="0"/>
        </a:spcBef>
        <a:spcAft>
          <a:spcPts val="600"/>
        </a:spcAft>
        <a:buClr>
          <a:srgbClr val="666666"/>
        </a:buClr>
        <a:buFont typeface="Times"/>
        <a:buChar char="•"/>
        <a:defRPr lang="en-US" sz="2000" dirty="0" smtClean="0">
          <a:solidFill>
            <a:schemeClr val="tx1"/>
          </a:solidFill>
          <a:latin typeface="+mn-lt"/>
        </a:defRPr>
      </a:lvl2pPr>
      <a:lvl3pPr marL="1203325" indent="-228600" algn="l" rtl="0" fontAlgn="base">
        <a:spcBef>
          <a:spcPct val="0"/>
        </a:spcBef>
        <a:spcAft>
          <a:spcPts val="600"/>
        </a:spcAft>
        <a:buClr>
          <a:srgbClr val="666666"/>
        </a:buClr>
        <a:buSzPct val="80000"/>
        <a:buFont typeface="Wingdings" pitchFamily="2" charset="2"/>
        <a:buChar char="§"/>
        <a:defRPr lang="en-US" sz="1800" dirty="0" smtClean="0">
          <a:solidFill>
            <a:schemeClr val="tx1"/>
          </a:solidFill>
          <a:latin typeface="+mn-lt"/>
        </a:defRPr>
      </a:lvl3pPr>
      <a:lvl4pPr marL="1600200" indent="-228600" algn="l" rtl="0" fontAlgn="base">
        <a:spcBef>
          <a:spcPct val="0"/>
        </a:spcBef>
        <a:spcAft>
          <a:spcPts val="600"/>
        </a:spcAft>
        <a:buClr>
          <a:srgbClr val="666666"/>
        </a:buClr>
        <a:buFont typeface="Times"/>
        <a:buChar char="•"/>
        <a:defRPr lang="en-US" sz="1600" dirty="0" smtClean="0">
          <a:solidFill>
            <a:schemeClr val="tx1"/>
          </a:solidFill>
          <a:latin typeface="+mn-lt"/>
        </a:defRPr>
      </a:lvl4pPr>
      <a:lvl5pPr marL="2057400" indent="-228600" algn="l" rtl="0" fontAlgn="base">
        <a:spcBef>
          <a:spcPct val="0"/>
        </a:spcBef>
        <a:spcAft>
          <a:spcPts val="600"/>
        </a:spcAft>
        <a:buClr>
          <a:srgbClr val="666666"/>
        </a:buClr>
        <a:buSzPct val="80000"/>
        <a:buFont typeface="Wingdings" pitchFamily="2" charset="2"/>
        <a:buChar char="§"/>
        <a:defRPr lang="en-CA" sz="1400" dirty="0" smtClean="0">
          <a:solidFill>
            <a:schemeClr val="tx1"/>
          </a:solidFill>
          <a:latin typeface="+mn-lt"/>
        </a:defRPr>
      </a:lvl5pPr>
      <a:lvl6pPr marL="25146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6pPr>
      <a:lvl7pPr marL="29718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7pPr>
      <a:lvl8pPr marL="34290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8pPr>
      <a:lvl9pPr marL="38862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888" t="53230" r="36155" b="40285"/>
          <a:stretch/>
        </p:blipFill>
        <p:spPr>
          <a:xfrm>
            <a:off x="591215" y="6304457"/>
            <a:ext cx="1706276" cy="2349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F753CA2-00C5-46B9-8351-F2683AF618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58108" y="6028743"/>
            <a:ext cx="2442677" cy="786423"/>
          </a:xfrm>
          <a:prstGeom prst="rect">
            <a:avLst/>
          </a:prstGeom>
        </p:spPr>
      </p:pic>
    </p:spTree>
    <p:extLst>
      <p:ext uri="{BB962C8B-B14F-4D97-AF65-F5344CB8AC3E}">
        <p14:creationId xmlns:p14="http://schemas.microsoft.com/office/powerpoint/2010/main" val="29072906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1"/>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2"/>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bg2"/>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3"/>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67FC4-8414-D241-93F4-0F22979EC769}" type="datetimeFigureOut">
              <a:rPr lang="en-US" smtClean="0"/>
              <a:t>10/3/2019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9068D-B73E-6740-886A-3A646A4CEE61}" type="slidenum">
              <a:rPr lang="en-US" smtClean="0"/>
              <a:t>‹#›</a:t>
            </a:fld>
            <a:endParaRPr lang="en-US"/>
          </a:p>
        </p:txBody>
      </p:sp>
    </p:spTree>
    <p:extLst>
      <p:ext uri="{BB962C8B-B14F-4D97-AF65-F5344CB8AC3E}">
        <p14:creationId xmlns:p14="http://schemas.microsoft.com/office/powerpoint/2010/main" val="20031327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1"/>
            <a:ext cx="12192000" cy="449263"/>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ea typeface="+mn-ea"/>
              </a:defRPr>
            </a:lvl1pPr>
          </a:lstStyle>
          <a:p>
            <a:pPr>
              <a:defRPr/>
            </a:pPr>
            <a:endParaRPr lang="en-CA"/>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defRPr>
            </a:lvl1pPr>
          </a:lstStyle>
          <a:p>
            <a:pPr>
              <a:defRPr/>
            </a:pPr>
            <a:endParaRPr lang="en-CA"/>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FC97CA1B-E7D5-49A1-AFC4-124F13D328A6}" type="slidenum">
              <a:rPr lang="en-CA"/>
              <a:pPr>
                <a:defRPr/>
              </a:pPr>
              <a:t>‹#›</a:t>
            </a:fld>
            <a:endParaRPr lang="en-CA"/>
          </a:p>
        </p:txBody>
      </p:sp>
      <p:pic>
        <p:nvPicPr>
          <p:cNvPr id="9" name="Picture 2" descr="C:\Users\Mark Roseman\Desktop\ossu-watermar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96001" y="543203"/>
            <a:ext cx="9053473" cy="631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5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ＭＳ Ｐゴシック" charset="-128"/>
          <a:cs typeface="+mj-cs"/>
        </a:defRPr>
      </a:lvl1pPr>
      <a:lvl2pPr algn="l" rtl="0" eaLnBrk="0" fontAlgn="base" hangingPunct="0">
        <a:spcBef>
          <a:spcPct val="0"/>
        </a:spcBef>
        <a:spcAft>
          <a:spcPct val="0"/>
        </a:spcAft>
        <a:defRPr sz="4000">
          <a:solidFill>
            <a:schemeClr val="tx2"/>
          </a:solidFill>
          <a:latin typeface="Arial" charset="0"/>
          <a:ea typeface="ＭＳ Ｐゴシック" charset="-128"/>
        </a:defRPr>
      </a:lvl2pPr>
      <a:lvl3pPr algn="l" rtl="0" eaLnBrk="0" fontAlgn="base" hangingPunct="0">
        <a:spcBef>
          <a:spcPct val="0"/>
        </a:spcBef>
        <a:spcAft>
          <a:spcPct val="0"/>
        </a:spcAft>
        <a:defRPr sz="4000">
          <a:solidFill>
            <a:schemeClr val="tx2"/>
          </a:solidFill>
          <a:latin typeface="Arial" charset="0"/>
          <a:ea typeface="ＭＳ Ｐゴシック" charset="-128"/>
        </a:defRPr>
      </a:lvl3pPr>
      <a:lvl4pPr algn="l" rtl="0" eaLnBrk="0" fontAlgn="base" hangingPunct="0">
        <a:spcBef>
          <a:spcPct val="0"/>
        </a:spcBef>
        <a:spcAft>
          <a:spcPct val="0"/>
        </a:spcAft>
        <a:defRPr sz="4000">
          <a:solidFill>
            <a:schemeClr val="tx2"/>
          </a:solidFill>
          <a:latin typeface="Arial" charset="0"/>
          <a:ea typeface="ＭＳ Ｐゴシック" charset="-128"/>
        </a:defRPr>
      </a:lvl4pPr>
      <a:lvl5pPr algn="l" rtl="0" eaLnBrk="0" fontAlgn="base" hangingPunct="0">
        <a:spcBef>
          <a:spcPct val="0"/>
        </a:spcBef>
        <a:spcAft>
          <a:spcPct val="0"/>
        </a:spcAft>
        <a:defRPr sz="4000">
          <a:solidFill>
            <a:schemeClr val="tx2"/>
          </a:solidFill>
          <a:latin typeface="Arial" charset="0"/>
          <a:ea typeface="ＭＳ Ｐゴシック"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tx1">
            <a:lumMod val="75000"/>
            <a:lumOff val="25000"/>
          </a:schemeClr>
        </a:buClr>
        <a:buSzPct val="85000"/>
        <a:buFont typeface="Arial" charset="0"/>
        <a:buChar char="•"/>
        <a:defRPr sz="2400" kern="1200">
          <a:solidFill>
            <a:schemeClr val="tx1"/>
          </a:solidFill>
          <a:latin typeface="+mn-lt"/>
          <a:ea typeface="ＭＳ Ｐゴシック" charset="-128"/>
          <a:cs typeface="+mn-cs"/>
        </a:defRPr>
      </a:lvl1pPr>
      <a:lvl2pPr marL="457200" indent="-182563" algn="l" rtl="0" eaLnBrk="0" fontAlgn="base" hangingPunct="0">
        <a:spcBef>
          <a:spcPct val="20000"/>
        </a:spcBef>
        <a:spcAft>
          <a:spcPct val="0"/>
        </a:spcAft>
        <a:buClr>
          <a:schemeClr val="tx1">
            <a:lumMod val="75000"/>
            <a:lumOff val="25000"/>
          </a:schemeClr>
        </a:buClr>
        <a:buSzPct val="85000"/>
        <a:buFont typeface="Arial" charset="0"/>
        <a:buChar char="•"/>
        <a:defRPr sz="2000" kern="1200">
          <a:solidFill>
            <a:schemeClr val="tx1"/>
          </a:solidFill>
          <a:latin typeface="+mn-lt"/>
          <a:ea typeface="ＭＳ Ｐゴシック" charset="-128"/>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128"/>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128"/>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3.emf"/><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hyperlink" Target="http://health.gov.on.ca/en/pro/programs/connectedcare/oht/docs/guidance_doc_en.pdf" TargetMode="Externa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hyperlink" Target="http://health.gov.on.ca/en/pro/programs/connectedcare/oht/docs/OHT_Full_Application_EN.pdf" TargetMode="External"/><Relationship Id="rId2" Type="http://schemas.openxmlformats.org/officeDocument/2006/relationships/image" Target="../media/image44.emf"/><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hyperlink" Target="http://www.cfp.ca/content/63/11/e476" TargetMode="External"/><Relationship Id="rId1" Type="http://schemas.openxmlformats.org/officeDocument/2006/relationships/slideLayout" Target="../slideLayouts/slideLayout55.x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hyperlink" Target="http://www.jabfm.org/content/29/3/348" TargetMode="External"/><Relationship Id="rId7" Type="http://schemas.openxmlformats.org/officeDocument/2006/relationships/hyperlink" Target="https://www.cfp.ca/content/65/8/e363" TargetMode="External"/><Relationship Id="rId2" Type="http://schemas.openxmlformats.org/officeDocument/2006/relationships/image" Target="../media/image46.emf"/><Relationship Id="rId1" Type="http://schemas.openxmlformats.org/officeDocument/2006/relationships/slideLayout" Target="../slideLayouts/slideLayout55.xml"/><Relationship Id="rId6" Type="http://schemas.openxmlformats.org/officeDocument/2006/relationships/image" Target="../media/image48.emf"/><Relationship Id="rId5" Type="http://schemas.openxmlformats.org/officeDocument/2006/relationships/hyperlink" Target="http://www.cmaj.ca/content/191/3/E63/tab-article-info" TargetMode="Externa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3.emf"/><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hyperlink" Target="mailto:upstreamlab@smh.ca" TargetMode="External"/><Relationship Id="rId2" Type="http://schemas.openxmlformats.org/officeDocument/2006/relationships/hyperlink" Target="mailto:andrew.pinto@utoronto.ca" TargetMode="Externa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6.xml"/><Relationship Id="rId5" Type="http://schemas.openxmlformats.org/officeDocument/2006/relationships/image" Target="../media/image2.jp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6.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C291-203F-4C81-B6EA-426DEE9EE22F}"/>
              </a:ext>
            </a:extLst>
          </p:cNvPr>
          <p:cNvSpPr>
            <a:spLocks noGrp="1"/>
          </p:cNvSpPr>
          <p:nvPr>
            <p:ph type="ctrTitle"/>
          </p:nvPr>
        </p:nvSpPr>
        <p:spPr/>
        <p:txBody>
          <a:bodyPr>
            <a:normAutofit fontScale="90000"/>
          </a:bodyPr>
          <a:lstStyle/>
          <a:p>
            <a:r>
              <a:rPr lang="en-CA" b="1" dirty="0"/>
              <a:t>Principles for Selection of Patient-Reported Measures to Support the Transformation of the Ontario Health System</a:t>
            </a:r>
            <a:endParaRPr lang="en-US" dirty="0"/>
          </a:p>
        </p:txBody>
      </p:sp>
      <p:sp>
        <p:nvSpPr>
          <p:cNvPr id="3" name="Subtitle 2">
            <a:extLst>
              <a:ext uri="{FF2B5EF4-FFF2-40B4-BE49-F238E27FC236}">
                <a16:creationId xmlns:a16="http://schemas.microsoft.com/office/drawing/2014/main" id="{50F07C2D-FBA4-453C-AA19-6EC3376E6026}"/>
              </a:ext>
            </a:extLst>
          </p:cNvPr>
          <p:cNvSpPr>
            <a:spLocks noGrp="1"/>
          </p:cNvSpPr>
          <p:nvPr>
            <p:ph type="subTitle" idx="1"/>
          </p:nvPr>
        </p:nvSpPr>
        <p:spPr/>
        <p:txBody>
          <a:bodyPr/>
          <a:lstStyle/>
          <a:p>
            <a:r>
              <a:rPr lang="en-US" dirty="0"/>
              <a:t>OSSU-</a:t>
            </a:r>
            <a:r>
              <a:rPr lang="en-US" dirty="0" err="1"/>
              <a:t>BeACCoN</a:t>
            </a:r>
            <a:r>
              <a:rPr lang="en-US" dirty="0"/>
              <a:t> Workshop</a:t>
            </a:r>
          </a:p>
          <a:p>
            <a:endParaRPr lang="en-US" dirty="0"/>
          </a:p>
          <a:p>
            <a:r>
              <a:rPr lang="en-US" dirty="0"/>
              <a:t>October 3</a:t>
            </a:r>
            <a:r>
              <a:rPr lang="en-US" baseline="30000" dirty="0"/>
              <a:t>rd</a:t>
            </a:r>
            <a:r>
              <a:rPr lang="en-US" dirty="0"/>
              <a:t> 2019</a:t>
            </a:r>
          </a:p>
        </p:txBody>
      </p:sp>
      <p:pic>
        <p:nvPicPr>
          <p:cNvPr id="4" name="Picture 3" descr="A picture containing drawing&#10;&#10;Description automatically generated">
            <a:extLst>
              <a:ext uri="{FF2B5EF4-FFF2-40B4-BE49-F238E27FC236}">
                <a16:creationId xmlns:a16="http://schemas.microsoft.com/office/drawing/2014/main" id="{3C2EFEF5-1480-4E18-A0A3-938C67895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571" y="5257800"/>
            <a:ext cx="5906429" cy="16002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C464692-9009-4981-8105-4B5AADDF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1398"/>
            <a:ext cx="4026568" cy="1728478"/>
          </a:xfrm>
          <a:prstGeom prst="rect">
            <a:avLst/>
          </a:prstGeom>
        </p:spPr>
      </p:pic>
    </p:spTree>
    <p:extLst>
      <p:ext uri="{BB962C8B-B14F-4D97-AF65-F5344CB8AC3E}">
        <p14:creationId xmlns:p14="http://schemas.microsoft.com/office/powerpoint/2010/main" val="15382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0651" y="1502750"/>
            <a:ext cx="6630699" cy="3852500"/>
          </a:xfrm>
          <a:prstGeom prst="rect">
            <a:avLst/>
          </a:prstGeom>
        </p:spPr>
      </p:pic>
    </p:spTree>
    <p:extLst>
      <p:ext uri="{BB962C8B-B14F-4D97-AF65-F5344CB8AC3E}">
        <p14:creationId xmlns:p14="http://schemas.microsoft.com/office/powerpoint/2010/main" val="316331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0" y="416536"/>
            <a:ext cx="7511094" cy="5346357"/>
          </a:xfrm>
          <a:prstGeom prst="rect">
            <a:avLst/>
          </a:prstGeom>
        </p:spPr>
      </p:pic>
    </p:spTree>
    <p:extLst>
      <p:ext uri="{BB962C8B-B14F-4D97-AF65-F5344CB8AC3E}">
        <p14:creationId xmlns:p14="http://schemas.microsoft.com/office/powerpoint/2010/main" val="252807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1" y="897924"/>
            <a:ext cx="7463637" cy="4810898"/>
          </a:xfrm>
          <a:prstGeom prst="rect">
            <a:avLst/>
          </a:prstGeom>
        </p:spPr>
      </p:pic>
    </p:spTree>
    <p:extLst>
      <p:ext uri="{BB962C8B-B14F-4D97-AF65-F5344CB8AC3E}">
        <p14:creationId xmlns:p14="http://schemas.microsoft.com/office/powerpoint/2010/main" val="11750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999005"/>
          </a:xfrm>
        </p:spPr>
        <p:txBody>
          <a:bodyPr>
            <a:normAutofit/>
          </a:bodyPr>
          <a:lstStyle/>
          <a:p>
            <a:r>
              <a:rPr lang="en-CA" dirty="0"/>
              <a:t>First Principle </a:t>
            </a:r>
          </a:p>
        </p:txBody>
      </p:sp>
      <p:sp>
        <p:nvSpPr>
          <p:cNvPr id="8" name="Rectangle 7"/>
          <p:cNvSpPr/>
          <p:nvPr/>
        </p:nvSpPr>
        <p:spPr>
          <a:xfrm>
            <a:off x="2042985" y="2842054"/>
            <a:ext cx="7760043" cy="1446550"/>
          </a:xfrm>
          <a:prstGeom prst="rect">
            <a:avLst/>
          </a:prstGeom>
        </p:spPr>
        <p:txBody>
          <a:bodyPr wrap="square">
            <a:spAutoFit/>
          </a:bodyPr>
          <a:lstStyle/>
          <a:p>
            <a:r>
              <a:rPr lang="en-CA" sz="4400" dirty="0">
                <a:solidFill>
                  <a:prstClr val="black"/>
                </a:solidFill>
                <a:latin typeface="Calibri"/>
              </a:rPr>
              <a:t>Diverse patients/caregivers are partners in all aspects of PGHD</a:t>
            </a:r>
          </a:p>
        </p:txBody>
      </p:sp>
    </p:spTree>
    <p:extLst>
      <p:ext uri="{BB962C8B-B14F-4D97-AF65-F5344CB8AC3E}">
        <p14:creationId xmlns:p14="http://schemas.microsoft.com/office/powerpoint/2010/main" val="39050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PURPOSE: Collection, sharing and use of PGHD is driven by purpose and governed by ethics.</a:t>
            </a:r>
          </a:p>
        </p:txBody>
      </p:sp>
      <p:sp>
        <p:nvSpPr>
          <p:cNvPr id="5" name="Rectangle 4"/>
          <p:cNvSpPr/>
          <p:nvPr/>
        </p:nvSpPr>
        <p:spPr>
          <a:xfrm>
            <a:off x="1981200" y="2674948"/>
            <a:ext cx="7543800" cy="2862322"/>
          </a:xfrm>
          <a:prstGeom prst="rect">
            <a:avLst/>
          </a:prstGeom>
        </p:spPr>
        <p:txBody>
          <a:bodyPr wrap="square">
            <a:spAutoFit/>
          </a:bodyPr>
          <a:lstStyle/>
          <a:p>
            <a:endParaRPr lang="en-CA" sz="2000" dirty="0">
              <a:solidFill>
                <a:srgbClr val="000000"/>
              </a:solidFill>
              <a:latin typeface="Symbol" panose="05050102010706020507" pitchFamily="18" charset="2"/>
            </a:endParaRPr>
          </a:p>
          <a:p>
            <a:pPr marL="285750" indent="-285750">
              <a:buFont typeface="Arial" panose="020B0604020202020204" pitchFamily="34" charset="0"/>
              <a:buChar char="•"/>
            </a:pPr>
            <a:r>
              <a:rPr lang="en-CA" sz="3200" dirty="0">
                <a:solidFill>
                  <a:srgbClr val="000000"/>
                </a:solidFill>
                <a:latin typeface="Calibri" panose="020F0502020204030204" pitchFamily="34" charset="0"/>
              </a:rPr>
              <a:t>Purpose is governed by ethics pertaining to context. </a:t>
            </a:r>
          </a:p>
          <a:p>
            <a:pPr marL="285750" indent="-285750">
              <a:buFont typeface="Arial" panose="020B0604020202020204" pitchFamily="34" charset="0"/>
              <a:buChar char="•"/>
            </a:pPr>
            <a:endParaRPr lang="en-CA" sz="3200" dirty="0">
              <a:solidFill>
                <a:srgbClr val="000000"/>
              </a:solidFill>
              <a:latin typeface="Calibri" panose="020F0502020204030204" pitchFamily="34" charset="0"/>
            </a:endParaRPr>
          </a:p>
          <a:p>
            <a:pPr marL="457200" indent="-457200">
              <a:buFont typeface="Arial" panose="020B0604020202020204" pitchFamily="34" charset="0"/>
              <a:buChar char="•"/>
            </a:pPr>
            <a:r>
              <a:rPr lang="en-CA" sz="3200" dirty="0">
                <a:solidFill>
                  <a:srgbClr val="000000"/>
                </a:solidFill>
                <a:latin typeface="Calibri" panose="020F0502020204030204" pitchFamily="34" charset="0"/>
              </a:rPr>
              <a:t>Purpose for collection and use of PGHD can be general or specific</a:t>
            </a:r>
            <a:r>
              <a:rPr lang="en-CA"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3884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ACCESS: Patients have immediate and equitable access to their PGHD and see who has accessed it.</a:t>
            </a:r>
          </a:p>
        </p:txBody>
      </p:sp>
      <p:sp>
        <p:nvSpPr>
          <p:cNvPr id="5" name="Rectangle 4"/>
          <p:cNvSpPr/>
          <p:nvPr/>
        </p:nvSpPr>
        <p:spPr>
          <a:xfrm>
            <a:off x="2866768" y="2259449"/>
            <a:ext cx="6658232" cy="3416320"/>
          </a:xfrm>
          <a:prstGeom prst="rect">
            <a:avLst/>
          </a:prstGeom>
        </p:spPr>
        <p:txBody>
          <a:bodyPr wrap="square">
            <a:spAutoFit/>
          </a:bodyPr>
          <a:lstStyle/>
          <a:p>
            <a:endParaRPr lang="en-CA" sz="2000" dirty="0">
              <a:solidFill>
                <a:srgbClr val="000000"/>
              </a:solidFill>
              <a:latin typeface="Symbol" panose="05050102010706020507" pitchFamily="18" charset="2"/>
            </a:endParaRPr>
          </a:p>
          <a:p>
            <a:pPr marL="457200" indent="-457200">
              <a:buFont typeface="Arial" panose="020B0604020202020204" pitchFamily="34" charset="0"/>
              <a:buChar char="•"/>
            </a:pPr>
            <a:r>
              <a:rPr lang="en-CA" sz="2800" dirty="0">
                <a:solidFill>
                  <a:srgbClr val="000000"/>
                </a:solidFill>
                <a:latin typeface="Calibri" panose="020F0502020204030204" pitchFamily="34" charset="0"/>
              </a:rPr>
              <a:t>Owners of PGHD apps, devices, labs, imaging provide immediate access to patients/caregivers. </a:t>
            </a:r>
          </a:p>
          <a:p>
            <a:pPr marL="457200" indent="-457200">
              <a:buFont typeface="Arial" panose="020B0604020202020204" pitchFamily="34" charset="0"/>
              <a:buChar char="•"/>
            </a:pPr>
            <a:r>
              <a:rPr lang="en-CA" sz="2800" dirty="0">
                <a:solidFill>
                  <a:srgbClr val="000000"/>
                </a:solidFill>
                <a:latin typeface="Calibri" panose="020F0502020204030204" pitchFamily="34" charset="0"/>
              </a:rPr>
              <a:t>Access to PGHD apps, devices, labs, imaging and data is equitable. </a:t>
            </a:r>
          </a:p>
          <a:p>
            <a:pPr marL="457200" indent="-457200">
              <a:buFont typeface="Arial" panose="020B0604020202020204" pitchFamily="34" charset="0"/>
              <a:buChar char="•"/>
            </a:pPr>
            <a:r>
              <a:rPr lang="en-CA" sz="2800" dirty="0">
                <a:solidFill>
                  <a:srgbClr val="000000"/>
                </a:solidFill>
                <a:latin typeface="Calibri" panose="020F0502020204030204" pitchFamily="34" charset="0"/>
              </a:rPr>
              <a:t>Patients/caregivers are able to see who has accessed their PGHD. </a:t>
            </a:r>
          </a:p>
        </p:txBody>
      </p:sp>
    </p:spTree>
    <p:extLst>
      <p:ext uri="{BB962C8B-B14F-4D97-AF65-F5344CB8AC3E}">
        <p14:creationId xmlns:p14="http://schemas.microsoft.com/office/powerpoint/2010/main" val="20215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040194"/>
          </a:xfrm>
        </p:spPr>
        <p:txBody>
          <a:bodyPr>
            <a:noAutofit/>
          </a:bodyPr>
          <a:lstStyle/>
          <a:p>
            <a:r>
              <a:rPr lang="en-CA" sz="2400" dirty="0"/>
              <a:t>CONSENT: Patients/caregivers have the right to knowledgeably consent, remove consent to their PGHD and understand accountability for misuse without compromising care.</a:t>
            </a:r>
          </a:p>
        </p:txBody>
      </p:sp>
      <p:sp>
        <p:nvSpPr>
          <p:cNvPr id="5" name="Rectangle 4"/>
          <p:cNvSpPr/>
          <p:nvPr/>
        </p:nvSpPr>
        <p:spPr>
          <a:xfrm>
            <a:off x="1696996" y="2660823"/>
            <a:ext cx="7828005" cy="3477875"/>
          </a:xfrm>
          <a:prstGeom prst="rect">
            <a:avLst/>
          </a:prstGeom>
        </p:spPr>
        <p:txBody>
          <a:bodyPr wrap="square">
            <a:spAutoFit/>
          </a:bodyPr>
          <a:lstStyle/>
          <a:p>
            <a:endParaRPr lang="en-CA" sz="2000" dirty="0">
              <a:solidFill>
                <a:srgbClr val="000000"/>
              </a:solidFill>
              <a:latin typeface="Symbol" panose="05050102010706020507" pitchFamily="18" charset="2"/>
            </a:endParaRPr>
          </a:p>
          <a:p>
            <a:pPr marL="285750" indent="-285750">
              <a:buFont typeface="Arial" panose="020B0604020202020204" pitchFamily="34" charset="0"/>
              <a:buChar char="•"/>
            </a:pPr>
            <a:r>
              <a:rPr lang="en-CA" sz="2000" dirty="0">
                <a:solidFill>
                  <a:srgbClr val="000000"/>
                </a:solidFill>
                <a:latin typeface="Calibri" panose="020F0502020204030204" pitchFamily="34" charset="0"/>
              </a:rPr>
              <a:t>Education is provided to understand the implications of sharing PGHD as a result of informed consent.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Those who are unable to consent have protections.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There is enforceable accountability for consented use of PGHD.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Consent procedures and mechanisms are equitable.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PGHD tools have the function to add and remove consent and delete data.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Parameters around removing consent are available when consent is granted for sharing and using PGHD for the public interest.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Removing consent does not put the patient at risk for their </a:t>
            </a:r>
          </a:p>
        </p:txBody>
      </p:sp>
    </p:spTree>
    <p:extLst>
      <p:ext uri="{BB962C8B-B14F-4D97-AF65-F5344CB8AC3E}">
        <p14:creationId xmlns:p14="http://schemas.microsoft.com/office/powerpoint/2010/main" val="129153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TRANSPARENCY: Information about the vendor and the PGHD tool is available, accurate and presented in a clear and understandable manner </a:t>
            </a:r>
          </a:p>
        </p:txBody>
      </p:sp>
      <p:sp>
        <p:nvSpPr>
          <p:cNvPr id="5" name="Rectangle 4"/>
          <p:cNvSpPr/>
          <p:nvPr/>
        </p:nvSpPr>
        <p:spPr>
          <a:xfrm>
            <a:off x="2232454" y="1705451"/>
            <a:ext cx="7470346" cy="4462760"/>
          </a:xfrm>
          <a:prstGeom prst="rect">
            <a:avLst/>
          </a:prstGeom>
        </p:spPr>
        <p:txBody>
          <a:bodyPr wrap="square">
            <a:spAutoFit/>
          </a:bodyPr>
          <a:lstStyle/>
          <a:p>
            <a:pPr marL="342900" indent="-342900">
              <a:buFont typeface="Arial" panose="020B0604020202020204" pitchFamily="34" charset="0"/>
              <a:buChar char="•"/>
            </a:pPr>
            <a:endParaRPr lang="en-CA" sz="2000" dirty="0">
              <a:solidFill>
                <a:srgbClr val="000000"/>
              </a:solidFill>
              <a:latin typeface="Symbol" panose="05050102010706020507" pitchFamily="18" charset="2"/>
            </a:endParaRPr>
          </a:p>
          <a:p>
            <a:pPr marL="285750" indent="-285750">
              <a:buFont typeface="Arial" panose="020B0604020202020204" pitchFamily="34" charset="0"/>
              <a:buChar char="•"/>
            </a:pPr>
            <a:r>
              <a:rPr lang="en-CA" sz="2400" dirty="0">
                <a:solidFill>
                  <a:srgbClr val="000000"/>
                </a:solidFill>
                <a:latin typeface="Calibri" panose="020F0502020204030204" pitchFamily="34" charset="0"/>
              </a:rPr>
              <a:t>Patients/caregivers are educated and informed about the role of the PGHD tool owner/vendor and others involved in the data flow. </a:t>
            </a:r>
          </a:p>
          <a:p>
            <a:pPr marL="285750" indent="-285750">
              <a:buFont typeface="Arial" panose="020B0604020202020204" pitchFamily="34" charset="0"/>
              <a:buChar char="•"/>
            </a:pPr>
            <a:endParaRPr lang="en-CA"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CA" sz="2400" dirty="0">
                <a:solidFill>
                  <a:srgbClr val="000000"/>
                </a:solidFill>
                <a:latin typeface="Calibri" panose="020F0502020204030204" pitchFamily="34" charset="0"/>
              </a:rPr>
              <a:t>Health and digital health literacy is a priority to improve comprehension among patients/caregivers and PGHD vendors. </a:t>
            </a:r>
          </a:p>
          <a:p>
            <a:pPr marL="285750" indent="-285750">
              <a:buFont typeface="Arial" panose="020B0604020202020204" pitchFamily="34" charset="0"/>
              <a:buChar char="•"/>
            </a:pPr>
            <a:r>
              <a:rPr lang="en-CA" sz="2400" dirty="0">
                <a:solidFill>
                  <a:srgbClr val="000000"/>
                </a:solidFill>
                <a:latin typeface="Calibri" panose="020F0502020204030204" pitchFamily="34" charset="0"/>
              </a:rPr>
              <a:t>Communications are comprehensible to people with diverse backgrounds. </a:t>
            </a:r>
          </a:p>
          <a:p>
            <a:endParaRPr lang="en-CA"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CA" sz="2400" dirty="0">
                <a:solidFill>
                  <a:srgbClr val="000000"/>
                </a:solidFill>
                <a:latin typeface="Calibri" panose="020F0502020204030204" pitchFamily="34" charset="0"/>
              </a:rPr>
              <a:t>PGHD tool information is easily available when needed. </a:t>
            </a:r>
          </a:p>
        </p:txBody>
      </p:sp>
    </p:spTree>
    <p:extLst>
      <p:ext uri="{BB962C8B-B14F-4D97-AF65-F5344CB8AC3E}">
        <p14:creationId xmlns:p14="http://schemas.microsoft.com/office/powerpoint/2010/main" val="90198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HARM PREVENTION and TRUST: PGHD policies, safeguards, tool design and data quality are in place and create trust for patients and users.</a:t>
            </a:r>
          </a:p>
        </p:txBody>
      </p:sp>
      <p:sp>
        <p:nvSpPr>
          <p:cNvPr id="6" name="Rectangle 5"/>
          <p:cNvSpPr/>
          <p:nvPr/>
        </p:nvSpPr>
        <p:spPr>
          <a:xfrm>
            <a:off x="2075937" y="1487142"/>
            <a:ext cx="7125729" cy="5016758"/>
          </a:xfrm>
          <a:prstGeom prst="rect">
            <a:avLst/>
          </a:prstGeom>
        </p:spPr>
        <p:txBody>
          <a:bodyPr wrap="square">
            <a:spAutoFit/>
          </a:bodyPr>
          <a:lstStyle/>
          <a:p>
            <a:endParaRPr lang="en-CA"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CA" sz="2000" dirty="0">
                <a:solidFill>
                  <a:srgbClr val="000000"/>
                </a:solidFill>
                <a:latin typeface="Calibri" panose="020F0502020204030204" pitchFamily="34" charset="0"/>
              </a:rPr>
              <a:t>Concern for privacy does not prevent benefits from sharing PGHD.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 Providers are supported in use of PGHD which mitigates stress.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Providers review PGHD for personal care to provide more accurate diagnosis and treatment.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The use of PGHD can lead to more accurate or appropriate policy, planning and research.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Caregivers can input and view the data on behalf of patients leading to more complete and accurate PGHD.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Safeguards are kept up to date to protect people from exposure of their private information.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Design of PGHD tools mitigates the harm resulting from security breaches. </a:t>
            </a:r>
          </a:p>
          <a:p>
            <a:pPr marL="285750" indent="-285750">
              <a:buFont typeface="Arial" panose="020B0604020202020204" pitchFamily="34" charset="0"/>
              <a:buChar char="•"/>
            </a:pPr>
            <a:r>
              <a:rPr lang="en-CA" sz="2000" dirty="0">
                <a:solidFill>
                  <a:srgbClr val="000000"/>
                </a:solidFill>
                <a:latin typeface="Calibri" panose="020F0502020204030204" pitchFamily="34" charset="0"/>
              </a:rPr>
              <a:t>Quality data and tool design can reduce errors and poor decisions. </a:t>
            </a:r>
          </a:p>
        </p:txBody>
      </p:sp>
    </p:spTree>
    <p:extLst>
      <p:ext uri="{BB962C8B-B14F-4D97-AF65-F5344CB8AC3E}">
        <p14:creationId xmlns:p14="http://schemas.microsoft.com/office/powerpoint/2010/main" val="54634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UTILITY: PGHD data and tools are shared and designed to be useful.</a:t>
            </a:r>
          </a:p>
        </p:txBody>
      </p:sp>
      <p:sp>
        <p:nvSpPr>
          <p:cNvPr id="5" name="Rectangle 4"/>
          <p:cNvSpPr/>
          <p:nvPr/>
        </p:nvSpPr>
        <p:spPr>
          <a:xfrm>
            <a:off x="1771135" y="1961575"/>
            <a:ext cx="7931665" cy="3416320"/>
          </a:xfrm>
          <a:prstGeom prst="rect">
            <a:avLst/>
          </a:prstGeom>
        </p:spPr>
        <p:txBody>
          <a:bodyPr wrap="square">
            <a:spAutoFit/>
          </a:bodyPr>
          <a:lstStyle/>
          <a:p>
            <a:endParaRPr lang="en-CA" sz="2000" dirty="0">
              <a:solidFill>
                <a:srgbClr val="000000"/>
              </a:solidFill>
              <a:latin typeface="Symbol" panose="05050102010706020507" pitchFamily="18" charset="2"/>
            </a:endParaRPr>
          </a:p>
          <a:p>
            <a:pPr marL="342900" indent="-342900">
              <a:buFont typeface="Arial" panose="020B0604020202020204" pitchFamily="34" charset="0"/>
              <a:buChar char="•"/>
            </a:pPr>
            <a:r>
              <a:rPr lang="en-CA" sz="2800" dirty="0">
                <a:solidFill>
                  <a:srgbClr val="000000"/>
                </a:solidFill>
                <a:latin typeface="Calibri" panose="020F0502020204030204" pitchFamily="34" charset="0"/>
              </a:rPr>
              <a:t>Use of PGHD is balanced with privacy needs. </a:t>
            </a:r>
          </a:p>
          <a:p>
            <a:pPr marL="342900" indent="-342900">
              <a:buFont typeface="Arial" panose="020B0604020202020204" pitchFamily="34" charset="0"/>
              <a:buChar char="•"/>
            </a:pPr>
            <a:r>
              <a:rPr lang="en-CA" sz="2800" dirty="0">
                <a:solidFill>
                  <a:srgbClr val="000000"/>
                </a:solidFill>
                <a:latin typeface="Calibri" panose="020F0502020204030204" pitchFamily="34" charset="0"/>
              </a:rPr>
              <a:t>Compatibility with other health data increases the usefulness of PGHD. </a:t>
            </a:r>
          </a:p>
          <a:p>
            <a:pPr marL="342900" indent="-342900">
              <a:buFont typeface="Arial" panose="020B0604020202020204" pitchFamily="34" charset="0"/>
              <a:buChar char="•"/>
            </a:pPr>
            <a:r>
              <a:rPr lang="en-CA" sz="2800" dirty="0">
                <a:solidFill>
                  <a:srgbClr val="000000"/>
                </a:solidFill>
                <a:latin typeface="Calibri" panose="020F0502020204030204" pitchFamily="34" charset="0"/>
              </a:rPr>
              <a:t>PGHD is portable. </a:t>
            </a:r>
          </a:p>
          <a:p>
            <a:pPr marL="342900" indent="-342900">
              <a:buFont typeface="Arial" panose="020B0604020202020204" pitchFamily="34" charset="0"/>
              <a:buChar char="•"/>
            </a:pPr>
            <a:r>
              <a:rPr lang="en-CA" sz="2800" dirty="0">
                <a:solidFill>
                  <a:srgbClr val="000000"/>
                </a:solidFill>
                <a:latin typeface="Calibri" panose="020F0502020204030204" pitchFamily="34" charset="0"/>
              </a:rPr>
              <a:t>PGHD tools are designed to support data quality. </a:t>
            </a:r>
          </a:p>
          <a:p>
            <a:pPr marL="342900" indent="-342900">
              <a:buFont typeface="Arial" panose="020B0604020202020204" pitchFamily="34" charset="0"/>
              <a:buChar char="•"/>
            </a:pPr>
            <a:r>
              <a:rPr lang="en-CA" sz="2800" dirty="0">
                <a:solidFill>
                  <a:srgbClr val="000000"/>
                </a:solidFill>
                <a:latin typeface="Calibri" panose="020F0502020204030204" pitchFamily="34" charset="0"/>
              </a:rPr>
              <a:t>PGHD tools are easy to use. </a:t>
            </a:r>
          </a:p>
          <a:p>
            <a:pPr marL="342900" indent="-342900">
              <a:buFont typeface="Arial" panose="020B0604020202020204" pitchFamily="34" charset="0"/>
              <a:buChar char="•"/>
            </a:pPr>
            <a:r>
              <a:rPr lang="en-CA" sz="2800" dirty="0">
                <a:solidFill>
                  <a:srgbClr val="000000"/>
                </a:solidFill>
                <a:latin typeface="Calibri" panose="020F0502020204030204" pitchFamily="34" charset="0"/>
              </a:rPr>
              <a:t>PGHD tools that support equity are more useful. </a:t>
            </a:r>
          </a:p>
        </p:txBody>
      </p:sp>
    </p:spTree>
    <p:extLst>
      <p:ext uri="{BB962C8B-B14F-4D97-AF65-F5344CB8AC3E}">
        <p14:creationId xmlns:p14="http://schemas.microsoft.com/office/powerpoint/2010/main" val="10808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B10A-787E-4101-A438-747E59C4938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3364727-E121-481C-9875-5A32A014B640}"/>
              </a:ext>
            </a:extLst>
          </p:cNvPr>
          <p:cNvSpPr>
            <a:spLocks noGrp="1"/>
          </p:cNvSpPr>
          <p:nvPr>
            <p:ph idx="1"/>
          </p:nvPr>
        </p:nvSpPr>
        <p:spPr/>
        <p:txBody>
          <a:bodyPr>
            <a:normAutofit/>
          </a:bodyPr>
          <a:lstStyle/>
          <a:p>
            <a:pPr marL="0" indent="0">
              <a:buNone/>
            </a:pPr>
            <a:r>
              <a:rPr lang="en-US" sz="3400" dirty="0"/>
              <a:t>This workshop is intended to fulfil two major objectives:</a:t>
            </a:r>
          </a:p>
          <a:p>
            <a:pPr lvl="0"/>
            <a:r>
              <a:rPr lang="en-US" sz="3400" dirty="0"/>
              <a:t>Identify core principles for the selection and use of PROMs, PREMs and patient-reported social determinants of health measures in Ontario. </a:t>
            </a:r>
          </a:p>
          <a:p>
            <a:pPr lvl="0"/>
            <a:r>
              <a:rPr lang="en-US" sz="3400" dirty="0"/>
              <a:t>Outline an ongoing process that would be required to systematically select, evaluate and scale up the use of measures in a timely fashion for multiple different stakeholders in Ontario’s health system.</a:t>
            </a:r>
          </a:p>
          <a:p>
            <a:endParaRPr lang="en-US" sz="3400" dirty="0"/>
          </a:p>
        </p:txBody>
      </p:sp>
    </p:spTree>
    <p:extLst>
      <p:ext uri="{BB962C8B-B14F-4D97-AF65-F5344CB8AC3E}">
        <p14:creationId xmlns:p14="http://schemas.microsoft.com/office/powerpoint/2010/main" val="323244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Objectives </a:t>
            </a:r>
          </a:p>
        </p:txBody>
      </p:sp>
      <p:sp>
        <p:nvSpPr>
          <p:cNvPr id="3" name="Content Placeholder 2"/>
          <p:cNvSpPr>
            <a:spLocks noGrp="1"/>
          </p:cNvSpPr>
          <p:nvPr>
            <p:ph idx="1"/>
          </p:nvPr>
        </p:nvSpPr>
        <p:spPr/>
        <p:txBody>
          <a:bodyPr>
            <a:normAutofit/>
          </a:bodyPr>
          <a:lstStyle/>
          <a:p>
            <a:pPr lvl="0"/>
            <a:r>
              <a:rPr lang="en-US" dirty="0"/>
              <a:t>Identify core principles for the selection and use of PROMs, PREMs and patient-reported social determinants of health measures in Ontario. </a:t>
            </a:r>
            <a:endParaRPr lang="en-CA" dirty="0"/>
          </a:p>
          <a:p>
            <a:pPr lvl="0"/>
            <a:r>
              <a:rPr lang="en-US" dirty="0"/>
              <a:t>Outline an ongoing process that would be required to systematically select, evaluate and scale up the use of measures in a timely fashion for multiple different stakeholders in Ontario’s health system.</a:t>
            </a:r>
            <a:endParaRPr lang="en-CA" dirty="0"/>
          </a:p>
          <a:p>
            <a:endParaRPr lang="en-CA" dirty="0"/>
          </a:p>
        </p:txBody>
      </p:sp>
    </p:spTree>
    <p:extLst>
      <p:ext uri="{BB962C8B-B14F-4D97-AF65-F5344CB8AC3E}">
        <p14:creationId xmlns:p14="http://schemas.microsoft.com/office/powerpoint/2010/main" val="2840793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Words of Wisdom </a:t>
            </a:r>
          </a:p>
        </p:txBody>
      </p:sp>
      <p:sp>
        <p:nvSpPr>
          <p:cNvPr id="3" name="Content Placeholder 2"/>
          <p:cNvSpPr>
            <a:spLocks noGrp="1"/>
          </p:cNvSpPr>
          <p:nvPr>
            <p:ph idx="1"/>
          </p:nvPr>
        </p:nvSpPr>
        <p:spPr/>
        <p:txBody>
          <a:bodyPr/>
          <a:lstStyle/>
          <a:p>
            <a:pPr marL="0" indent="0">
              <a:buNone/>
            </a:pPr>
            <a:r>
              <a:rPr lang="en-CA" dirty="0"/>
              <a:t>Sometimes the faster it gets, the less you need to know</a:t>
            </a:r>
          </a:p>
          <a:p>
            <a:pPr marL="0" indent="0">
              <a:buNone/>
            </a:pPr>
            <a:r>
              <a:rPr lang="en-CA" dirty="0"/>
              <a:t/>
            </a:r>
            <a:br>
              <a:rPr lang="en-CA" dirty="0"/>
            </a:br>
            <a:r>
              <a:rPr lang="en-CA" dirty="0"/>
              <a:t>But you </a:t>
            </a:r>
            <a:r>
              <a:rPr lang="en-CA" dirty="0" err="1"/>
              <a:t>gotta</a:t>
            </a:r>
            <a:r>
              <a:rPr lang="en-CA" dirty="0"/>
              <a:t> remember, the smarter it gets</a:t>
            </a:r>
            <a:br>
              <a:rPr lang="en-CA" dirty="0"/>
            </a:br>
            <a:r>
              <a:rPr lang="en-CA" dirty="0"/>
              <a:t>the further its </a:t>
            </a:r>
            <a:r>
              <a:rPr lang="en-CA" dirty="0" err="1"/>
              <a:t>gonna</a:t>
            </a:r>
            <a:r>
              <a:rPr lang="en-CA" dirty="0"/>
              <a:t> go</a:t>
            </a:r>
          </a:p>
        </p:txBody>
      </p:sp>
    </p:spTree>
    <p:extLst>
      <p:ext uri="{BB962C8B-B14F-4D97-AF65-F5344CB8AC3E}">
        <p14:creationId xmlns:p14="http://schemas.microsoft.com/office/powerpoint/2010/main" val="213110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Starting Point </a:t>
            </a:r>
          </a:p>
        </p:txBody>
      </p:sp>
      <p:sp>
        <p:nvSpPr>
          <p:cNvPr id="3" name="Content Placeholder 2"/>
          <p:cNvSpPr>
            <a:spLocks noGrp="1"/>
          </p:cNvSpPr>
          <p:nvPr>
            <p:ph idx="1"/>
          </p:nvPr>
        </p:nvSpPr>
        <p:spPr/>
        <p:txBody>
          <a:bodyPr>
            <a:normAutofit/>
          </a:bodyPr>
          <a:lstStyle/>
          <a:p>
            <a:r>
              <a:rPr lang="en-US" dirty="0"/>
              <a:t>an ongoing and structured process that is</a:t>
            </a:r>
          </a:p>
          <a:p>
            <a:endParaRPr lang="en-US" dirty="0"/>
          </a:p>
          <a:p>
            <a:pPr lvl="1"/>
            <a:r>
              <a:rPr lang="en-US" dirty="0"/>
              <a:t>informed by evidence and evaluation,</a:t>
            </a:r>
          </a:p>
          <a:p>
            <a:pPr lvl="1"/>
            <a:r>
              <a:rPr lang="en-US" dirty="0"/>
              <a:t>reflects patient and caregiver values and preferences</a:t>
            </a:r>
          </a:p>
          <a:p>
            <a:pPr lvl="1"/>
            <a:r>
              <a:rPr lang="en-US" dirty="0"/>
              <a:t>respects financial and temporal realities</a:t>
            </a:r>
            <a:endParaRPr lang="en-CA" dirty="0"/>
          </a:p>
        </p:txBody>
      </p:sp>
    </p:spTree>
    <p:extLst>
      <p:ext uri="{BB962C8B-B14F-4D97-AF65-F5344CB8AC3E}">
        <p14:creationId xmlns:p14="http://schemas.microsoft.com/office/powerpoint/2010/main" val="223457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solidFill>
                  <a:schemeClr val="tx2"/>
                </a:solidFill>
              </a:rPr>
              <a:t>Thank you</a:t>
            </a:r>
          </a:p>
        </p:txBody>
      </p:sp>
      <p:sp>
        <p:nvSpPr>
          <p:cNvPr id="6" name="Slide Number Placeholder 5"/>
          <p:cNvSpPr>
            <a:spLocks noGrp="1"/>
          </p:cNvSpPr>
          <p:nvPr>
            <p:ph type="sldNum" sz="quarter" idx="4294967295"/>
          </p:nvPr>
        </p:nvSpPr>
        <p:spPr>
          <a:xfrm>
            <a:off x="10160000" y="6240464"/>
            <a:ext cx="508000" cy="365125"/>
          </a:xfrm>
        </p:spPr>
        <p:txBody>
          <a:bodyPr/>
          <a:lstStyle/>
          <a:p>
            <a:fld id="{8EF2AD9F-DE80-41D7-A691-F9CD3DEA5990}"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pic>
        <p:nvPicPr>
          <p:cNvPr id="4" name="Picture 3" descr="A picture containing drawing&#10;&#10;Description automatically generated">
            <a:extLst>
              <a:ext uri="{FF2B5EF4-FFF2-40B4-BE49-F238E27FC236}">
                <a16:creationId xmlns:a16="http://schemas.microsoft.com/office/drawing/2014/main" id="{323275D3-DE03-4CD5-A48C-25E98F274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950" y="4953720"/>
            <a:ext cx="3848100" cy="1651868"/>
          </a:xfrm>
          <a:prstGeom prst="rect">
            <a:avLst/>
          </a:prstGeom>
        </p:spPr>
      </p:pic>
    </p:spTree>
    <p:extLst>
      <p:ext uri="{BB962C8B-B14F-4D97-AF65-F5344CB8AC3E}">
        <p14:creationId xmlns:p14="http://schemas.microsoft.com/office/powerpoint/2010/main" val="255015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8BE-92CA-44AD-8C87-79D8354013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DF6479-246F-4032-88B4-E829BFA8230C}"/>
              </a:ext>
            </a:extLst>
          </p:cNvPr>
          <p:cNvSpPr>
            <a:spLocks noGrp="1"/>
          </p:cNvSpPr>
          <p:nvPr>
            <p:ph idx="1"/>
          </p:nvPr>
        </p:nvSpPr>
        <p:spPr>
          <a:xfrm>
            <a:off x="271849" y="1825625"/>
            <a:ext cx="11689492" cy="4351338"/>
          </a:xfrm>
        </p:spPr>
        <p:txBody>
          <a:bodyPr>
            <a:normAutofit/>
          </a:bodyPr>
          <a:lstStyle/>
          <a:p>
            <a:pPr marL="0" indent="0">
              <a:buNone/>
            </a:pPr>
            <a:r>
              <a:rPr lang="en-US" sz="2400" dirty="0"/>
              <a:t>9.00 – 9.10am		Welcome </a:t>
            </a:r>
          </a:p>
          <a:p>
            <a:pPr marL="0" indent="0">
              <a:buNone/>
            </a:pPr>
            <a:r>
              <a:rPr lang="en-US" sz="2400" dirty="0"/>
              <a:t>9.10 – 9:20am 		POR and review of patient and caregiver principles </a:t>
            </a:r>
          </a:p>
          <a:p>
            <a:pPr marL="0" indent="0">
              <a:buNone/>
            </a:pPr>
            <a:r>
              <a:rPr lang="en-US" sz="2400" dirty="0"/>
              <a:t>9.20 – 9:30am		</a:t>
            </a:r>
            <a:r>
              <a:rPr lang="en-US" sz="2400" b="1" dirty="0"/>
              <a:t>Context for collection and use</a:t>
            </a:r>
          </a:p>
          <a:p>
            <a:pPr marL="0" indent="0">
              <a:buNone/>
            </a:pPr>
            <a:r>
              <a:rPr lang="en-US" sz="2400" dirty="0"/>
              <a:t>9.30 – 10.30am	Facilitated group discussion of principles for selection of measures</a:t>
            </a:r>
          </a:p>
          <a:p>
            <a:pPr marL="0" indent="0">
              <a:buNone/>
            </a:pPr>
            <a:r>
              <a:rPr lang="en-US" sz="2400" dirty="0"/>
              <a:t>10.30- - 10.45am	BREAK</a:t>
            </a:r>
          </a:p>
          <a:p>
            <a:pPr marL="0" indent="0">
              <a:buNone/>
            </a:pPr>
            <a:r>
              <a:rPr lang="en-US" sz="2400" dirty="0"/>
              <a:t>10.45 – 11.45 am	Facilitated discussion of stakeholder’s timelines, potential next steps in 			testing, evaluating and scale up  </a:t>
            </a:r>
          </a:p>
          <a:p>
            <a:pPr marL="0" indent="0">
              <a:buNone/>
            </a:pPr>
            <a:r>
              <a:rPr lang="en-US" sz="2400" dirty="0"/>
              <a:t>11.45 – 12.00pm	Summary</a:t>
            </a:r>
          </a:p>
          <a:p>
            <a:pPr marL="0" indent="0">
              <a:buNone/>
            </a:pPr>
            <a:r>
              <a:rPr lang="en-US" sz="2400" dirty="0"/>
              <a:t>12.00 – 1.00pm	WORKING LUNCH (progressing the principles and concepts in Ontario)</a:t>
            </a:r>
          </a:p>
          <a:p>
            <a:endParaRPr lang="en-US" sz="2400" dirty="0"/>
          </a:p>
        </p:txBody>
      </p:sp>
    </p:spTree>
    <p:extLst>
      <p:ext uri="{BB962C8B-B14F-4D97-AF65-F5344CB8AC3E}">
        <p14:creationId xmlns:p14="http://schemas.microsoft.com/office/powerpoint/2010/main" val="261858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50050"/>
            <a:ext cx="7772400" cy="1470025"/>
          </a:xfrm>
        </p:spPr>
        <p:txBody>
          <a:bodyPr>
            <a:normAutofit/>
          </a:bodyPr>
          <a:lstStyle/>
          <a:p>
            <a:r>
              <a:rPr lang="en-US" dirty="0"/>
              <a:t>PREMs, PROMs and PRISMs and Ontario Health Teams</a:t>
            </a:r>
            <a:endParaRPr lang="en-US" sz="2700" dirty="0"/>
          </a:p>
        </p:txBody>
      </p:sp>
      <p:sp>
        <p:nvSpPr>
          <p:cNvPr id="5" name="Subtitle 2"/>
          <p:cNvSpPr txBox="1">
            <a:spLocks/>
          </p:cNvSpPr>
          <p:nvPr/>
        </p:nvSpPr>
        <p:spPr>
          <a:xfrm>
            <a:off x="1866900" y="3271101"/>
            <a:ext cx="8343900" cy="1752600"/>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n-CA" sz="9600" dirty="0">
                <a:solidFill>
                  <a:srgbClr val="898989"/>
                </a:solidFill>
                <a:latin typeface="Calibri" charset="0"/>
              </a:rPr>
              <a:t>OSSU-</a:t>
            </a:r>
            <a:r>
              <a:rPr lang="en-CA" sz="9600" dirty="0" err="1">
                <a:solidFill>
                  <a:srgbClr val="898989"/>
                </a:solidFill>
                <a:latin typeface="Calibri" charset="0"/>
              </a:rPr>
              <a:t>BeAACoN</a:t>
            </a:r>
            <a:r>
              <a:rPr lang="en-CA" sz="9600" dirty="0">
                <a:solidFill>
                  <a:srgbClr val="898989"/>
                </a:solidFill>
                <a:latin typeface="Calibri" charset="0"/>
              </a:rPr>
              <a:t> Workshop</a:t>
            </a:r>
          </a:p>
          <a:p>
            <a:pPr>
              <a:lnSpc>
                <a:spcPct val="80000"/>
              </a:lnSpc>
            </a:pPr>
            <a:r>
              <a:rPr lang="en-CA" sz="6400" dirty="0">
                <a:solidFill>
                  <a:srgbClr val="898989"/>
                </a:solidFill>
                <a:latin typeface="Calibri" charset="0"/>
              </a:rPr>
              <a:t>October 3, 2019</a:t>
            </a:r>
            <a:endParaRPr lang="en-US" sz="6400" dirty="0">
              <a:solidFill>
                <a:srgbClr val="898989"/>
              </a:solidFill>
              <a:latin typeface="Calibri" charset="0"/>
            </a:endParaRPr>
          </a:p>
          <a:p>
            <a:pPr>
              <a:lnSpc>
                <a:spcPct val="80000"/>
              </a:lnSpc>
            </a:pPr>
            <a:endParaRPr lang="en-CA" sz="3600" dirty="0">
              <a:solidFill>
                <a:srgbClr val="898989"/>
              </a:solidFill>
              <a:latin typeface="Calibri" charset="0"/>
            </a:endParaRPr>
          </a:p>
          <a:p>
            <a:pPr>
              <a:lnSpc>
                <a:spcPct val="80000"/>
              </a:lnSpc>
            </a:pPr>
            <a:endParaRPr lang="en-CA" sz="3600" dirty="0">
              <a:solidFill>
                <a:srgbClr val="898989"/>
              </a:solidFill>
              <a:latin typeface="Calibri" charset="0"/>
            </a:endParaRPr>
          </a:p>
          <a:p>
            <a:pPr>
              <a:lnSpc>
                <a:spcPct val="80000"/>
              </a:lnSpc>
            </a:pPr>
            <a:r>
              <a:rPr lang="en-CA" sz="7200" dirty="0">
                <a:solidFill>
                  <a:srgbClr val="898989"/>
                </a:solidFill>
                <a:latin typeface="Calibri" charset="0"/>
              </a:rPr>
              <a:t>Andrew Pinto MD CCFP FRCPC MSc</a:t>
            </a:r>
          </a:p>
          <a:p>
            <a:r>
              <a:rPr lang="en-CA" sz="5600" dirty="0">
                <a:solidFill>
                  <a:srgbClr val="898989"/>
                </a:solidFill>
                <a:latin typeface="Calibri" charset="0"/>
              </a:rPr>
              <a:t>The Upstream Lab, MAP/Centre for Urban Health Solutions, St. Michael’s Hospital</a:t>
            </a:r>
          </a:p>
          <a:p>
            <a:r>
              <a:rPr lang="en-CA" sz="5600" dirty="0">
                <a:solidFill>
                  <a:srgbClr val="898989"/>
                </a:solidFill>
                <a:latin typeface="Calibri" charset="0"/>
              </a:rPr>
              <a:t>Department of Family and Community Medicine, St. Michael’s Hospital</a:t>
            </a:r>
          </a:p>
          <a:p>
            <a:r>
              <a:rPr lang="en-CA" sz="5600" dirty="0">
                <a:solidFill>
                  <a:srgbClr val="898989"/>
                </a:solidFill>
                <a:latin typeface="Calibri" charset="0"/>
              </a:rPr>
              <a:t>Department of Family and Community Medicine, Fac. of Medicine, University of Toronto</a:t>
            </a:r>
          </a:p>
          <a:p>
            <a:r>
              <a:rPr lang="en-CA" sz="5600" dirty="0">
                <a:solidFill>
                  <a:srgbClr val="898989"/>
                </a:solidFill>
                <a:latin typeface="Calibri" charset="0"/>
              </a:rPr>
              <a:t>Dalla Lana School of Public Health &amp; Inst. of Health Policy, Management &amp; Evaluation, University of Toronto</a:t>
            </a:r>
          </a:p>
          <a:p>
            <a:r>
              <a:rPr lang="en-CA" sz="5600" dirty="0">
                <a:solidFill>
                  <a:srgbClr val="898989"/>
                </a:solidFill>
                <a:latin typeface="Calibri" charset="0"/>
              </a:rPr>
              <a:t>University of Toronto Practice-Based Research Network (UTOPIAN)</a:t>
            </a:r>
          </a:p>
          <a:p>
            <a:endParaRPr lang="en-US" sz="5600" dirty="0">
              <a:solidFill>
                <a:prstClr val="black">
                  <a:tint val="75000"/>
                </a:prstClr>
              </a:solidFill>
              <a:latin typeface="Calibri"/>
            </a:endParaRPr>
          </a:p>
        </p:txBody>
      </p:sp>
      <p:pic>
        <p:nvPicPr>
          <p:cNvPr id="10" name="Picture 9">
            <a:extLst>
              <a:ext uri="{FF2B5EF4-FFF2-40B4-BE49-F238E27FC236}">
                <a16:creationId xmlns:a16="http://schemas.microsoft.com/office/drawing/2014/main" id="{E125DE1E-528E-3040-B3A7-031F0C30E79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40878" y="5779981"/>
            <a:ext cx="1403985" cy="34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mage result for dlsph">
            <a:extLst>
              <a:ext uri="{FF2B5EF4-FFF2-40B4-BE49-F238E27FC236}">
                <a16:creationId xmlns:a16="http://schemas.microsoft.com/office/drawing/2014/main" id="{C31C6CC2-F84B-B448-9304-8234AFBF52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63157" y="5832006"/>
            <a:ext cx="1646180" cy="296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utopian toronto">
            <a:extLst>
              <a:ext uri="{FF2B5EF4-FFF2-40B4-BE49-F238E27FC236}">
                <a16:creationId xmlns:a16="http://schemas.microsoft.com/office/drawing/2014/main" id="{32EBA072-567D-3A44-82CF-620219828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028" y="6125756"/>
            <a:ext cx="1106129" cy="737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unity health toronto">
            <a:extLst>
              <a:ext uri="{FF2B5EF4-FFF2-40B4-BE49-F238E27FC236}">
                <a16:creationId xmlns:a16="http://schemas.microsoft.com/office/drawing/2014/main" id="{4FF3FDA5-AB8C-6B4E-9215-0C892F0144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8089" y="6265713"/>
            <a:ext cx="3286291" cy="4444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E044BA7-6CC7-C143-A6F9-925F3321704B}"/>
              </a:ext>
            </a:extLst>
          </p:cNvPr>
          <p:cNvPicPr>
            <a:picLocks noChangeAspect="1"/>
          </p:cNvPicPr>
          <p:nvPr/>
        </p:nvPicPr>
        <p:blipFill>
          <a:blip r:embed="rId7"/>
          <a:stretch>
            <a:fillRect/>
          </a:stretch>
        </p:blipFill>
        <p:spPr>
          <a:xfrm>
            <a:off x="1685118" y="6237466"/>
            <a:ext cx="1580311" cy="429297"/>
          </a:xfrm>
          <a:prstGeom prst="rect">
            <a:avLst/>
          </a:prstGeom>
        </p:spPr>
      </p:pic>
      <p:pic>
        <p:nvPicPr>
          <p:cNvPr id="16" name="Picture 8" descr="Image result for ihpme">
            <a:extLst>
              <a:ext uri="{FF2B5EF4-FFF2-40B4-BE49-F238E27FC236}">
                <a16:creationId xmlns:a16="http://schemas.microsoft.com/office/drawing/2014/main" id="{0D1CFC6B-E5F0-014F-B838-BA57F4E1A6E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342456" y="5835015"/>
            <a:ext cx="1648286" cy="2907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EF86E5F-BCFC-CF4A-9E6D-600F348D44EA}"/>
              </a:ext>
            </a:extLst>
          </p:cNvPr>
          <p:cNvPicPr>
            <a:picLocks noChangeAspect="1"/>
          </p:cNvPicPr>
          <p:nvPr/>
        </p:nvPicPr>
        <p:blipFill>
          <a:blip r:embed="rId9"/>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305686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9D9D04-4A71-7648-8A8C-16998E4EC43B}"/>
              </a:ext>
            </a:extLst>
          </p:cNvPr>
          <p:cNvSpPr/>
          <p:nvPr/>
        </p:nvSpPr>
        <p:spPr>
          <a:xfrm>
            <a:off x="1612493" y="454986"/>
            <a:ext cx="4822723" cy="54886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aphicFrame>
        <p:nvGraphicFramePr>
          <p:cNvPr id="7" name="Diagram 6">
            <a:extLst>
              <a:ext uri="{FF2B5EF4-FFF2-40B4-BE49-F238E27FC236}">
                <a16:creationId xmlns:a16="http://schemas.microsoft.com/office/drawing/2014/main" id="{E09130A8-9302-6E40-AE3E-BDC9A99BB98B}"/>
              </a:ext>
            </a:extLst>
          </p:cNvPr>
          <p:cNvGraphicFramePr/>
          <p:nvPr>
            <p:extLst/>
          </p:nvPr>
        </p:nvGraphicFramePr>
        <p:xfrm>
          <a:off x="1656736" y="1039761"/>
          <a:ext cx="4572000" cy="4778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64840EEF-2967-7440-9558-7787CA32F8E2}"/>
              </a:ext>
            </a:extLst>
          </p:cNvPr>
          <p:cNvSpPr txBox="1"/>
          <p:nvPr/>
        </p:nvSpPr>
        <p:spPr>
          <a:xfrm>
            <a:off x="6479459" y="2947777"/>
            <a:ext cx="3982064" cy="830997"/>
          </a:xfrm>
          <a:prstGeom prst="rect">
            <a:avLst/>
          </a:prstGeom>
          <a:noFill/>
        </p:spPr>
        <p:txBody>
          <a:bodyPr wrap="square" rtlCol="0">
            <a:spAutoFit/>
          </a:bodyPr>
          <a:lstStyle/>
          <a:p>
            <a:pPr defTabSz="457200"/>
            <a:r>
              <a:rPr lang="en-US" sz="2400" dirty="0">
                <a:solidFill>
                  <a:prstClr val="black"/>
                </a:solidFill>
                <a:latin typeface="Calibri"/>
              </a:rPr>
              <a:t>Patient-Reported Outcome Measures (PROMs)</a:t>
            </a:r>
          </a:p>
        </p:txBody>
      </p:sp>
      <p:sp>
        <p:nvSpPr>
          <p:cNvPr id="11" name="TextBox 10">
            <a:extLst>
              <a:ext uri="{FF2B5EF4-FFF2-40B4-BE49-F238E27FC236}">
                <a16:creationId xmlns:a16="http://schemas.microsoft.com/office/drawing/2014/main" id="{75DA3206-B2E4-B54E-8794-80CE275282A5}"/>
              </a:ext>
            </a:extLst>
          </p:cNvPr>
          <p:cNvSpPr txBox="1"/>
          <p:nvPr/>
        </p:nvSpPr>
        <p:spPr>
          <a:xfrm>
            <a:off x="6479459" y="1662768"/>
            <a:ext cx="3982064" cy="830997"/>
          </a:xfrm>
          <a:prstGeom prst="rect">
            <a:avLst/>
          </a:prstGeom>
          <a:noFill/>
        </p:spPr>
        <p:txBody>
          <a:bodyPr wrap="square" rtlCol="0">
            <a:spAutoFit/>
          </a:bodyPr>
          <a:lstStyle/>
          <a:p>
            <a:pPr defTabSz="457200"/>
            <a:r>
              <a:rPr lang="en-US" sz="2400" dirty="0">
                <a:solidFill>
                  <a:prstClr val="black"/>
                </a:solidFill>
                <a:latin typeface="Calibri"/>
              </a:rPr>
              <a:t>Patient-Reported Experience Measures (PREMs)</a:t>
            </a:r>
          </a:p>
        </p:txBody>
      </p:sp>
      <p:sp>
        <p:nvSpPr>
          <p:cNvPr id="12" name="TextBox 11">
            <a:extLst>
              <a:ext uri="{FF2B5EF4-FFF2-40B4-BE49-F238E27FC236}">
                <a16:creationId xmlns:a16="http://schemas.microsoft.com/office/drawing/2014/main" id="{DF21FED5-B455-294D-823C-4D335934BD20}"/>
              </a:ext>
            </a:extLst>
          </p:cNvPr>
          <p:cNvSpPr txBox="1"/>
          <p:nvPr/>
        </p:nvSpPr>
        <p:spPr>
          <a:xfrm>
            <a:off x="6479459" y="4232787"/>
            <a:ext cx="3819832" cy="830997"/>
          </a:xfrm>
          <a:prstGeom prst="rect">
            <a:avLst/>
          </a:prstGeom>
          <a:noFill/>
        </p:spPr>
        <p:txBody>
          <a:bodyPr wrap="square" rtlCol="0">
            <a:spAutoFit/>
          </a:bodyPr>
          <a:lstStyle/>
          <a:p>
            <a:pPr defTabSz="457200"/>
            <a:r>
              <a:rPr lang="en-US" sz="2400" dirty="0">
                <a:solidFill>
                  <a:prstClr val="black"/>
                </a:solidFill>
                <a:latin typeface="Calibri"/>
              </a:rPr>
              <a:t>Patient-Reported or Inferred Social Measures (PRISMs) </a:t>
            </a:r>
          </a:p>
        </p:txBody>
      </p:sp>
      <p:pic>
        <p:nvPicPr>
          <p:cNvPr id="13" name="Picture 12">
            <a:extLst>
              <a:ext uri="{FF2B5EF4-FFF2-40B4-BE49-F238E27FC236}">
                <a16:creationId xmlns:a16="http://schemas.microsoft.com/office/drawing/2014/main" id="{C80B9A45-B45E-0248-92DA-D3672E7DB5A4}"/>
              </a:ext>
            </a:extLst>
          </p:cNvPr>
          <p:cNvPicPr>
            <a:picLocks noChangeAspect="1"/>
          </p:cNvPicPr>
          <p:nvPr/>
        </p:nvPicPr>
        <p:blipFill>
          <a:blip r:embed="rId7"/>
          <a:stretch>
            <a:fillRect/>
          </a:stretch>
        </p:blipFill>
        <p:spPr>
          <a:xfrm>
            <a:off x="8657805" y="6237465"/>
            <a:ext cx="1444556" cy="500947"/>
          </a:xfrm>
          <a:prstGeom prst="rect">
            <a:avLst/>
          </a:prstGeom>
        </p:spPr>
      </p:pic>
      <p:sp>
        <p:nvSpPr>
          <p:cNvPr id="14" name="TextBox 13">
            <a:extLst>
              <a:ext uri="{FF2B5EF4-FFF2-40B4-BE49-F238E27FC236}">
                <a16:creationId xmlns:a16="http://schemas.microsoft.com/office/drawing/2014/main" id="{B8D5D669-A3B3-1544-8EF2-8AE5737DD71B}"/>
              </a:ext>
            </a:extLst>
          </p:cNvPr>
          <p:cNvSpPr txBox="1"/>
          <p:nvPr/>
        </p:nvSpPr>
        <p:spPr>
          <a:xfrm>
            <a:off x="2112107" y="454987"/>
            <a:ext cx="3661259" cy="584775"/>
          </a:xfrm>
          <a:prstGeom prst="rect">
            <a:avLst/>
          </a:prstGeom>
          <a:noFill/>
        </p:spPr>
        <p:txBody>
          <a:bodyPr wrap="none" rtlCol="0">
            <a:spAutoFit/>
          </a:bodyPr>
          <a:lstStyle/>
          <a:p>
            <a:pPr defTabSz="457200"/>
            <a:r>
              <a:rPr lang="en-US" sz="3200" dirty="0">
                <a:solidFill>
                  <a:prstClr val="black"/>
                </a:solidFill>
                <a:latin typeface="Calibri"/>
              </a:rPr>
              <a:t>Patient-Centred Care</a:t>
            </a:r>
          </a:p>
        </p:txBody>
      </p:sp>
    </p:spTree>
    <p:extLst>
      <p:ext uri="{BB962C8B-B14F-4D97-AF65-F5344CB8AC3E}">
        <p14:creationId xmlns:p14="http://schemas.microsoft.com/office/powerpoint/2010/main" val="28999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1C7B-C9E9-EB4C-8089-9DE483B1C2AD}"/>
              </a:ext>
            </a:extLst>
          </p:cNvPr>
          <p:cNvSpPr txBox="1"/>
          <p:nvPr/>
        </p:nvSpPr>
        <p:spPr>
          <a:xfrm>
            <a:off x="1995949" y="582067"/>
            <a:ext cx="8332838" cy="4401205"/>
          </a:xfrm>
          <a:prstGeom prst="rect">
            <a:avLst/>
          </a:prstGeom>
          <a:noFill/>
        </p:spPr>
        <p:txBody>
          <a:bodyPr wrap="square" rtlCol="0">
            <a:spAutoFit/>
          </a:bodyPr>
          <a:lstStyle/>
          <a:p>
            <a:pPr defTabSz="457200"/>
            <a:r>
              <a:rPr lang="en-CA" sz="2800" dirty="0">
                <a:solidFill>
                  <a:prstClr val="black"/>
                </a:solidFill>
                <a:latin typeface="Calibri"/>
              </a:rPr>
              <a:t>Core components of Ontario Health Teams (OHTs):</a:t>
            </a:r>
          </a:p>
          <a:p>
            <a:pPr defTabSz="457200"/>
            <a:endParaRPr lang="en-CA" sz="2800" dirty="0">
              <a:solidFill>
                <a:prstClr val="black"/>
              </a:solidFill>
              <a:latin typeface="Calibri"/>
            </a:endParaRPr>
          </a:p>
          <a:p>
            <a:pPr defTabSz="457200"/>
            <a:r>
              <a:rPr lang="en-CA" sz="2800" dirty="0">
                <a:solidFill>
                  <a:prstClr val="black"/>
                </a:solidFill>
                <a:latin typeface="Calibri"/>
              </a:rPr>
              <a:t>3. </a:t>
            </a:r>
            <a:r>
              <a:rPr lang="en-CA" sz="2800" b="1" dirty="0">
                <a:solidFill>
                  <a:prstClr val="black"/>
                </a:solidFill>
                <a:latin typeface="Calibri"/>
              </a:rPr>
              <a:t>Improve performance</a:t>
            </a:r>
            <a:r>
              <a:rPr lang="en-CA" sz="2800" dirty="0">
                <a:solidFill>
                  <a:prstClr val="black"/>
                </a:solidFill>
                <a:latin typeface="Calibri"/>
              </a:rPr>
              <a:t> across a range of outcomes linked to the ‘Quadruple Aim’: better patient and population health outcomes; better patient, family and caregiver experience; better provider experience; and better value</a:t>
            </a:r>
          </a:p>
          <a:p>
            <a:pPr defTabSz="457200"/>
            <a:endParaRPr lang="en-CA" sz="2800" dirty="0">
              <a:solidFill>
                <a:prstClr val="black"/>
              </a:solidFill>
              <a:latin typeface="Calibri"/>
            </a:endParaRPr>
          </a:p>
          <a:p>
            <a:pPr defTabSz="457200"/>
            <a:r>
              <a:rPr lang="en-CA" sz="2800" dirty="0">
                <a:solidFill>
                  <a:prstClr val="black"/>
                </a:solidFill>
                <a:latin typeface="Calibri"/>
              </a:rPr>
              <a:t>4. Be measured and reported against </a:t>
            </a:r>
            <a:r>
              <a:rPr lang="en-CA" sz="2800" b="1" dirty="0">
                <a:solidFill>
                  <a:prstClr val="black"/>
                </a:solidFill>
                <a:latin typeface="Calibri"/>
              </a:rPr>
              <a:t>a standardized performance framework</a:t>
            </a:r>
            <a:r>
              <a:rPr lang="en-CA" sz="2800" dirty="0">
                <a:solidFill>
                  <a:prstClr val="black"/>
                </a:solidFill>
                <a:latin typeface="Calibri"/>
              </a:rPr>
              <a:t> aligned to the Quadruple Aim</a:t>
            </a:r>
            <a:endParaRPr lang="en-US" sz="2800" dirty="0">
              <a:solidFill>
                <a:prstClr val="black"/>
              </a:solidFill>
              <a:latin typeface="Calibri"/>
            </a:endParaRPr>
          </a:p>
        </p:txBody>
      </p:sp>
      <p:sp>
        <p:nvSpPr>
          <p:cNvPr id="3" name="TextBox 2">
            <a:extLst>
              <a:ext uri="{FF2B5EF4-FFF2-40B4-BE49-F238E27FC236}">
                <a16:creationId xmlns:a16="http://schemas.microsoft.com/office/drawing/2014/main" id="{FCFF05D0-B8A5-9247-9CC9-E581A3F8B264}"/>
              </a:ext>
            </a:extLst>
          </p:cNvPr>
          <p:cNvSpPr txBox="1"/>
          <p:nvPr/>
        </p:nvSpPr>
        <p:spPr>
          <a:xfrm>
            <a:off x="3220066" y="5678128"/>
            <a:ext cx="6724726" cy="738664"/>
          </a:xfrm>
          <a:prstGeom prst="rect">
            <a:avLst/>
          </a:prstGeom>
          <a:noFill/>
        </p:spPr>
        <p:txBody>
          <a:bodyPr wrap="none" rtlCol="0">
            <a:spAutoFit/>
          </a:bodyPr>
          <a:lstStyle/>
          <a:p>
            <a:pPr algn="r" defTabSz="457200"/>
            <a:r>
              <a:rPr lang="en-US" sz="1400" i="1" dirty="0">
                <a:solidFill>
                  <a:prstClr val="black"/>
                </a:solidFill>
                <a:latin typeface="Calibri"/>
              </a:rPr>
              <a:t>Ontario Health Teams: Guidance for health care providers and organizations.</a:t>
            </a:r>
          </a:p>
          <a:p>
            <a:pPr algn="r" defTabSz="457200"/>
            <a:r>
              <a:rPr lang="en-US" sz="1400" i="1" dirty="0">
                <a:solidFill>
                  <a:prstClr val="black"/>
                </a:solidFill>
                <a:latin typeface="Calibri"/>
              </a:rPr>
              <a:t>Ministry of Health, Government of Ontario</a:t>
            </a:r>
          </a:p>
          <a:p>
            <a:pPr algn="r" defTabSz="457200"/>
            <a:r>
              <a:rPr lang="en-US" sz="1400" i="1" dirty="0">
                <a:solidFill>
                  <a:prstClr val="black"/>
                </a:solidFill>
                <a:latin typeface="Calibri"/>
                <a:hlinkClick r:id="rId2"/>
              </a:rPr>
              <a:t>http://health.gov.on.ca/en/pro/programs/connectedcare/oht/docs/guidance_doc_en.pdf</a:t>
            </a:r>
            <a:r>
              <a:rPr lang="en-US" sz="1400" i="1" dirty="0">
                <a:solidFill>
                  <a:prstClr val="black"/>
                </a:solidFill>
                <a:latin typeface="Calibri"/>
              </a:rPr>
              <a:t> </a:t>
            </a:r>
          </a:p>
        </p:txBody>
      </p:sp>
    </p:spTree>
    <p:extLst>
      <p:ext uri="{BB962C8B-B14F-4D97-AF65-F5344CB8AC3E}">
        <p14:creationId xmlns:p14="http://schemas.microsoft.com/office/powerpoint/2010/main" val="208464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46435-2887-DA42-995F-CBE5DC0EBAD0}"/>
              </a:ext>
            </a:extLst>
          </p:cNvPr>
          <p:cNvPicPr>
            <a:picLocks noChangeAspect="1"/>
          </p:cNvPicPr>
          <p:nvPr/>
        </p:nvPicPr>
        <p:blipFill>
          <a:blip r:embed="rId2"/>
          <a:stretch>
            <a:fillRect/>
          </a:stretch>
        </p:blipFill>
        <p:spPr>
          <a:xfrm>
            <a:off x="1822655" y="562693"/>
            <a:ext cx="7112108" cy="5041694"/>
          </a:xfrm>
          <a:prstGeom prst="rect">
            <a:avLst/>
          </a:prstGeom>
        </p:spPr>
      </p:pic>
      <p:sp>
        <p:nvSpPr>
          <p:cNvPr id="3" name="TextBox 2">
            <a:extLst>
              <a:ext uri="{FF2B5EF4-FFF2-40B4-BE49-F238E27FC236}">
                <a16:creationId xmlns:a16="http://schemas.microsoft.com/office/drawing/2014/main" id="{D535D81A-273E-A043-9514-C83450D20548}"/>
              </a:ext>
            </a:extLst>
          </p:cNvPr>
          <p:cNvSpPr txBox="1"/>
          <p:nvPr/>
        </p:nvSpPr>
        <p:spPr>
          <a:xfrm>
            <a:off x="3097105" y="5958347"/>
            <a:ext cx="7275390" cy="738664"/>
          </a:xfrm>
          <a:prstGeom prst="rect">
            <a:avLst/>
          </a:prstGeom>
          <a:noFill/>
        </p:spPr>
        <p:txBody>
          <a:bodyPr wrap="none" rtlCol="0">
            <a:spAutoFit/>
          </a:bodyPr>
          <a:lstStyle/>
          <a:p>
            <a:pPr algn="r" defTabSz="457200"/>
            <a:r>
              <a:rPr lang="en-US" sz="1400" i="1" dirty="0">
                <a:solidFill>
                  <a:prstClr val="black"/>
                </a:solidFill>
                <a:latin typeface="Calibri"/>
              </a:rPr>
              <a:t>Ontario Health Team: Full application form</a:t>
            </a:r>
          </a:p>
          <a:p>
            <a:pPr algn="r" defTabSz="457200"/>
            <a:r>
              <a:rPr lang="en-US" sz="1400" i="1" dirty="0">
                <a:solidFill>
                  <a:prstClr val="black"/>
                </a:solidFill>
                <a:latin typeface="Calibri"/>
              </a:rPr>
              <a:t>Ministry of Health, Government of Ontario</a:t>
            </a:r>
          </a:p>
          <a:p>
            <a:pPr algn="r" defTabSz="457200"/>
            <a:r>
              <a:rPr lang="en-US" sz="1400" i="1" dirty="0">
                <a:solidFill>
                  <a:prstClr val="black"/>
                </a:solidFill>
                <a:latin typeface="Calibri"/>
                <a:hlinkClick r:id="rId3"/>
              </a:rPr>
              <a:t>http://health.gov.on.ca/en/pro/programs/connectedcare/oht/docs/OHT_Full_Application_EN.pdf</a:t>
            </a:r>
            <a:endParaRPr lang="en-US" sz="1400" i="1" dirty="0">
              <a:solidFill>
                <a:prstClr val="black"/>
              </a:solidFill>
              <a:latin typeface="Calibri"/>
            </a:endParaRPr>
          </a:p>
        </p:txBody>
      </p:sp>
      <p:sp>
        <p:nvSpPr>
          <p:cNvPr id="4" name="Left Arrow 3">
            <a:extLst>
              <a:ext uri="{FF2B5EF4-FFF2-40B4-BE49-F238E27FC236}">
                <a16:creationId xmlns:a16="http://schemas.microsoft.com/office/drawing/2014/main" id="{103FF4AD-EDEC-BA40-B6C9-67C50EDB5356}"/>
              </a:ext>
            </a:extLst>
          </p:cNvPr>
          <p:cNvSpPr/>
          <p:nvPr/>
        </p:nvSpPr>
        <p:spPr>
          <a:xfrm>
            <a:off x="8440994" y="3083540"/>
            <a:ext cx="766916" cy="501446"/>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228033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B4DC-39F9-4F49-81A6-EB6D32D8EC7C}"/>
              </a:ext>
            </a:extLst>
          </p:cNvPr>
          <p:cNvSpPr>
            <a:spLocks noGrp="1"/>
          </p:cNvSpPr>
          <p:nvPr>
            <p:ph type="title"/>
          </p:nvPr>
        </p:nvSpPr>
        <p:spPr/>
        <p:txBody>
          <a:bodyPr/>
          <a:lstStyle/>
          <a:p>
            <a:r>
              <a:rPr lang="en-US" dirty="0"/>
              <a:t>PREMs</a:t>
            </a:r>
          </a:p>
        </p:txBody>
      </p:sp>
      <p:sp>
        <p:nvSpPr>
          <p:cNvPr id="3" name="Content Placeholder 2">
            <a:extLst>
              <a:ext uri="{FF2B5EF4-FFF2-40B4-BE49-F238E27FC236}">
                <a16:creationId xmlns:a16="http://schemas.microsoft.com/office/drawing/2014/main" id="{3831CDEE-0F5F-3E47-BC34-D1AC9CF8ED50}"/>
              </a:ext>
            </a:extLst>
          </p:cNvPr>
          <p:cNvSpPr>
            <a:spLocks noGrp="1"/>
          </p:cNvSpPr>
          <p:nvPr>
            <p:ph idx="1"/>
          </p:nvPr>
        </p:nvSpPr>
        <p:spPr/>
        <p:txBody>
          <a:bodyPr/>
          <a:lstStyle/>
          <a:p>
            <a:pPr marL="0" indent="0">
              <a:buNone/>
            </a:pPr>
            <a:r>
              <a:rPr lang="en-US" dirty="0"/>
              <a:t>Numerous existing measures, several already used in Ontario. A non-exhaustive list:</a:t>
            </a:r>
          </a:p>
          <a:p>
            <a:pPr lvl="1"/>
            <a:r>
              <a:rPr lang="en-US" dirty="0"/>
              <a:t>Commonwealth Fund survey items (strong focus on primary care)</a:t>
            </a:r>
          </a:p>
          <a:p>
            <a:pPr lvl="1"/>
            <a:r>
              <a:rPr lang="en-US" dirty="0"/>
              <a:t>OECD Health Quality Indicator Group</a:t>
            </a:r>
          </a:p>
          <a:p>
            <a:pPr lvl="1"/>
            <a:r>
              <a:rPr lang="en-US" dirty="0"/>
              <a:t>CIHI: Canadian Patient Experience Survey</a:t>
            </a:r>
          </a:p>
          <a:p>
            <a:pPr lvl="1"/>
            <a:r>
              <a:rPr lang="en-US" dirty="0"/>
              <a:t>Ontario’s Health Care Experience Survey</a:t>
            </a:r>
          </a:p>
          <a:p>
            <a:pPr lvl="1"/>
            <a:r>
              <a:rPr lang="en-US" dirty="0"/>
              <a:t>HQO and others: extensive work on PREMs related to transitions in care</a:t>
            </a:r>
          </a:p>
          <a:p>
            <a:pPr lvl="1"/>
            <a:endParaRPr lang="en-US" dirty="0"/>
          </a:p>
        </p:txBody>
      </p:sp>
      <p:pic>
        <p:nvPicPr>
          <p:cNvPr id="5" name="Picture 4">
            <a:extLst>
              <a:ext uri="{FF2B5EF4-FFF2-40B4-BE49-F238E27FC236}">
                <a16:creationId xmlns:a16="http://schemas.microsoft.com/office/drawing/2014/main" id="{711BEEF4-78F2-A646-8BFF-86D5A28D8E24}"/>
              </a:ext>
            </a:extLst>
          </p:cNvPr>
          <p:cNvPicPr>
            <a:picLocks noChangeAspect="1"/>
          </p:cNvPicPr>
          <p:nvPr/>
        </p:nvPicPr>
        <p:blipFill>
          <a:blip r:embed="rId2"/>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306412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8BE-92CA-44AD-8C87-79D8354013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DF6479-246F-4032-88B4-E829BFA8230C}"/>
              </a:ext>
            </a:extLst>
          </p:cNvPr>
          <p:cNvSpPr>
            <a:spLocks noGrp="1"/>
          </p:cNvSpPr>
          <p:nvPr>
            <p:ph idx="1"/>
          </p:nvPr>
        </p:nvSpPr>
        <p:spPr>
          <a:xfrm>
            <a:off x="271849" y="1825625"/>
            <a:ext cx="11689492" cy="4351338"/>
          </a:xfrm>
        </p:spPr>
        <p:txBody>
          <a:bodyPr>
            <a:normAutofit/>
          </a:bodyPr>
          <a:lstStyle/>
          <a:p>
            <a:pPr marL="0" indent="0">
              <a:buNone/>
            </a:pPr>
            <a:r>
              <a:rPr lang="en-US" sz="2400" dirty="0"/>
              <a:t>9.00 – 9.10am		Welcome </a:t>
            </a:r>
          </a:p>
          <a:p>
            <a:pPr marL="0" indent="0">
              <a:buNone/>
            </a:pPr>
            <a:r>
              <a:rPr lang="en-US" sz="2400" dirty="0"/>
              <a:t>9.10 – 9:20am 		</a:t>
            </a:r>
            <a:r>
              <a:rPr lang="en-US" sz="2400" b="1" dirty="0"/>
              <a:t>POR and review of patient and caregiver principles </a:t>
            </a:r>
          </a:p>
          <a:p>
            <a:pPr marL="0" indent="0">
              <a:buNone/>
            </a:pPr>
            <a:r>
              <a:rPr lang="en-US" sz="2400" dirty="0"/>
              <a:t>9.20 – 9:30am		Context for collection and use</a:t>
            </a:r>
          </a:p>
          <a:p>
            <a:pPr marL="0" indent="0">
              <a:buNone/>
            </a:pPr>
            <a:r>
              <a:rPr lang="en-US" sz="2400" dirty="0"/>
              <a:t>9.30 – 10.30am	Facilitated group discussion of principles for selection of measures</a:t>
            </a:r>
          </a:p>
          <a:p>
            <a:pPr marL="0" indent="0">
              <a:buNone/>
            </a:pPr>
            <a:r>
              <a:rPr lang="en-US" sz="2400" dirty="0"/>
              <a:t>10.30- - 10.45am	BREAK</a:t>
            </a:r>
          </a:p>
          <a:p>
            <a:pPr marL="0" indent="0">
              <a:buNone/>
            </a:pPr>
            <a:r>
              <a:rPr lang="en-US" sz="2400" dirty="0"/>
              <a:t>10.45 – 11.45 am	Facilitated discussion of stakeholder’s timelines, potential next steps in 			testing, evaluating and scale up  </a:t>
            </a:r>
          </a:p>
          <a:p>
            <a:pPr marL="0" indent="0">
              <a:buNone/>
            </a:pPr>
            <a:r>
              <a:rPr lang="en-US" sz="2400" dirty="0"/>
              <a:t>11.45 – 12.00pm	Summary</a:t>
            </a:r>
          </a:p>
          <a:p>
            <a:pPr marL="0" indent="0">
              <a:buNone/>
            </a:pPr>
            <a:r>
              <a:rPr lang="en-US" sz="2400" dirty="0"/>
              <a:t>12.00 – 1.00pm	WORKING LUNCH (progressing the principles and concepts in Ontario)</a:t>
            </a:r>
          </a:p>
          <a:p>
            <a:endParaRPr lang="en-US" sz="2400" dirty="0"/>
          </a:p>
        </p:txBody>
      </p:sp>
    </p:spTree>
    <p:extLst>
      <p:ext uri="{BB962C8B-B14F-4D97-AF65-F5344CB8AC3E}">
        <p14:creationId xmlns:p14="http://schemas.microsoft.com/office/powerpoint/2010/main" val="314782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2CC7-B0EF-124A-93E3-55BFAC4E5F1E}"/>
              </a:ext>
            </a:extLst>
          </p:cNvPr>
          <p:cNvSpPr>
            <a:spLocks noGrp="1"/>
          </p:cNvSpPr>
          <p:nvPr>
            <p:ph type="title"/>
          </p:nvPr>
        </p:nvSpPr>
        <p:spPr/>
        <p:txBody>
          <a:bodyPr/>
          <a:lstStyle/>
          <a:p>
            <a:r>
              <a:rPr lang="en-US" dirty="0"/>
              <a:t>PROMs</a:t>
            </a:r>
          </a:p>
        </p:txBody>
      </p:sp>
      <p:sp>
        <p:nvSpPr>
          <p:cNvPr id="3" name="Content Placeholder 2">
            <a:extLst>
              <a:ext uri="{FF2B5EF4-FFF2-40B4-BE49-F238E27FC236}">
                <a16:creationId xmlns:a16="http://schemas.microsoft.com/office/drawing/2014/main" id="{116EAB43-6A42-DD41-BB91-8EACE96E5F3B}"/>
              </a:ext>
            </a:extLst>
          </p:cNvPr>
          <p:cNvSpPr>
            <a:spLocks noGrp="1"/>
          </p:cNvSpPr>
          <p:nvPr>
            <p:ph idx="1"/>
          </p:nvPr>
        </p:nvSpPr>
        <p:spPr/>
        <p:txBody>
          <a:bodyPr/>
          <a:lstStyle/>
          <a:p>
            <a:r>
              <a:rPr lang="en-US" dirty="0"/>
              <a:t>Challenge to identify a single measure across all health conditions</a:t>
            </a:r>
          </a:p>
          <a:p>
            <a:pPr lvl="1"/>
            <a:r>
              <a:rPr lang="en-US" dirty="0"/>
              <a:t>CIHI: EQ-5D-5L &amp; specific work on hip/knee replacement</a:t>
            </a:r>
          </a:p>
          <a:p>
            <a:pPr lvl="1"/>
            <a:r>
              <a:rPr lang="en-US" dirty="0"/>
              <a:t>International Consortium for Health Outcome Measures (ICHOM) standard sets for a variety of conditions</a:t>
            </a:r>
          </a:p>
          <a:p>
            <a:pPr lvl="1"/>
            <a:r>
              <a:rPr lang="en-US" dirty="0"/>
              <a:t>Ontario: pilot work with CCO on hip/knee replacement, renal care</a:t>
            </a:r>
          </a:p>
        </p:txBody>
      </p:sp>
      <p:pic>
        <p:nvPicPr>
          <p:cNvPr id="4" name="Picture 3">
            <a:extLst>
              <a:ext uri="{FF2B5EF4-FFF2-40B4-BE49-F238E27FC236}">
                <a16:creationId xmlns:a16="http://schemas.microsoft.com/office/drawing/2014/main" id="{CECB24AF-06DE-294B-82EC-F7A69B3D0E35}"/>
              </a:ext>
            </a:extLst>
          </p:cNvPr>
          <p:cNvPicPr>
            <a:picLocks noChangeAspect="1"/>
          </p:cNvPicPr>
          <p:nvPr/>
        </p:nvPicPr>
        <p:blipFill>
          <a:blip r:embed="rId2"/>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203965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FA8614-C7F0-5E4C-A589-118BB466973E}"/>
              </a:ext>
            </a:extLst>
          </p:cNvPr>
          <p:cNvSpPr txBox="1"/>
          <p:nvPr/>
        </p:nvSpPr>
        <p:spPr>
          <a:xfrm>
            <a:off x="8240063" y="5287401"/>
            <a:ext cx="2002471" cy="307777"/>
          </a:xfrm>
          <a:prstGeom prst="rect">
            <a:avLst/>
          </a:prstGeom>
          <a:noFill/>
        </p:spPr>
        <p:txBody>
          <a:bodyPr wrap="none" rtlCol="0">
            <a:spAutoFit/>
          </a:bodyPr>
          <a:lstStyle/>
          <a:p>
            <a:pPr defTabSz="457200"/>
            <a:r>
              <a:rPr lang="en-US" sz="1400" dirty="0">
                <a:solidFill>
                  <a:prstClr val="black"/>
                </a:solidFill>
                <a:latin typeface="Calibri"/>
                <a:hlinkClick r:id="rId2"/>
              </a:rPr>
              <a:t>CFP 2017; 63: e476-e482</a:t>
            </a:r>
            <a:endParaRPr lang="en-US" sz="1400" dirty="0">
              <a:solidFill>
                <a:prstClr val="black"/>
              </a:solidFill>
              <a:latin typeface="Calibri"/>
            </a:endParaRPr>
          </a:p>
        </p:txBody>
      </p:sp>
      <p:pic>
        <p:nvPicPr>
          <p:cNvPr id="3" name="Picture 2">
            <a:extLst>
              <a:ext uri="{FF2B5EF4-FFF2-40B4-BE49-F238E27FC236}">
                <a16:creationId xmlns:a16="http://schemas.microsoft.com/office/drawing/2014/main" id="{24BCB8B9-71DA-5149-A9C8-2707FF0EC72E}"/>
              </a:ext>
            </a:extLst>
          </p:cNvPr>
          <p:cNvPicPr>
            <a:picLocks noChangeAspect="1"/>
          </p:cNvPicPr>
          <p:nvPr/>
        </p:nvPicPr>
        <p:blipFill>
          <a:blip r:embed="rId3"/>
          <a:stretch>
            <a:fillRect/>
          </a:stretch>
        </p:blipFill>
        <p:spPr>
          <a:xfrm>
            <a:off x="1625285" y="1110636"/>
            <a:ext cx="8941430" cy="3663335"/>
          </a:xfrm>
          <a:prstGeom prst="rect">
            <a:avLst/>
          </a:prstGeom>
        </p:spPr>
      </p:pic>
      <p:pic>
        <p:nvPicPr>
          <p:cNvPr id="6" name="Picture 5">
            <a:extLst>
              <a:ext uri="{FF2B5EF4-FFF2-40B4-BE49-F238E27FC236}">
                <a16:creationId xmlns:a16="http://schemas.microsoft.com/office/drawing/2014/main" id="{F8E5249C-AA9E-DF44-A1E5-48BACE367121}"/>
              </a:ext>
            </a:extLst>
          </p:cNvPr>
          <p:cNvPicPr>
            <a:picLocks noChangeAspect="1"/>
          </p:cNvPicPr>
          <p:nvPr/>
        </p:nvPicPr>
        <p:blipFill>
          <a:blip r:embed="rId4"/>
          <a:stretch>
            <a:fillRect/>
          </a:stretch>
        </p:blipFill>
        <p:spPr>
          <a:xfrm>
            <a:off x="8657805" y="6237465"/>
            <a:ext cx="1444556" cy="500947"/>
          </a:xfrm>
          <a:prstGeom prst="rect">
            <a:avLst/>
          </a:prstGeom>
        </p:spPr>
      </p:pic>
      <p:sp>
        <p:nvSpPr>
          <p:cNvPr id="9" name="Title 1">
            <a:extLst>
              <a:ext uri="{FF2B5EF4-FFF2-40B4-BE49-F238E27FC236}">
                <a16:creationId xmlns:a16="http://schemas.microsoft.com/office/drawing/2014/main" id="{33A463B7-1872-584F-869E-AF2FD40B8EDD}"/>
              </a:ext>
            </a:extLst>
          </p:cNvPr>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prstClr val="black"/>
                </a:solidFill>
                <a:latin typeface="Calibri"/>
              </a:rPr>
              <a:t>PRISMs</a:t>
            </a:r>
            <a:endParaRPr lang="en-US" dirty="0">
              <a:solidFill>
                <a:prstClr val="black"/>
              </a:solidFill>
              <a:latin typeface="Calibri"/>
            </a:endParaRPr>
          </a:p>
        </p:txBody>
      </p:sp>
      <p:sp>
        <p:nvSpPr>
          <p:cNvPr id="4" name="TextBox 3">
            <a:extLst>
              <a:ext uri="{FF2B5EF4-FFF2-40B4-BE49-F238E27FC236}">
                <a16:creationId xmlns:a16="http://schemas.microsoft.com/office/drawing/2014/main" id="{94544232-232E-9B4B-8E6A-07D2364DA15A}"/>
              </a:ext>
            </a:extLst>
          </p:cNvPr>
          <p:cNvSpPr txBox="1"/>
          <p:nvPr/>
        </p:nvSpPr>
        <p:spPr>
          <a:xfrm>
            <a:off x="1833716" y="4825137"/>
            <a:ext cx="6286016" cy="1569660"/>
          </a:xfrm>
          <a:prstGeom prst="rect">
            <a:avLst/>
          </a:prstGeom>
          <a:noFill/>
        </p:spPr>
        <p:txBody>
          <a:bodyPr wrap="none" rtlCol="0">
            <a:spAutoFit/>
          </a:bodyPr>
          <a:lstStyle/>
          <a:p>
            <a:pPr defTabSz="457200"/>
            <a:r>
              <a:rPr lang="en-US" sz="2400" dirty="0">
                <a:solidFill>
                  <a:prstClr val="black"/>
                </a:solidFill>
                <a:latin typeface="Calibri"/>
              </a:rPr>
              <a:t>Data to inform </a:t>
            </a:r>
            <a:r>
              <a:rPr lang="en-US" sz="2400" b="1" dirty="0">
                <a:solidFill>
                  <a:prstClr val="black"/>
                </a:solidFill>
                <a:latin typeface="Calibri"/>
              </a:rPr>
              <a:t>patient care</a:t>
            </a:r>
          </a:p>
          <a:p>
            <a:pPr defTabSz="457200"/>
            <a:r>
              <a:rPr lang="en-US" sz="2400" dirty="0">
                <a:solidFill>
                  <a:prstClr val="black"/>
                </a:solidFill>
                <a:latin typeface="Calibri"/>
              </a:rPr>
              <a:t>Data to inform </a:t>
            </a:r>
            <a:r>
              <a:rPr lang="en-US" sz="2400" b="1" dirty="0">
                <a:solidFill>
                  <a:prstClr val="black"/>
                </a:solidFill>
                <a:latin typeface="Calibri"/>
              </a:rPr>
              <a:t>actions at a practice level</a:t>
            </a:r>
          </a:p>
          <a:p>
            <a:pPr defTabSz="457200"/>
            <a:r>
              <a:rPr lang="en-US" sz="2400" dirty="0">
                <a:solidFill>
                  <a:prstClr val="black"/>
                </a:solidFill>
                <a:latin typeface="Calibri"/>
              </a:rPr>
              <a:t>Data to help organizations </a:t>
            </a:r>
            <a:r>
              <a:rPr lang="en-US" sz="2400" b="1" dirty="0">
                <a:solidFill>
                  <a:prstClr val="black"/>
                </a:solidFill>
                <a:latin typeface="Calibri"/>
              </a:rPr>
              <a:t>measure performance</a:t>
            </a:r>
          </a:p>
          <a:p>
            <a:pPr defTabSz="457200"/>
            <a:r>
              <a:rPr lang="en-US" sz="2400" dirty="0">
                <a:solidFill>
                  <a:prstClr val="black"/>
                </a:solidFill>
                <a:latin typeface="Calibri"/>
              </a:rPr>
              <a:t>Data to support </a:t>
            </a:r>
            <a:r>
              <a:rPr lang="en-US" sz="2400" b="1" dirty="0">
                <a:solidFill>
                  <a:prstClr val="black"/>
                </a:solidFill>
                <a:latin typeface="Calibri"/>
              </a:rPr>
              <a:t>system change</a:t>
            </a:r>
          </a:p>
        </p:txBody>
      </p:sp>
    </p:spTree>
    <p:extLst>
      <p:ext uri="{BB962C8B-B14F-4D97-AF65-F5344CB8AC3E}">
        <p14:creationId xmlns:p14="http://schemas.microsoft.com/office/powerpoint/2010/main" val="26201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0C2B3-68BA-A348-83D3-81A2AFCCC4E8}"/>
              </a:ext>
            </a:extLst>
          </p:cNvPr>
          <p:cNvPicPr>
            <a:picLocks noChangeAspect="1"/>
          </p:cNvPicPr>
          <p:nvPr/>
        </p:nvPicPr>
        <p:blipFill>
          <a:blip r:embed="rId2"/>
          <a:stretch>
            <a:fillRect/>
          </a:stretch>
        </p:blipFill>
        <p:spPr>
          <a:xfrm>
            <a:off x="1533273" y="113807"/>
            <a:ext cx="6642250" cy="1731527"/>
          </a:xfrm>
          <a:prstGeom prst="rect">
            <a:avLst/>
          </a:prstGeom>
        </p:spPr>
      </p:pic>
      <p:sp>
        <p:nvSpPr>
          <p:cNvPr id="5" name="TextBox 4">
            <a:extLst>
              <a:ext uri="{FF2B5EF4-FFF2-40B4-BE49-F238E27FC236}">
                <a16:creationId xmlns:a16="http://schemas.microsoft.com/office/drawing/2014/main" id="{DCDFC4C5-DB71-A94C-99B9-1AE736C55A25}"/>
              </a:ext>
            </a:extLst>
          </p:cNvPr>
          <p:cNvSpPr txBox="1"/>
          <p:nvPr/>
        </p:nvSpPr>
        <p:spPr>
          <a:xfrm>
            <a:off x="5130615" y="1830915"/>
            <a:ext cx="2329612" cy="307777"/>
          </a:xfrm>
          <a:prstGeom prst="rect">
            <a:avLst/>
          </a:prstGeom>
          <a:noFill/>
        </p:spPr>
        <p:txBody>
          <a:bodyPr wrap="none" rtlCol="0">
            <a:spAutoFit/>
          </a:bodyPr>
          <a:lstStyle/>
          <a:p>
            <a:pPr defTabSz="457200"/>
            <a:r>
              <a:rPr lang="en-US" sz="1400" dirty="0">
                <a:solidFill>
                  <a:prstClr val="black"/>
                </a:solidFill>
                <a:latin typeface="Calibri"/>
                <a:hlinkClick r:id="rId3"/>
              </a:rPr>
              <a:t>JABFM 2016; 29 (3): 348-355.</a:t>
            </a:r>
            <a:endParaRPr lang="en-US" sz="1400" dirty="0">
              <a:solidFill>
                <a:prstClr val="black"/>
              </a:solidFill>
              <a:latin typeface="Calibri"/>
            </a:endParaRPr>
          </a:p>
        </p:txBody>
      </p:sp>
      <p:pic>
        <p:nvPicPr>
          <p:cNvPr id="4" name="Picture 3">
            <a:extLst>
              <a:ext uri="{FF2B5EF4-FFF2-40B4-BE49-F238E27FC236}">
                <a16:creationId xmlns:a16="http://schemas.microsoft.com/office/drawing/2014/main" id="{6EE95D3C-5143-374B-80FF-A29AC1EC2AD6}"/>
              </a:ext>
            </a:extLst>
          </p:cNvPr>
          <p:cNvPicPr>
            <a:picLocks noChangeAspect="1"/>
          </p:cNvPicPr>
          <p:nvPr/>
        </p:nvPicPr>
        <p:blipFill>
          <a:blip r:embed="rId4"/>
          <a:stretch>
            <a:fillRect/>
          </a:stretch>
        </p:blipFill>
        <p:spPr>
          <a:xfrm>
            <a:off x="1533274" y="2379403"/>
            <a:ext cx="7224181" cy="1863380"/>
          </a:xfrm>
          <a:prstGeom prst="rect">
            <a:avLst/>
          </a:prstGeom>
        </p:spPr>
      </p:pic>
      <p:sp>
        <p:nvSpPr>
          <p:cNvPr id="6" name="Rectangle 5">
            <a:extLst>
              <a:ext uri="{FF2B5EF4-FFF2-40B4-BE49-F238E27FC236}">
                <a16:creationId xmlns:a16="http://schemas.microsoft.com/office/drawing/2014/main" id="{02989B5A-5F95-7641-B1C7-FBF1B6453E95}"/>
              </a:ext>
            </a:extLst>
          </p:cNvPr>
          <p:cNvSpPr/>
          <p:nvPr/>
        </p:nvSpPr>
        <p:spPr>
          <a:xfrm>
            <a:off x="5174227" y="4118140"/>
            <a:ext cx="4572000" cy="307777"/>
          </a:xfrm>
          <a:prstGeom prst="rect">
            <a:avLst/>
          </a:prstGeom>
        </p:spPr>
        <p:txBody>
          <a:bodyPr>
            <a:spAutoFit/>
          </a:bodyPr>
          <a:lstStyle/>
          <a:p>
            <a:pPr defTabSz="457200"/>
            <a:r>
              <a:rPr lang="en-US" sz="1400" dirty="0">
                <a:solidFill>
                  <a:prstClr val="black"/>
                </a:solidFill>
                <a:latin typeface="Calibri"/>
                <a:hlinkClick r:id="rId5"/>
              </a:rPr>
              <a:t>http://www.cmaj.ca/content/191/3/E63/tab-article-info</a:t>
            </a:r>
            <a:r>
              <a:rPr lang="en-US" sz="1400" dirty="0">
                <a:solidFill>
                  <a:prstClr val="black"/>
                </a:solidFill>
                <a:latin typeface="Calibri"/>
              </a:rPr>
              <a:t> </a:t>
            </a:r>
          </a:p>
        </p:txBody>
      </p:sp>
      <p:pic>
        <p:nvPicPr>
          <p:cNvPr id="7" name="Picture 6">
            <a:extLst>
              <a:ext uri="{FF2B5EF4-FFF2-40B4-BE49-F238E27FC236}">
                <a16:creationId xmlns:a16="http://schemas.microsoft.com/office/drawing/2014/main" id="{D06AB80A-193A-EF4F-8FE7-F029EDF1E1A2}"/>
              </a:ext>
            </a:extLst>
          </p:cNvPr>
          <p:cNvPicPr>
            <a:picLocks noChangeAspect="1"/>
          </p:cNvPicPr>
          <p:nvPr/>
        </p:nvPicPr>
        <p:blipFill>
          <a:blip r:embed="rId6"/>
          <a:stretch>
            <a:fillRect/>
          </a:stretch>
        </p:blipFill>
        <p:spPr>
          <a:xfrm>
            <a:off x="1646214" y="4504959"/>
            <a:ext cx="4203700" cy="1765300"/>
          </a:xfrm>
          <a:prstGeom prst="rect">
            <a:avLst/>
          </a:prstGeom>
        </p:spPr>
      </p:pic>
      <p:sp>
        <p:nvSpPr>
          <p:cNvPr id="8" name="Rectangle 7">
            <a:extLst>
              <a:ext uri="{FF2B5EF4-FFF2-40B4-BE49-F238E27FC236}">
                <a16:creationId xmlns:a16="http://schemas.microsoft.com/office/drawing/2014/main" id="{6405F98B-5993-164F-8756-68A7BAE8E21A}"/>
              </a:ext>
            </a:extLst>
          </p:cNvPr>
          <p:cNvSpPr/>
          <p:nvPr/>
        </p:nvSpPr>
        <p:spPr>
          <a:xfrm>
            <a:off x="5130615" y="6195414"/>
            <a:ext cx="2329612" cy="307777"/>
          </a:xfrm>
          <a:prstGeom prst="rect">
            <a:avLst/>
          </a:prstGeom>
        </p:spPr>
        <p:txBody>
          <a:bodyPr wrap="square">
            <a:spAutoFit/>
          </a:bodyPr>
          <a:lstStyle/>
          <a:p>
            <a:pPr defTabSz="457200"/>
            <a:r>
              <a:rPr lang="en-CA" sz="1400" dirty="0">
                <a:solidFill>
                  <a:prstClr val="black"/>
                </a:solidFill>
                <a:latin typeface="Calibri"/>
                <a:hlinkClick r:id="rId7"/>
              </a:rPr>
              <a:t>CFP 2019, 65 (8) e363-e369;  </a:t>
            </a:r>
            <a:endParaRPr lang="en-CA" sz="1400" dirty="0">
              <a:solidFill>
                <a:prstClr val="black"/>
              </a:solidFill>
              <a:latin typeface="Calibri"/>
            </a:endParaRPr>
          </a:p>
        </p:txBody>
      </p:sp>
      <p:pic>
        <p:nvPicPr>
          <p:cNvPr id="10" name="Picture 9">
            <a:extLst>
              <a:ext uri="{FF2B5EF4-FFF2-40B4-BE49-F238E27FC236}">
                <a16:creationId xmlns:a16="http://schemas.microsoft.com/office/drawing/2014/main" id="{CBD0DD5E-04CC-FF48-9829-DE89325C5C4D}"/>
              </a:ext>
            </a:extLst>
          </p:cNvPr>
          <p:cNvPicPr>
            <a:picLocks noChangeAspect="1"/>
          </p:cNvPicPr>
          <p:nvPr/>
        </p:nvPicPr>
        <p:blipFill>
          <a:blip r:embed="rId8"/>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23322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F1CD1B-E7C1-BB42-9F7B-85C983A395A4}"/>
              </a:ext>
            </a:extLst>
          </p:cNvPr>
          <p:cNvSpPr txBox="1">
            <a:spLocks/>
          </p:cNvSpPr>
          <p:nvPr/>
        </p:nvSpPr>
        <p:spPr>
          <a:xfrm>
            <a:off x="1642958" y="3083576"/>
            <a:ext cx="9025042" cy="1470025"/>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u="sng" dirty="0">
                <a:solidFill>
                  <a:prstClr val="black"/>
                </a:solidFill>
                <a:latin typeface="Calibri"/>
              </a:rPr>
              <a:t>S</a:t>
            </a:r>
            <a:r>
              <a:rPr lang="en-US" sz="3600" dirty="0">
                <a:solidFill>
                  <a:prstClr val="black"/>
                </a:solidFill>
                <a:latin typeface="Calibri"/>
              </a:rPr>
              <a:t>creening for </a:t>
            </a:r>
            <a:r>
              <a:rPr lang="en-US" sz="3600" b="1" u="sng" dirty="0">
                <a:solidFill>
                  <a:prstClr val="black"/>
                </a:solidFill>
                <a:latin typeface="Calibri"/>
              </a:rPr>
              <a:t>P</a:t>
            </a:r>
            <a:r>
              <a:rPr lang="en-US" sz="3600" dirty="0">
                <a:solidFill>
                  <a:prstClr val="black"/>
                </a:solidFill>
                <a:latin typeface="Calibri"/>
              </a:rPr>
              <a:t>overty </a:t>
            </a:r>
            <a:r>
              <a:rPr lang="en-US" sz="3600" b="1" u="sng" dirty="0">
                <a:solidFill>
                  <a:prstClr val="black"/>
                </a:solidFill>
                <a:latin typeface="Calibri"/>
              </a:rPr>
              <a:t>A</a:t>
            </a:r>
            <a:r>
              <a:rPr lang="en-US" sz="3600" dirty="0">
                <a:solidFill>
                  <a:prstClr val="black"/>
                </a:solidFill>
                <a:latin typeface="Calibri"/>
              </a:rPr>
              <a:t>nd </a:t>
            </a:r>
            <a:r>
              <a:rPr lang="en-US" sz="3600" b="1" u="sng" dirty="0">
                <a:solidFill>
                  <a:prstClr val="black"/>
                </a:solidFill>
                <a:latin typeface="Calibri"/>
              </a:rPr>
              <a:t>R</a:t>
            </a:r>
            <a:r>
              <a:rPr lang="en-US" sz="3600" dirty="0">
                <a:solidFill>
                  <a:prstClr val="black"/>
                </a:solidFill>
                <a:latin typeface="Calibri"/>
              </a:rPr>
              <a:t>elated social determinants and intervening to improve </a:t>
            </a:r>
            <a:r>
              <a:rPr lang="en-US" sz="3600" b="1" u="sng" dirty="0">
                <a:solidFill>
                  <a:prstClr val="black"/>
                </a:solidFill>
                <a:latin typeface="Calibri"/>
              </a:rPr>
              <a:t>K</a:t>
            </a:r>
            <a:r>
              <a:rPr lang="en-US" sz="3600" dirty="0">
                <a:solidFill>
                  <a:prstClr val="black"/>
                </a:solidFill>
                <a:latin typeface="Calibri"/>
              </a:rPr>
              <a:t>nowledge of and links to resources (SPARK) Study</a:t>
            </a:r>
            <a:endParaRPr lang="en-US" sz="3600" i="1" dirty="0">
              <a:solidFill>
                <a:prstClr val="black"/>
              </a:solidFill>
              <a:latin typeface="Calibri"/>
            </a:endParaRPr>
          </a:p>
        </p:txBody>
      </p:sp>
      <p:pic>
        <p:nvPicPr>
          <p:cNvPr id="8" name="Picture 7">
            <a:extLst>
              <a:ext uri="{FF2B5EF4-FFF2-40B4-BE49-F238E27FC236}">
                <a16:creationId xmlns:a16="http://schemas.microsoft.com/office/drawing/2014/main" id="{E7A31CCE-F6DD-7D4F-A442-CCAA3CFE4A63}"/>
              </a:ext>
            </a:extLst>
          </p:cNvPr>
          <p:cNvPicPr>
            <a:picLocks noChangeAspect="1"/>
          </p:cNvPicPr>
          <p:nvPr/>
        </p:nvPicPr>
        <p:blipFill>
          <a:blip r:embed="rId2"/>
          <a:stretch>
            <a:fillRect/>
          </a:stretch>
        </p:blipFill>
        <p:spPr>
          <a:xfrm>
            <a:off x="8657805" y="6237465"/>
            <a:ext cx="1444556" cy="500947"/>
          </a:xfrm>
          <a:prstGeom prst="rect">
            <a:avLst/>
          </a:prstGeom>
        </p:spPr>
      </p:pic>
      <p:pic>
        <p:nvPicPr>
          <p:cNvPr id="9" name="Picture 2" descr="Image result for cihr">
            <a:extLst>
              <a:ext uri="{FF2B5EF4-FFF2-40B4-BE49-F238E27FC236}">
                <a16:creationId xmlns:a16="http://schemas.microsoft.com/office/drawing/2014/main" id="{D735DD46-A884-634B-97DB-A01ABFA07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528" y="1539173"/>
            <a:ext cx="2146945" cy="138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0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F6BF-D7CA-594B-98FE-0265D059B6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46BC760-86D9-114A-A76A-04080F9634C7}"/>
              </a:ext>
            </a:extLst>
          </p:cNvPr>
          <p:cNvSpPr>
            <a:spLocks noGrp="1"/>
          </p:cNvSpPr>
          <p:nvPr>
            <p:ph idx="1"/>
          </p:nvPr>
        </p:nvSpPr>
        <p:spPr/>
        <p:txBody>
          <a:bodyPr>
            <a:normAutofit fontScale="85000" lnSpcReduction="10000"/>
          </a:bodyPr>
          <a:lstStyle/>
          <a:p>
            <a:pPr marL="514350" indent="-514350">
              <a:buFont typeface="+mj-lt"/>
              <a:buAutoNum type="arabicPeriod"/>
            </a:pPr>
            <a:r>
              <a:rPr lang="en-CA" dirty="0"/>
              <a:t>To develop and validate </a:t>
            </a:r>
            <a:r>
              <a:rPr lang="en-CA" b="1" dirty="0"/>
              <a:t>a standard tool for sociodemographic data collection and social need identification</a:t>
            </a:r>
            <a:r>
              <a:rPr lang="en-CA" dirty="0"/>
              <a:t>, for use in the trial to routinize screening for poverty and related SDOH. </a:t>
            </a:r>
          </a:p>
          <a:p>
            <a:pPr marL="514350" indent="-514350">
              <a:buFont typeface="+mj-lt"/>
              <a:buAutoNum type="arabicPeriod"/>
            </a:pPr>
            <a:r>
              <a:rPr lang="en-CA" dirty="0"/>
              <a:t>To conduct </a:t>
            </a:r>
            <a:r>
              <a:rPr lang="en-CA" b="1" dirty="0"/>
              <a:t>a cluster RCT</a:t>
            </a:r>
            <a:r>
              <a:rPr lang="en-CA" dirty="0"/>
              <a:t>, after necessary pilot work, comparing a “modest” approach (tool identifies financial benefits and community resources, integrated into a clinic visit with brief follow-up) to an “intensive” intervention (dedicated visit and multiple follow-up visits), on change in income and secondary outcomes. </a:t>
            </a:r>
          </a:p>
          <a:p>
            <a:pPr marL="514350" indent="-514350">
              <a:buFont typeface="+mj-lt"/>
              <a:buAutoNum type="arabicPeriod"/>
            </a:pPr>
            <a:r>
              <a:rPr lang="en-CA" dirty="0"/>
              <a:t>To evaluate the </a:t>
            </a:r>
            <a:r>
              <a:rPr lang="en-CA" b="1" dirty="0"/>
              <a:t>acceptability and feasibility of sociodemographic data collection and use</a:t>
            </a:r>
            <a:r>
              <a:rPr lang="en-CA" dirty="0"/>
              <a:t>, and the patient experience of the intervention using qualitative methods. </a:t>
            </a:r>
          </a:p>
          <a:p>
            <a:pPr marL="514350" indent="-514350">
              <a:buFont typeface="+mj-lt"/>
              <a:buAutoNum type="arabicPeriod"/>
            </a:pPr>
            <a:endParaRPr lang="en-US" dirty="0"/>
          </a:p>
        </p:txBody>
      </p:sp>
      <p:pic>
        <p:nvPicPr>
          <p:cNvPr id="6" name="Picture 5">
            <a:extLst>
              <a:ext uri="{FF2B5EF4-FFF2-40B4-BE49-F238E27FC236}">
                <a16:creationId xmlns:a16="http://schemas.microsoft.com/office/drawing/2014/main" id="{ABB9A856-41A3-EF43-9818-FF3F13023D3E}"/>
              </a:ext>
            </a:extLst>
          </p:cNvPr>
          <p:cNvPicPr>
            <a:picLocks noChangeAspect="1"/>
          </p:cNvPicPr>
          <p:nvPr/>
        </p:nvPicPr>
        <p:blipFill>
          <a:blip r:embed="rId2"/>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290685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D6AB-0797-2448-86FD-B86312887DDA}"/>
              </a:ext>
            </a:extLst>
          </p:cNvPr>
          <p:cNvSpPr>
            <a:spLocks noGrp="1"/>
          </p:cNvSpPr>
          <p:nvPr>
            <p:ph type="title"/>
          </p:nvPr>
        </p:nvSpPr>
        <p:spPr/>
        <p:txBody>
          <a:bodyPr/>
          <a:lstStyle/>
          <a:p>
            <a:r>
              <a:rPr lang="en-US" dirty="0"/>
              <a:t>SPARK Pilot: Sociodemographic</a:t>
            </a:r>
          </a:p>
        </p:txBody>
      </p:sp>
      <p:graphicFrame>
        <p:nvGraphicFramePr>
          <p:cNvPr id="3" name="Table 2">
            <a:extLst>
              <a:ext uri="{FF2B5EF4-FFF2-40B4-BE49-F238E27FC236}">
                <a16:creationId xmlns:a16="http://schemas.microsoft.com/office/drawing/2014/main" id="{5BE45CA9-B642-1F41-B054-78302D47C272}"/>
              </a:ext>
            </a:extLst>
          </p:cNvPr>
          <p:cNvGraphicFramePr>
            <a:graphicFrameLocks noGrp="1"/>
          </p:cNvGraphicFramePr>
          <p:nvPr>
            <p:extLst/>
          </p:nvPr>
        </p:nvGraphicFramePr>
        <p:xfrm>
          <a:off x="1981200" y="1417638"/>
          <a:ext cx="8229600" cy="3797808"/>
        </p:xfrm>
        <a:graphic>
          <a:graphicData uri="http://schemas.openxmlformats.org/drawingml/2006/table">
            <a:tbl>
              <a:tblPr firstRow="1" firstCol="1" bandRow="1">
                <a:tableStyleId>{5C22544A-7EE6-4342-B048-85BDC9FD1C3A}</a:tableStyleId>
              </a:tblPr>
              <a:tblGrid>
                <a:gridCol w="1896769">
                  <a:extLst>
                    <a:ext uri="{9D8B030D-6E8A-4147-A177-3AD203B41FA5}">
                      <a16:colId xmlns:a16="http://schemas.microsoft.com/office/drawing/2014/main" val="1449534786"/>
                    </a:ext>
                  </a:extLst>
                </a:gridCol>
                <a:gridCol w="1395071">
                  <a:extLst>
                    <a:ext uri="{9D8B030D-6E8A-4147-A177-3AD203B41FA5}">
                      <a16:colId xmlns:a16="http://schemas.microsoft.com/office/drawing/2014/main" val="1899067286"/>
                    </a:ext>
                  </a:extLst>
                </a:gridCol>
                <a:gridCol w="1645920">
                  <a:extLst>
                    <a:ext uri="{9D8B030D-6E8A-4147-A177-3AD203B41FA5}">
                      <a16:colId xmlns:a16="http://schemas.microsoft.com/office/drawing/2014/main" val="762823055"/>
                    </a:ext>
                  </a:extLst>
                </a:gridCol>
                <a:gridCol w="1870364">
                  <a:extLst>
                    <a:ext uri="{9D8B030D-6E8A-4147-A177-3AD203B41FA5}">
                      <a16:colId xmlns:a16="http://schemas.microsoft.com/office/drawing/2014/main" val="4223661892"/>
                    </a:ext>
                  </a:extLst>
                </a:gridCol>
                <a:gridCol w="1421476">
                  <a:extLst>
                    <a:ext uri="{9D8B030D-6E8A-4147-A177-3AD203B41FA5}">
                      <a16:colId xmlns:a16="http://schemas.microsoft.com/office/drawing/2014/main" val="105905879"/>
                    </a:ext>
                  </a:extLst>
                </a:gridCol>
              </a:tblGrid>
              <a:tr h="0">
                <a:tc>
                  <a:txBody>
                    <a:bodyPr/>
                    <a:lstStyle/>
                    <a:p>
                      <a:pPr marL="0" marR="0">
                        <a:lnSpc>
                          <a:spcPct val="107000"/>
                        </a:lnSpc>
                        <a:spcBef>
                          <a:spcPts val="0"/>
                        </a:spcBef>
                        <a:spcAft>
                          <a:spcPts val="0"/>
                        </a:spcAft>
                      </a:pPr>
                      <a:r>
                        <a:rPr lang="en-US" sz="2000">
                          <a:effectLst/>
                        </a:rPr>
                        <a:t>Question</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Completed </a:t>
                      </a:r>
                      <a:endParaRPr lang="en-CA" sz="2000">
                        <a:effectLst/>
                      </a:endParaRPr>
                    </a:p>
                    <a:p>
                      <a:pPr marL="0" marR="0">
                        <a:lnSpc>
                          <a:spcPct val="107000"/>
                        </a:lnSpc>
                        <a:spcBef>
                          <a:spcPts val="0"/>
                        </a:spcBef>
                        <a:spcAft>
                          <a:spcPts val="0"/>
                        </a:spcAft>
                      </a:pPr>
                      <a:r>
                        <a:rPr lang="en-US" sz="2000">
                          <a:effectLst/>
                        </a:rPr>
                        <a:t>(%) n=779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Don’t know </a:t>
                      </a:r>
                      <a:endParaRPr lang="en-CA" sz="2000">
                        <a:effectLst/>
                      </a:endParaRPr>
                    </a:p>
                    <a:p>
                      <a:pPr marL="0" marR="0">
                        <a:lnSpc>
                          <a:spcPct val="107000"/>
                        </a:lnSpc>
                        <a:spcBef>
                          <a:spcPts val="0"/>
                        </a:spcBef>
                        <a:spcAft>
                          <a:spcPts val="0"/>
                        </a:spcAft>
                      </a:pPr>
                      <a:r>
                        <a:rPr lang="en-US" sz="2000">
                          <a:effectLst/>
                        </a:rPr>
                        <a:t>(% of completed)</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Prefer not to answer (% of completed)</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Blank (%)</a:t>
                      </a:r>
                      <a:endParaRPr lang="en-CA" sz="2000">
                        <a:effectLst/>
                      </a:endParaRPr>
                    </a:p>
                    <a:p>
                      <a:pPr marL="0" marR="0">
                        <a:lnSpc>
                          <a:spcPct val="107000"/>
                        </a:lnSpc>
                        <a:spcBef>
                          <a:spcPts val="0"/>
                        </a:spcBef>
                        <a:spcAft>
                          <a:spcPts val="0"/>
                        </a:spcAft>
                      </a:pPr>
                      <a:r>
                        <a:rPr lang="en-US" sz="2000">
                          <a:effectLst/>
                        </a:rPr>
                        <a:t>n=779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9681072"/>
                  </a:ext>
                </a:extLst>
              </a:tr>
              <a:tr h="0">
                <a:tc>
                  <a:txBody>
                    <a:bodyPr/>
                    <a:lstStyle/>
                    <a:p>
                      <a:pPr marL="0" marR="0">
                        <a:lnSpc>
                          <a:spcPct val="107000"/>
                        </a:lnSpc>
                        <a:spcBef>
                          <a:spcPts val="0"/>
                        </a:spcBef>
                        <a:spcAft>
                          <a:spcPts val="0"/>
                        </a:spcAft>
                      </a:pPr>
                      <a:r>
                        <a:rPr lang="en-US" sz="2000">
                          <a:effectLst/>
                        </a:rPr>
                        <a:t>1A): Translation</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775 (99.5)</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17 (2.2)</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17 (2.2)</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4 (0.5)</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289475"/>
                  </a:ext>
                </a:extLst>
              </a:tr>
              <a:tr h="0">
                <a:tc>
                  <a:txBody>
                    <a:bodyPr/>
                    <a:lstStyle/>
                    <a:p>
                      <a:pPr marL="0" marR="0">
                        <a:lnSpc>
                          <a:spcPct val="107000"/>
                        </a:lnSpc>
                        <a:spcBef>
                          <a:spcPts val="0"/>
                        </a:spcBef>
                        <a:spcAft>
                          <a:spcPts val="0"/>
                        </a:spcAft>
                      </a:pPr>
                      <a:r>
                        <a:rPr lang="en-US" sz="2000">
                          <a:effectLst/>
                        </a:rPr>
                        <a:t>2A): Born in Canada?</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775 (99.5)</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3 (0.4)</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13 (1.7)</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4 (0.5)</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752224"/>
                  </a:ext>
                </a:extLst>
              </a:tr>
              <a:tr h="0">
                <a:tc>
                  <a:txBody>
                    <a:bodyPr/>
                    <a:lstStyle/>
                    <a:p>
                      <a:pPr marL="0" marR="0">
                        <a:lnSpc>
                          <a:spcPct val="107000"/>
                        </a:lnSpc>
                        <a:spcBef>
                          <a:spcPts val="0"/>
                        </a:spcBef>
                        <a:spcAft>
                          <a:spcPts val="0"/>
                        </a:spcAft>
                      </a:pPr>
                      <a:r>
                        <a:rPr lang="en-US" sz="2000">
                          <a:effectLst/>
                        </a:rPr>
                        <a:t>3: Race</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778 (99.9)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31 (3.9)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40 (5.1)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 (0.1)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488881"/>
                  </a:ext>
                </a:extLst>
              </a:tr>
              <a:tr h="0">
                <a:tc>
                  <a:txBody>
                    <a:bodyPr/>
                    <a:lstStyle/>
                    <a:p>
                      <a:pPr marL="0" marR="0">
                        <a:lnSpc>
                          <a:spcPct val="107000"/>
                        </a:lnSpc>
                        <a:spcBef>
                          <a:spcPts val="0"/>
                        </a:spcBef>
                        <a:spcAft>
                          <a:spcPts val="0"/>
                        </a:spcAft>
                      </a:pPr>
                      <a:r>
                        <a:rPr lang="en-US" sz="2000">
                          <a:effectLst/>
                        </a:rPr>
                        <a:t>4: Health</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770 (98.8)</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 (2.9)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21 (2.7)</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9 (1.1)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025030"/>
                  </a:ext>
                </a:extLst>
              </a:tr>
              <a:tr h="0">
                <a:tc>
                  <a:txBody>
                    <a:bodyPr/>
                    <a:lstStyle/>
                    <a:p>
                      <a:pPr marL="0" marR="0">
                        <a:lnSpc>
                          <a:spcPct val="107000"/>
                        </a:lnSpc>
                        <a:spcBef>
                          <a:spcPts val="0"/>
                        </a:spcBef>
                        <a:spcAft>
                          <a:spcPts val="0"/>
                        </a:spcAft>
                      </a:pPr>
                      <a:r>
                        <a:rPr lang="en-US" sz="2000">
                          <a:effectLst/>
                        </a:rPr>
                        <a:t>5A: Sex</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764 (98.1)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 (0.3)</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 (0.9)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 (1.9)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933244"/>
                  </a:ext>
                </a:extLst>
              </a:tr>
              <a:tr h="0">
                <a:tc>
                  <a:txBody>
                    <a:bodyPr/>
                    <a:lstStyle/>
                    <a:p>
                      <a:pPr marL="0" marR="0">
                        <a:lnSpc>
                          <a:spcPct val="107000"/>
                        </a:lnSpc>
                        <a:spcBef>
                          <a:spcPts val="0"/>
                        </a:spcBef>
                        <a:spcAft>
                          <a:spcPts val="0"/>
                        </a:spcAft>
                      </a:pPr>
                      <a:r>
                        <a:rPr lang="en-US" sz="2000">
                          <a:effectLst/>
                        </a:rPr>
                        <a:t>5B: Gender</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764 (98.1)</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 (0.8)</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5 (0.7)</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 (1.9)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676242"/>
                  </a:ext>
                </a:extLst>
              </a:tr>
              <a:tr h="0">
                <a:tc>
                  <a:txBody>
                    <a:bodyPr/>
                    <a:lstStyle/>
                    <a:p>
                      <a:pPr marL="0" marR="0">
                        <a:lnSpc>
                          <a:spcPct val="107000"/>
                        </a:lnSpc>
                        <a:spcBef>
                          <a:spcPts val="0"/>
                        </a:spcBef>
                        <a:spcAft>
                          <a:spcPts val="0"/>
                        </a:spcAft>
                      </a:pPr>
                      <a:r>
                        <a:rPr lang="en-US" sz="2000">
                          <a:effectLst/>
                        </a:rPr>
                        <a:t>6: Sexual orientation</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745 (95.6)</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 (0.9)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54 (7.2)</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34 (4.4)</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411497"/>
                  </a:ext>
                </a:extLst>
              </a:tr>
            </a:tbl>
          </a:graphicData>
        </a:graphic>
      </p:graphicFrame>
      <p:sp>
        <p:nvSpPr>
          <p:cNvPr id="6" name="TextBox 5">
            <a:extLst>
              <a:ext uri="{FF2B5EF4-FFF2-40B4-BE49-F238E27FC236}">
                <a16:creationId xmlns:a16="http://schemas.microsoft.com/office/drawing/2014/main" id="{DA527E65-0913-A94D-80D4-4FEF85E898DB}"/>
              </a:ext>
            </a:extLst>
          </p:cNvPr>
          <p:cNvSpPr txBox="1"/>
          <p:nvPr/>
        </p:nvSpPr>
        <p:spPr>
          <a:xfrm>
            <a:off x="2202426" y="5825613"/>
            <a:ext cx="5013808" cy="369332"/>
          </a:xfrm>
          <a:prstGeom prst="rect">
            <a:avLst/>
          </a:prstGeom>
          <a:noFill/>
        </p:spPr>
        <p:txBody>
          <a:bodyPr wrap="none" rtlCol="0">
            <a:spAutoFit/>
          </a:bodyPr>
          <a:lstStyle/>
          <a:p>
            <a:pPr defTabSz="457200"/>
            <a:r>
              <a:rPr lang="en-US" b="1" i="1" dirty="0">
                <a:solidFill>
                  <a:prstClr val="black"/>
                </a:solidFill>
                <a:latin typeface="Calibri"/>
              </a:rPr>
              <a:t>Preliminary results – please do not cite or circulate</a:t>
            </a:r>
          </a:p>
        </p:txBody>
      </p:sp>
      <p:pic>
        <p:nvPicPr>
          <p:cNvPr id="7" name="Picture 6">
            <a:extLst>
              <a:ext uri="{FF2B5EF4-FFF2-40B4-BE49-F238E27FC236}">
                <a16:creationId xmlns:a16="http://schemas.microsoft.com/office/drawing/2014/main" id="{B95D9C64-5BB5-054C-B40E-D55EA8837D06}"/>
              </a:ext>
            </a:extLst>
          </p:cNvPr>
          <p:cNvPicPr>
            <a:picLocks noChangeAspect="1"/>
          </p:cNvPicPr>
          <p:nvPr/>
        </p:nvPicPr>
        <p:blipFill>
          <a:blip r:embed="rId2"/>
          <a:stretch>
            <a:fillRect/>
          </a:stretch>
        </p:blipFill>
        <p:spPr>
          <a:xfrm>
            <a:off x="8657805" y="6237465"/>
            <a:ext cx="1444556" cy="500947"/>
          </a:xfrm>
          <a:prstGeom prst="rect">
            <a:avLst/>
          </a:prstGeom>
        </p:spPr>
      </p:pic>
    </p:spTree>
    <p:extLst>
      <p:ext uri="{BB962C8B-B14F-4D97-AF65-F5344CB8AC3E}">
        <p14:creationId xmlns:p14="http://schemas.microsoft.com/office/powerpoint/2010/main" val="2961071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D6AB-0797-2448-86FD-B86312887DDA}"/>
              </a:ext>
            </a:extLst>
          </p:cNvPr>
          <p:cNvSpPr>
            <a:spLocks noGrp="1"/>
          </p:cNvSpPr>
          <p:nvPr>
            <p:ph type="title"/>
          </p:nvPr>
        </p:nvSpPr>
        <p:spPr>
          <a:xfrm>
            <a:off x="1981200" y="274638"/>
            <a:ext cx="8229600" cy="418536"/>
          </a:xfrm>
        </p:spPr>
        <p:txBody>
          <a:bodyPr>
            <a:noAutofit/>
          </a:bodyPr>
          <a:lstStyle/>
          <a:p>
            <a:r>
              <a:rPr lang="en-US" sz="3600" dirty="0"/>
              <a:t>SPARK Pilot: Social Needs</a:t>
            </a:r>
          </a:p>
        </p:txBody>
      </p:sp>
      <p:graphicFrame>
        <p:nvGraphicFramePr>
          <p:cNvPr id="4" name="Table 3">
            <a:extLst>
              <a:ext uri="{FF2B5EF4-FFF2-40B4-BE49-F238E27FC236}">
                <a16:creationId xmlns:a16="http://schemas.microsoft.com/office/drawing/2014/main" id="{619B90E1-E063-F64A-90C7-14B36AE407BB}"/>
              </a:ext>
            </a:extLst>
          </p:cNvPr>
          <p:cNvGraphicFramePr>
            <a:graphicFrameLocks noGrp="1"/>
          </p:cNvGraphicFramePr>
          <p:nvPr>
            <p:extLst/>
          </p:nvPr>
        </p:nvGraphicFramePr>
        <p:xfrm>
          <a:off x="1905359" y="670303"/>
          <a:ext cx="8381283" cy="5740275"/>
        </p:xfrm>
        <a:graphic>
          <a:graphicData uri="http://schemas.openxmlformats.org/drawingml/2006/table">
            <a:tbl>
              <a:tblPr firstRow="1" firstCol="1" bandRow="1">
                <a:tableStyleId>{5C22544A-7EE6-4342-B048-85BDC9FD1C3A}</a:tableStyleId>
              </a:tblPr>
              <a:tblGrid>
                <a:gridCol w="2173755">
                  <a:extLst>
                    <a:ext uri="{9D8B030D-6E8A-4147-A177-3AD203B41FA5}">
                      <a16:colId xmlns:a16="http://schemas.microsoft.com/office/drawing/2014/main" val="1778720740"/>
                    </a:ext>
                  </a:extLst>
                </a:gridCol>
                <a:gridCol w="1178758">
                  <a:extLst>
                    <a:ext uri="{9D8B030D-6E8A-4147-A177-3AD203B41FA5}">
                      <a16:colId xmlns:a16="http://schemas.microsoft.com/office/drawing/2014/main" val="122128403"/>
                    </a:ext>
                  </a:extLst>
                </a:gridCol>
                <a:gridCol w="1676257">
                  <a:extLst>
                    <a:ext uri="{9D8B030D-6E8A-4147-A177-3AD203B41FA5}">
                      <a16:colId xmlns:a16="http://schemas.microsoft.com/office/drawing/2014/main" val="3024521523"/>
                    </a:ext>
                  </a:extLst>
                </a:gridCol>
                <a:gridCol w="1904837">
                  <a:extLst>
                    <a:ext uri="{9D8B030D-6E8A-4147-A177-3AD203B41FA5}">
                      <a16:colId xmlns:a16="http://schemas.microsoft.com/office/drawing/2014/main" val="3875973197"/>
                    </a:ext>
                  </a:extLst>
                </a:gridCol>
                <a:gridCol w="1447676">
                  <a:extLst>
                    <a:ext uri="{9D8B030D-6E8A-4147-A177-3AD203B41FA5}">
                      <a16:colId xmlns:a16="http://schemas.microsoft.com/office/drawing/2014/main" val="810799378"/>
                    </a:ext>
                  </a:extLst>
                </a:gridCol>
              </a:tblGrid>
              <a:tr h="467406">
                <a:tc>
                  <a:txBody>
                    <a:bodyPr/>
                    <a:lstStyle/>
                    <a:p>
                      <a:pPr marL="0" marR="0">
                        <a:lnSpc>
                          <a:spcPct val="107000"/>
                        </a:lnSpc>
                        <a:spcBef>
                          <a:spcPts val="0"/>
                        </a:spcBef>
                        <a:spcAft>
                          <a:spcPts val="0"/>
                        </a:spcAft>
                      </a:pPr>
                      <a:r>
                        <a:rPr lang="en-US" sz="1600">
                          <a:effectLst/>
                        </a:rPr>
                        <a:t>Question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Completed</a:t>
                      </a:r>
                      <a:endParaRPr lang="en-CA" sz="1600">
                        <a:effectLst/>
                      </a:endParaRPr>
                    </a:p>
                    <a:p>
                      <a:pPr marL="0" marR="0">
                        <a:lnSpc>
                          <a:spcPct val="107000"/>
                        </a:lnSpc>
                        <a:spcBef>
                          <a:spcPts val="0"/>
                        </a:spcBef>
                        <a:spcAft>
                          <a:spcPts val="0"/>
                        </a:spcAft>
                      </a:pPr>
                      <a:r>
                        <a:rPr lang="en-US" sz="1600">
                          <a:effectLst/>
                        </a:rPr>
                        <a:t>(%) n=779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Don’t know </a:t>
                      </a:r>
                      <a:endParaRPr lang="en-CA" sz="1600" dirty="0">
                        <a:effectLst/>
                      </a:endParaRPr>
                    </a:p>
                    <a:p>
                      <a:pPr marL="0" marR="0">
                        <a:lnSpc>
                          <a:spcPct val="107000"/>
                        </a:lnSpc>
                        <a:spcBef>
                          <a:spcPts val="0"/>
                        </a:spcBef>
                        <a:spcAft>
                          <a:spcPts val="0"/>
                        </a:spcAft>
                      </a:pPr>
                      <a:r>
                        <a:rPr lang="en-US" sz="1600" dirty="0">
                          <a:effectLst/>
                        </a:rPr>
                        <a:t>(% of completed)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Prefer not to answer (% of completed)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Blank (%)</a:t>
                      </a:r>
                      <a:endParaRPr lang="en-CA" sz="1600">
                        <a:effectLst/>
                      </a:endParaRPr>
                    </a:p>
                    <a:p>
                      <a:pPr marL="0" marR="0">
                        <a:lnSpc>
                          <a:spcPct val="107000"/>
                        </a:lnSpc>
                        <a:spcBef>
                          <a:spcPts val="0"/>
                        </a:spcBef>
                        <a:spcAft>
                          <a:spcPts val="0"/>
                        </a:spcAft>
                      </a:pPr>
                      <a:r>
                        <a:rPr lang="en-US" sz="1600">
                          <a:effectLst/>
                        </a:rPr>
                        <a:t>n=779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627608"/>
                  </a:ext>
                </a:extLst>
              </a:tr>
              <a:tr h="228373">
                <a:tc>
                  <a:txBody>
                    <a:bodyPr/>
                    <a:lstStyle/>
                    <a:p>
                      <a:pPr marL="0" marR="0">
                        <a:lnSpc>
                          <a:spcPct val="107000"/>
                        </a:lnSpc>
                        <a:spcBef>
                          <a:spcPts val="0"/>
                        </a:spcBef>
                        <a:spcAft>
                          <a:spcPts val="0"/>
                        </a:spcAft>
                      </a:pPr>
                      <a:r>
                        <a:rPr lang="en-US" sz="1600">
                          <a:effectLst/>
                        </a:rPr>
                        <a:t>7: Highest Education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749 (96.2)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4 (0.5)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14 (1.9)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30 (3.8)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7046733"/>
                  </a:ext>
                </a:extLst>
              </a:tr>
              <a:tr h="467406">
                <a:tc>
                  <a:txBody>
                    <a:bodyPr/>
                    <a:lstStyle/>
                    <a:p>
                      <a:pPr marL="0" marR="0">
                        <a:lnSpc>
                          <a:spcPct val="107000"/>
                        </a:lnSpc>
                        <a:spcBef>
                          <a:spcPts val="0"/>
                        </a:spcBef>
                        <a:spcAft>
                          <a:spcPts val="0"/>
                        </a:spcAft>
                      </a:pPr>
                      <a:r>
                        <a:rPr lang="en-US" sz="1600">
                          <a:effectLst/>
                        </a:rPr>
                        <a:t>8A: Difficulties making ends meet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750 (96.3)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 (3.9)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67 (8.9)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 (3.7)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6850875"/>
                  </a:ext>
                </a:extLst>
              </a:tr>
              <a:tr h="467406">
                <a:tc>
                  <a:txBody>
                    <a:bodyPr/>
                    <a:lstStyle/>
                    <a:p>
                      <a:pPr marL="0" marR="0">
                        <a:lnSpc>
                          <a:spcPct val="107000"/>
                        </a:lnSpc>
                        <a:spcBef>
                          <a:spcPts val="0"/>
                        </a:spcBef>
                        <a:spcAft>
                          <a:spcPts val="0"/>
                        </a:spcAft>
                      </a:pPr>
                      <a:r>
                        <a:rPr lang="en-US" sz="1600">
                          <a:effectLst/>
                        </a:rPr>
                        <a:t>9A: Fill prescription/cost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750 (96.3)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19 (2.5)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25 (3.3)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 (3.7)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29265"/>
                  </a:ext>
                </a:extLst>
              </a:tr>
              <a:tr h="228373">
                <a:tc>
                  <a:txBody>
                    <a:bodyPr/>
                    <a:lstStyle/>
                    <a:p>
                      <a:pPr marL="0" marR="0">
                        <a:lnSpc>
                          <a:spcPct val="107000"/>
                        </a:lnSpc>
                        <a:spcBef>
                          <a:spcPts val="0"/>
                        </a:spcBef>
                        <a:spcAft>
                          <a:spcPts val="0"/>
                        </a:spcAft>
                      </a:pPr>
                      <a:r>
                        <a:rPr lang="en-US" sz="1600">
                          <a:effectLst/>
                        </a:rPr>
                        <a:t>10A: Housing</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750 (96.3)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 (0.4)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19 (2.5)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 (3.7)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940520"/>
                  </a:ext>
                </a:extLst>
              </a:tr>
              <a:tr h="467406">
                <a:tc>
                  <a:txBody>
                    <a:bodyPr/>
                    <a:lstStyle/>
                    <a:p>
                      <a:pPr marL="0" marR="0">
                        <a:lnSpc>
                          <a:spcPct val="107000"/>
                        </a:lnSpc>
                        <a:spcBef>
                          <a:spcPts val="0"/>
                        </a:spcBef>
                        <a:spcAft>
                          <a:spcPts val="0"/>
                        </a:spcAft>
                      </a:pPr>
                      <a:r>
                        <a:rPr lang="en-US" sz="1600">
                          <a:effectLst/>
                        </a:rPr>
                        <a:t>10B: Able to pay rent/mortgage</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667 (85.6)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112 (14.4)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349767"/>
                  </a:ext>
                </a:extLst>
              </a:tr>
              <a:tr h="467406">
                <a:tc>
                  <a:txBody>
                    <a:bodyPr/>
                    <a:lstStyle/>
                    <a:p>
                      <a:pPr marL="0" marR="0">
                        <a:lnSpc>
                          <a:spcPct val="107000"/>
                        </a:lnSpc>
                        <a:spcBef>
                          <a:spcPts val="0"/>
                        </a:spcBef>
                        <a:spcAft>
                          <a:spcPts val="0"/>
                        </a:spcAft>
                      </a:pPr>
                      <a:r>
                        <a:rPr lang="en-US" sz="1600">
                          <a:effectLst/>
                        </a:rPr>
                        <a:t>11A: Close friends/family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750 (96.3)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16 (2.1)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 (4.1)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 (3.7)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642545"/>
                  </a:ext>
                </a:extLst>
              </a:tr>
              <a:tr h="467406">
                <a:tc>
                  <a:txBody>
                    <a:bodyPr/>
                    <a:lstStyle/>
                    <a:p>
                      <a:pPr marL="0" marR="0">
                        <a:lnSpc>
                          <a:spcPct val="107000"/>
                        </a:lnSpc>
                        <a:spcBef>
                          <a:spcPts val="0"/>
                        </a:spcBef>
                        <a:spcAft>
                          <a:spcPts val="0"/>
                        </a:spcAft>
                      </a:pPr>
                      <a:r>
                        <a:rPr lang="en-US" sz="1600">
                          <a:effectLst/>
                        </a:rPr>
                        <a:t>11B: rely on friends/family</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595 (76.4)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184 (23.6)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947162"/>
                  </a:ext>
                </a:extLst>
              </a:tr>
              <a:tr h="467406">
                <a:tc>
                  <a:txBody>
                    <a:bodyPr/>
                    <a:lstStyle/>
                    <a:p>
                      <a:pPr marL="0" marR="0">
                        <a:lnSpc>
                          <a:spcPct val="107000"/>
                        </a:lnSpc>
                        <a:spcBef>
                          <a:spcPts val="0"/>
                        </a:spcBef>
                        <a:spcAft>
                          <a:spcPts val="0"/>
                        </a:spcAft>
                      </a:pPr>
                      <a:r>
                        <a:rPr lang="en-US" sz="1600">
                          <a:effectLst/>
                        </a:rPr>
                        <a:t>12A: Transportation cost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746 (95.8)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10 (1.3)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19 (2.5)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33 (4.2)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595115"/>
                  </a:ext>
                </a:extLst>
              </a:tr>
              <a:tr h="467406">
                <a:tc>
                  <a:txBody>
                    <a:bodyPr/>
                    <a:lstStyle/>
                    <a:p>
                      <a:pPr marL="0" marR="0">
                        <a:lnSpc>
                          <a:spcPct val="107000"/>
                        </a:lnSpc>
                        <a:spcBef>
                          <a:spcPts val="0"/>
                        </a:spcBef>
                        <a:spcAft>
                          <a:spcPts val="0"/>
                        </a:spcAft>
                      </a:pPr>
                      <a:r>
                        <a:rPr lang="en-US" sz="1600">
                          <a:effectLst/>
                        </a:rPr>
                        <a:t>13A: utility bill payments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747 (95.9)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13 (1.7)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 (4.1)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32 (4.1)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918881"/>
                  </a:ext>
                </a:extLst>
              </a:tr>
              <a:tr h="228373">
                <a:tc>
                  <a:txBody>
                    <a:bodyPr/>
                    <a:lstStyle/>
                    <a:p>
                      <a:pPr marL="0" marR="0">
                        <a:lnSpc>
                          <a:spcPct val="107000"/>
                        </a:lnSpc>
                        <a:spcBef>
                          <a:spcPts val="0"/>
                        </a:spcBef>
                        <a:spcAft>
                          <a:spcPts val="0"/>
                        </a:spcAft>
                      </a:pPr>
                      <a:r>
                        <a:rPr lang="en-US" sz="1600">
                          <a:effectLst/>
                        </a:rPr>
                        <a:t>14A: Employment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746 (95.8)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10 (1.3)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26 (3.5)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33 (4.2)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852407"/>
                  </a:ext>
                </a:extLst>
              </a:tr>
              <a:tr h="467406">
                <a:tc>
                  <a:txBody>
                    <a:bodyPr/>
                    <a:lstStyle/>
                    <a:p>
                      <a:pPr marL="0" marR="0">
                        <a:lnSpc>
                          <a:spcPct val="107000"/>
                        </a:lnSpc>
                        <a:spcBef>
                          <a:spcPts val="0"/>
                        </a:spcBef>
                        <a:spcAft>
                          <a:spcPts val="0"/>
                        </a:spcAft>
                      </a:pPr>
                      <a:r>
                        <a:rPr lang="en-US" sz="1600">
                          <a:effectLst/>
                        </a:rPr>
                        <a:t>14B: Fearful to raise concern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746 (95.8)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41 (5.5)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51 (6.8)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33 (4.2)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018594"/>
                  </a:ext>
                </a:extLst>
              </a:tr>
              <a:tr h="228373">
                <a:tc>
                  <a:txBody>
                    <a:bodyPr/>
                    <a:lstStyle/>
                    <a:p>
                      <a:pPr marL="0" marR="0">
                        <a:lnSpc>
                          <a:spcPct val="107000"/>
                        </a:lnSpc>
                        <a:spcBef>
                          <a:spcPts val="0"/>
                        </a:spcBef>
                        <a:spcAft>
                          <a:spcPts val="0"/>
                        </a:spcAft>
                      </a:pPr>
                      <a:r>
                        <a:rPr lang="en-US" sz="1600" dirty="0">
                          <a:effectLst/>
                        </a:rPr>
                        <a:t>14C: Pay varies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746 (95.8)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28 (3.8)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39 (5.2)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33 (4.2)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46810"/>
                  </a:ext>
                </a:extLst>
              </a:tr>
            </a:tbl>
          </a:graphicData>
        </a:graphic>
      </p:graphicFrame>
      <p:sp>
        <p:nvSpPr>
          <p:cNvPr id="6" name="TextBox 5">
            <a:extLst>
              <a:ext uri="{FF2B5EF4-FFF2-40B4-BE49-F238E27FC236}">
                <a16:creationId xmlns:a16="http://schemas.microsoft.com/office/drawing/2014/main" id="{7F49CE45-1B68-E843-BF70-0B0B2240F61D}"/>
              </a:ext>
            </a:extLst>
          </p:cNvPr>
          <p:cNvSpPr txBox="1"/>
          <p:nvPr/>
        </p:nvSpPr>
        <p:spPr>
          <a:xfrm>
            <a:off x="1789471" y="6398736"/>
            <a:ext cx="3419398" cy="276999"/>
          </a:xfrm>
          <a:prstGeom prst="rect">
            <a:avLst/>
          </a:prstGeom>
          <a:noFill/>
        </p:spPr>
        <p:txBody>
          <a:bodyPr wrap="none" rtlCol="0">
            <a:spAutoFit/>
          </a:bodyPr>
          <a:lstStyle/>
          <a:p>
            <a:pPr defTabSz="457200"/>
            <a:r>
              <a:rPr lang="en-US" sz="1200" b="1" i="1" dirty="0">
                <a:solidFill>
                  <a:prstClr val="black"/>
                </a:solidFill>
                <a:latin typeface="Calibri"/>
              </a:rPr>
              <a:t>Preliminary results – please do not cite or circulate</a:t>
            </a:r>
          </a:p>
        </p:txBody>
      </p:sp>
      <p:pic>
        <p:nvPicPr>
          <p:cNvPr id="7" name="Picture 6">
            <a:extLst>
              <a:ext uri="{FF2B5EF4-FFF2-40B4-BE49-F238E27FC236}">
                <a16:creationId xmlns:a16="http://schemas.microsoft.com/office/drawing/2014/main" id="{F8BD018D-B474-744A-8255-03AD7F0CB388}"/>
              </a:ext>
            </a:extLst>
          </p:cNvPr>
          <p:cNvPicPr>
            <a:picLocks noChangeAspect="1"/>
          </p:cNvPicPr>
          <p:nvPr/>
        </p:nvPicPr>
        <p:blipFill>
          <a:blip r:embed="rId2"/>
          <a:stretch>
            <a:fillRect/>
          </a:stretch>
        </p:blipFill>
        <p:spPr>
          <a:xfrm>
            <a:off x="9119419" y="6397545"/>
            <a:ext cx="982942" cy="340867"/>
          </a:xfrm>
          <a:prstGeom prst="rect">
            <a:avLst/>
          </a:prstGeom>
        </p:spPr>
      </p:pic>
    </p:spTree>
    <p:extLst>
      <p:ext uri="{BB962C8B-B14F-4D97-AF65-F5344CB8AC3E}">
        <p14:creationId xmlns:p14="http://schemas.microsoft.com/office/powerpoint/2010/main" val="982742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EF4-16BE-EF41-B3BC-5BCB10EBCFC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1EDE9E2-AE07-124F-82C3-4F6269A0C654}"/>
              </a:ext>
            </a:extLst>
          </p:cNvPr>
          <p:cNvSpPr>
            <a:spLocks noGrp="1"/>
          </p:cNvSpPr>
          <p:nvPr>
            <p:ph idx="1"/>
          </p:nvPr>
        </p:nvSpPr>
        <p:spPr/>
        <p:txBody>
          <a:bodyPr>
            <a:normAutofit/>
          </a:bodyPr>
          <a:lstStyle/>
          <a:p>
            <a:r>
              <a:rPr lang="en-US" dirty="0"/>
              <a:t>OHTs are emerging as part of broad local system reform, but also an international movement towards greater patient-centred care</a:t>
            </a:r>
          </a:p>
          <a:p>
            <a:r>
              <a:rPr lang="en-US" dirty="0"/>
              <a:t>Routine collection of standard PREMs, PROMs, and PRISMs will allow OHTs to understand their performance and evolve (QI), and allow for comparison</a:t>
            </a:r>
          </a:p>
          <a:p>
            <a:r>
              <a:rPr lang="en-US" dirty="0"/>
              <a:t>Achieving consensus will require patient, provider, organizational and policymaker engagement</a:t>
            </a:r>
          </a:p>
          <a:p>
            <a:endParaRPr lang="en-US" dirty="0"/>
          </a:p>
        </p:txBody>
      </p:sp>
    </p:spTree>
    <p:extLst>
      <p:ext uri="{BB962C8B-B14F-4D97-AF65-F5344CB8AC3E}">
        <p14:creationId xmlns:p14="http://schemas.microsoft.com/office/powerpoint/2010/main" val="1482706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2907632" y="1894129"/>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prstClr val="black"/>
                </a:solidFill>
                <a:latin typeface="Calibri"/>
                <a:hlinkClick r:id="rId2"/>
              </a:rPr>
              <a:t>andrew.pinto@utoronto.ca</a:t>
            </a:r>
            <a:endParaRPr lang="en-US" sz="3600" dirty="0">
              <a:solidFill>
                <a:prstClr val="black"/>
              </a:solidFill>
              <a:latin typeface="Calibri"/>
            </a:endParaRPr>
          </a:p>
          <a:p>
            <a:pPr marL="0" indent="0" algn="ctr">
              <a:buNone/>
            </a:pPr>
            <a:r>
              <a:rPr lang="en-US" sz="3600" dirty="0">
                <a:solidFill>
                  <a:prstClr val="black"/>
                </a:solidFill>
                <a:latin typeface="Calibri"/>
              </a:rPr>
              <a:t>@</a:t>
            </a:r>
            <a:r>
              <a:rPr lang="en-US" sz="3600" dirty="0" err="1">
                <a:solidFill>
                  <a:prstClr val="black"/>
                </a:solidFill>
                <a:latin typeface="Calibri"/>
              </a:rPr>
              <a:t>AndrewDPinto</a:t>
            </a:r>
            <a:endParaRPr lang="en-US" sz="3600" dirty="0">
              <a:solidFill>
                <a:prstClr val="black"/>
              </a:solidFill>
              <a:latin typeface="Calibri"/>
            </a:endParaRPr>
          </a:p>
        </p:txBody>
      </p:sp>
      <p:sp>
        <p:nvSpPr>
          <p:cNvPr id="6" name="Title 5"/>
          <p:cNvSpPr>
            <a:spLocks noGrp="1"/>
          </p:cNvSpPr>
          <p:nvPr>
            <p:ph type="ctrTitle"/>
          </p:nvPr>
        </p:nvSpPr>
        <p:spPr>
          <a:xfrm>
            <a:off x="2209800" y="1008580"/>
            <a:ext cx="7772400" cy="1470025"/>
          </a:xfrm>
        </p:spPr>
        <p:txBody>
          <a:bodyPr>
            <a:normAutofit fontScale="90000"/>
          </a:bodyPr>
          <a:lstStyle/>
          <a:p>
            <a:r>
              <a:rPr lang="en-US" dirty="0"/>
              <a:t>Thank you</a:t>
            </a:r>
            <a:br>
              <a:rPr lang="en-US" dirty="0"/>
            </a:br>
            <a:r>
              <a:rPr lang="en-US" dirty="0"/>
              <a:t/>
            </a:r>
            <a:br>
              <a:rPr lang="en-US" dirty="0"/>
            </a:br>
            <a:endParaRPr lang="en-US" dirty="0"/>
          </a:p>
        </p:txBody>
      </p:sp>
      <p:sp>
        <p:nvSpPr>
          <p:cNvPr id="3" name="TextBox 2">
            <a:extLst>
              <a:ext uri="{FF2B5EF4-FFF2-40B4-BE49-F238E27FC236}">
                <a16:creationId xmlns:a16="http://schemas.microsoft.com/office/drawing/2014/main" id="{EEC16972-FDF2-DA4A-A6F9-84527AC47F11}"/>
              </a:ext>
            </a:extLst>
          </p:cNvPr>
          <p:cNvSpPr txBox="1"/>
          <p:nvPr/>
        </p:nvSpPr>
        <p:spPr>
          <a:xfrm>
            <a:off x="1899443" y="3820777"/>
            <a:ext cx="8417176" cy="1077218"/>
          </a:xfrm>
          <a:prstGeom prst="rect">
            <a:avLst/>
          </a:prstGeom>
          <a:noFill/>
        </p:spPr>
        <p:txBody>
          <a:bodyPr wrap="none" rtlCol="0">
            <a:spAutoFit/>
          </a:bodyPr>
          <a:lstStyle/>
          <a:p>
            <a:pPr algn="ctr" defTabSz="457200"/>
            <a:r>
              <a:rPr lang="en-US" sz="3200" dirty="0">
                <a:solidFill>
                  <a:prstClr val="black"/>
                </a:solidFill>
                <a:latin typeface="Calibri"/>
              </a:rPr>
              <a:t>Upstream Lab newsletter: </a:t>
            </a:r>
            <a:r>
              <a:rPr lang="en-US" sz="3200" dirty="0">
                <a:solidFill>
                  <a:prstClr val="black"/>
                </a:solidFill>
                <a:latin typeface="Calibri"/>
                <a:hlinkClick r:id="rId3"/>
              </a:rPr>
              <a:t>upstreamlab@smh.ca</a:t>
            </a:r>
            <a:endParaRPr lang="en-US" sz="3200" dirty="0">
              <a:solidFill>
                <a:prstClr val="black"/>
              </a:solidFill>
              <a:latin typeface="Calibri"/>
            </a:endParaRPr>
          </a:p>
          <a:p>
            <a:pPr algn="ctr" defTabSz="457200"/>
            <a:r>
              <a:rPr lang="en-US" sz="3200" dirty="0">
                <a:solidFill>
                  <a:prstClr val="black"/>
                </a:solidFill>
                <a:latin typeface="Calibri"/>
              </a:rPr>
              <a:t>@upstreamlab</a:t>
            </a:r>
          </a:p>
        </p:txBody>
      </p:sp>
    </p:spTree>
    <p:extLst>
      <p:ext uri="{BB962C8B-B14F-4D97-AF65-F5344CB8AC3E}">
        <p14:creationId xmlns:p14="http://schemas.microsoft.com/office/powerpoint/2010/main" val="379303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8BE-92CA-44AD-8C87-79D8354013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DF6479-246F-4032-88B4-E829BFA8230C}"/>
              </a:ext>
            </a:extLst>
          </p:cNvPr>
          <p:cNvSpPr>
            <a:spLocks noGrp="1"/>
          </p:cNvSpPr>
          <p:nvPr>
            <p:ph idx="1"/>
          </p:nvPr>
        </p:nvSpPr>
        <p:spPr>
          <a:xfrm>
            <a:off x="271849" y="1825625"/>
            <a:ext cx="11689492" cy="4351338"/>
          </a:xfrm>
        </p:spPr>
        <p:txBody>
          <a:bodyPr>
            <a:normAutofit/>
          </a:bodyPr>
          <a:lstStyle/>
          <a:p>
            <a:pPr marL="0" indent="0">
              <a:buNone/>
            </a:pPr>
            <a:r>
              <a:rPr lang="en-US" sz="2400" dirty="0"/>
              <a:t>9.00 – 9.10am		Welcome </a:t>
            </a:r>
          </a:p>
          <a:p>
            <a:pPr marL="0" indent="0">
              <a:buNone/>
            </a:pPr>
            <a:r>
              <a:rPr lang="en-US" sz="2400" dirty="0"/>
              <a:t>9.10 – 9:20am 		POR and review of patient and caregiver principles </a:t>
            </a:r>
          </a:p>
          <a:p>
            <a:pPr marL="0" indent="0">
              <a:buNone/>
            </a:pPr>
            <a:r>
              <a:rPr lang="en-US" sz="2400" dirty="0"/>
              <a:t>9.20 – 9:30am		Context for collection and use</a:t>
            </a:r>
          </a:p>
          <a:p>
            <a:pPr marL="0" indent="0">
              <a:buNone/>
            </a:pPr>
            <a:r>
              <a:rPr lang="en-US" sz="2400" dirty="0"/>
              <a:t>9.30 – 10.30am	</a:t>
            </a:r>
            <a:r>
              <a:rPr lang="en-US" sz="2400" b="1" dirty="0"/>
              <a:t>Facilitated group discussion of principles for selection of measures</a:t>
            </a:r>
          </a:p>
          <a:p>
            <a:pPr marL="0" indent="0">
              <a:buNone/>
            </a:pPr>
            <a:r>
              <a:rPr lang="en-US" sz="2400" dirty="0"/>
              <a:t>10.30- - 10.45am	BREAK</a:t>
            </a:r>
          </a:p>
          <a:p>
            <a:pPr marL="0" indent="0">
              <a:buNone/>
            </a:pPr>
            <a:r>
              <a:rPr lang="en-US" sz="2400" dirty="0"/>
              <a:t>10.45 – 11.45 am	Facilitated discussion of stakeholder’s timelines, potential next steps in 			testing, evaluating and scale up  </a:t>
            </a:r>
          </a:p>
          <a:p>
            <a:pPr marL="0" indent="0">
              <a:buNone/>
            </a:pPr>
            <a:r>
              <a:rPr lang="en-US" sz="2400" dirty="0"/>
              <a:t>11.45 – 12.00pm	Summary</a:t>
            </a:r>
          </a:p>
          <a:p>
            <a:pPr marL="0" indent="0">
              <a:buNone/>
            </a:pPr>
            <a:r>
              <a:rPr lang="en-US" sz="2400" dirty="0"/>
              <a:t>12.00 – 1.00pm	WORKING LUNCH (progressing the principles and concepts in Ontario)</a:t>
            </a:r>
          </a:p>
          <a:p>
            <a:endParaRPr lang="en-US" sz="2400" dirty="0"/>
          </a:p>
        </p:txBody>
      </p:sp>
    </p:spTree>
    <p:extLst>
      <p:ext uri="{BB962C8B-B14F-4D97-AF65-F5344CB8AC3E}">
        <p14:creationId xmlns:p14="http://schemas.microsoft.com/office/powerpoint/2010/main" val="6224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6313" y="2906714"/>
            <a:ext cx="6218814" cy="1500187"/>
          </a:xfrm>
        </p:spPr>
        <p:txBody>
          <a:bodyPr>
            <a:normAutofit fontScale="92500" lnSpcReduction="10000"/>
          </a:bodyPr>
          <a:lstStyle/>
          <a:p>
            <a:r>
              <a:rPr lang="en-US" sz="3200" b="1" dirty="0">
                <a:solidFill>
                  <a:srgbClr val="002060"/>
                </a:solidFill>
              </a:rPr>
              <a:t>Patient Oriented Research </a:t>
            </a:r>
          </a:p>
          <a:p>
            <a:r>
              <a:rPr lang="en-US" sz="3200" b="1" dirty="0">
                <a:solidFill>
                  <a:srgbClr val="002060"/>
                </a:solidFill>
              </a:rPr>
              <a:t>Principles for Person-Generated Data Collection and Use </a:t>
            </a:r>
          </a:p>
          <a:p>
            <a:endParaRPr lang="en-US" sz="3200" b="1" dirty="0">
              <a:solidFill>
                <a:srgbClr val="002060"/>
              </a:solidFill>
            </a:endParaRPr>
          </a:p>
        </p:txBody>
      </p:sp>
      <p:sp>
        <p:nvSpPr>
          <p:cNvPr id="5" name="Slide Number Placeholder 4"/>
          <p:cNvSpPr>
            <a:spLocks noGrp="1"/>
          </p:cNvSpPr>
          <p:nvPr>
            <p:ph type="sldNum" sz="quarter" idx="12"/>
          </p:nvPr>
        </p:nvSpPr>
        <p:spPr/>
        <p:txBody>
          <a:bodyPr/>
          <a:lstStyle/>
          <a:p>
            <a:fld id="{8EF2AD9F-DE80-41D7-A691-F9CD3DEA5990}" type="slidenum">
              <a:rPr lang="en-US">
                <a:solidFill>
                  <a:prstClr val="black">
                    <a:tint val="75000"/>
                  </a:prstClr>
                </a:solidFill>
                <a:latin typeface="Calibri"/>
              </a:rPr>
              <a:pPr/>
              <a:t>4</a:t>
            </a:fld>
            <a:endParaRPr lang="en-US" dirty="0">
              <a:solidFill>
                <a:prstClr val="black">
                  <a:tint val="75000"/>
                </a:prstClr>
              </a:solidFill>
              <a:latin typeface="Calibri"/>
            </a:endParaRPr>
          </a:p>
        </p:txBody>
      </p:sp>
      <p:pic>
        <p:nvPicPr>
          <p:cNvPr id="4" name="Picture 3" descr="A picture containing drawing&#10;&#10;Description automatically generated">
            <a:extLst>
              <a:ext uri="{FF2B5EF4-FFF2-40B4-BE49-F238E27FC236}">
                <a16:creationId xmlns:a16="http://schemas.microsoft.com/office/drawing/2014/main" id="{E8A3DD71-ED9B-4798-9D18-D7ED87B6D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011" y="5652655"/>
            <a:ext cx="1367474" cy="587014"/>
          </a:xfrm>
          <a:prstGeom prst="rect">
            <a:avLst/>
          </a:prstGeom>
        </p:spPr>
      </p:pic>
    </p:spTree>
    <p:extLst>
      <p:ext uri="{BB962C8B-B14F-4D97-AF65-F5344CB8AC3E}">
        <p14:creationId xmlns:p14="http://schemas.microsoft.com/office/powerpoint/2010/main" val="4197933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32765"/>
            <a:ext cx="7848600" cy="2166061"/>
          </a:xfrm>
        </p:spPr>
        <p:txBody>
          <a:bodyPr wrap="square" numCol="1" anchorCtr="0" compatLnSpc="1">
            <a:prstTxWarp prst="textNoShape">
              <a:avLst/>
            </a:prstTxWarp>
          </a:bodyPr>
          <a:lstStyle/>
          <a:p>
            <a:pPr algn="ctr" eaLnBrk="1" hangingPunct="1">
              <a:defRPr/>
            </a:pPr>
            <a:r>
              <a:rPr lang="en-US" sz="3200" cap="none" dirty="0"/>
              <a:t/>
            </a:r>
            <a:br>
              <a:rPr lang="en-US" sz="3200" cap="none" dirty="0"/>
            </a:br>
            <a:r>
              <a:rPr lang="en-CA" sz="3200" b="1" dirty="0"/>
              <a:t>Principles for Selection of Patient-Reported Measures to Support the Transformation of the Ontario Health System</a:t>
            </a:r>
            <a:endParaRPr lang="en-CA" sz="3200" cap="none" dirty="0"/>
          </a:p>
        </p:txBody>
      </p:sp>
      <p:sp>
        <p:nvSpPr>
          <p:cNvPr id="7171" name="Subtitle 2"/>
          <p:cNvSpPr>
            <a:spLocks noGrp="1"/>
          </p:cNvSpPr>
          <p:nvPr>
            <p:ph type="subTitle" idx="1"/>
          </p:nvPr>
        </p:nvSpPr>
        <p:spPr>
          <a:xfrm>
            <a:off x="2895600" y="5486401"/>
            <a:ext cx="6400800" cy="741761"/>
          </a:xfrm>
        </p:spPr>
        <p:txBody>
          <a:bodyPr/>
          <a:lstStyle/>
          <a:p>
            <a:pPr algn="ctr" eaLnBrk="1" hangingPunct="1">
              <a:lnSpc>
                <a:spcPct val="80000"/>
              </a:lnSpc>
            </a:pPr>
            <a:endParaRPr lang="en-US" altLang="en-US" sz="1000" b="1" dirty="0">
              <a:cs typeface="Arial" charset="0"/>
            </a:endParaRPr>
          </a:p>
          <a:p>
            <a:pPr algn="ctr" eaLnBrk="1" hangingPunct="1">
              <a:lnSpc>
                <a:spcPct val="80000"/>
              </a:lnSpc>
            </a:pPr>
            <a:endParaRPr lang="en-US" altLang="en-US" sz="1700" dirty="0">
              <a:cs typeface="Arial" charset="0"/>
            </a:endParaRPr>
          </a:p>
          <a:p>
            <a:pPr algn="ctr" eaLnBrk="1" hangingPunct="1">
              <a:lnSpc>
                <a:spcPct val="80000"/>
              </a:lnSpc>
            </a:pPr>
            <a:r>
              <a:rPr lang="en-US" altLang="en-US" sz="1700" dirty="0">
                <a:cs typeface="Arial" charset="0"/>
              </a:rPr>
              <a:t>October 2019</a:t>
            </a:r>
          </a:p>
          <a:p>
            <a:pPr eaLnBrk="1" hangingPunct="1">
              <a:lnSpc>
                <a:spcPct val="80000"/>
              </a:lnSpc>
            </a:pPr>
            <a:endParaRPr lang="en-US" altLang="en-US" sz="1700" dirty="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744" y="6056670"/>
            <a:ext cx="1727964" cy="7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7433833C-57F1-45C0-ADF1-CB44765C41B5}"/>
              </a:ext>
            </a:extLst>
          </p:cNvPr>
          <p:cNvSpPr txBox="1">
            <a:spLocks/>
          </p:cNvSpPr>
          <p:nvPr/>
        </p:nvSpPr>
        <p:spPr>
          <a:xfrm>
            <a:off x="2171700" y="3622459"/>
            <a:ext cx="7848600" cy="1927225"/>
          </a:xfrm>
          <a:prstGeom prst="rect">
            <a:avLst/>
          </a:prstGeom>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5400" kern="1200" cap="all" spc="-100" baseline="0">
                <a:solidFill>
                  <a:schemeClr val="tx1">
                    <a:lumMod val="75000"/>
                    <a:lumOff val="25000"/>
                  </a:schemeClr>
                </a:solidFill>
                <a:latin typeface="+mj-lt"/>
                <a:ea typeface="ＭＳ Ｐゴシック" charset="-128"/>
                <a:cs typeface="+mj-cs"/>
              </a:defRPr>
            </a:lvl1pPr>
            <a:lvl2pPr algn="l" rtl="0" eaLnBrk="0" fontAlgn="base" hangingPunct="0">
              <a:spcBef>
                <a:spcPct val="0"/>
              </a:spcBef>
              <a:spcAft>
                <a:spcPct val="0"/>
              </a:spcAft>
              <a:defRPr sz="4000">
                <a:solidFill>
                  <a:schemeClr val="tx2"/>
                </a:solidFill>
                <a:latin typeface="Arial" charset="0"/>
                <a:ea typeface="ＭＳ Ｐゴシック" charset="-128"/>
              </a:defRPr>
            </a:lvl2pPr>
            <a:lvl3pPr algn="l" rtl="0" eaLnBrk="0" fontAlgn="base" hangingPunct="0">
              <a:spcBef>
                <a:spcPct val="0"/>
              </a:spcBef>
              <a:spcAft>
                <a:spcPct val="0"/>
              </a:spcAft>
              <a:defRPr sz="4000">
                <a:solidFill>
                  <a:schemeClr val="tx2"/>
                </a:solidFill>
                <a:latin typeface="Arial" charset="0"/>
                <a:ea typeface="ＭＳ Ｐゴシック" charset="-128"/>
              </a:defRPr>
            </a:lvl3pPr>
            <a:lvl4pPr algn="l" rtl="0" eaLnBrk="0" fontAlgn="base" hangingPunct="0">
              <a:spcBef>
                <a:spcPct val="0"/>
              </a:spcBef>
              <a:spcAft>
                <a:spcPct val="0"/>
              </a:spcAft>
              <a:defRPr sz="4000">
                <a:solidFill>
                  <a:schemeClr val="tx2"/>
                </a:solidFill>
                <a:latin typeface="Arial" charset="0"/>
                <a:ea typeface="ＭＳ Ｐゴシック" charset="-128"/>
              </a:defRPr>
            </a:lvl4pPr>
            <a:lvl5pPr algn="l" rtl="0" eaLnBrk="0" fontAlgn="base" hangingPunct="0">
              <a:spcBef>
                <a:spcPct val="0"/>
              </a:spcBef>
              <a:spcAft>
                <a:spcPct val="0"/>
              </a:spcAft>
              <a:defRPr sz="4000">
                <a:solidFill>
                  <a:schemeClr val="tx2"/>
                </a:solidFill>
                <a:latin typeface="Arial" charset="0"/>
                <a:ea typeface="ＭＳ Ｐゴシック"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2400" cap="none" dirty="0">
                <a:solidFill>
                  <a:srgbClr val="292934">
                    <a:lumMod val="75000"/>
                    <a:lumOff val="25000"/>
                  </a:srgbClr>
                </a:solidFill>
                <a:latin typeface="Arial"/>
              </a:rPr>
              <a:t/>
            </a:r>
            <a:br>
              <a:rPr lang="en-US" sz="2400" cap="none" dirty="0">
                <a:solidFill>
                  <a:srgbClr val="292934">
                    <a:lumMod val="75000"/>
                    <a:lumOff val="25000"/>
                  </a:srgbClr>
                </a:solidFill>
                <a:latin typeface="Arial"/>
              </a:rPr>
            </a:br>
            <a:r>
              <a:rPr lang="en-US" sz="2200" cap="none" dirty="0">
                <a:solidFill>
                  <a:srgbClr val="292934">
                    <a:lumMod val="75000"/>
                    <a:lumOff val="25000"/>
                  </a:srgbClr>
                </a:solidFill>
                <a:latin typeface="Arial"/>
              </a:rPr>
              <a:t>The Ontario SPOR SUPPORT Unit (OSSU)</a:t>
            </a:r>
            <a:br>
              <a:rPr lang="en-US" sz="2200" cap="none" dirty="0">
                <a:solidFill>
                  <a:srgbClr val="292934">
                    <a:lumMod val="75000"/>
                    <a:lumOff val="25000"/>
                  </a:srgbClr>
                </a:solidFill>
                <a:latin typeface="Arial"/>
              </a:rPr>
            </a:br>
            <a:r>
              <a:rPr lang="en-US" sz="2200" cap="none" dirty="0">
                <a:solidFill>
                  <a:srgbClr val="292934">
                    <a:lumMod val="75000"/>
                    <a:lumOff val="25000"/>
                  </a:srgbClr>
                </a:solidFill>
                <a:latin typeface="Arial"/>
              </a:rPr>
              <a:t/>
            </a:r>
            <a:br>
              <a:rPr lang="en-US" sz="2200" cap="none" dirty="0">
                <a:solidFill>
                  <a:srgbClr val="292934">
                    <a:lumMod val="75000"/>
                    <a:lumOff val="25000"/>
                  </a:srgbClr>
                </a:solidFill>
                <a:latin typeface="Arial"/>
              </a:rPr>
            </a:br>
            <a:r>
              <a:rPr lang="en-US" sz="2200" cap="none" dirty="0">
                <a:solidFill>
                  <a:srgbClr val="292934">
                    <a:lumMod val="75000"/>
                    <a:lumOff val="25000"/>
                  </a:srgbClr>
                </a:solidFill>
                <a:latin typeface="Arial"/>
              </a:rPr>
              <a:t>Eddy Nason, Assistant Director</a:t>
            </a:r>
            <a:endParaRPr lang="en-CA" sz="2200" cap="none" dirty="0">
              <a:solidFill>
                <a:srgbClr val="292934">
                  <a:lumMod val="75000"/>
                  <a:lumOff val="25000"/>
                </a:srgbClr>
              </a:solidFill>
              <a:latin typeface="Arial"/>
            </a:endParaRPr>
          </a:p>
        </p:txBody>
      </p:sp>
    </p:spTree>
    <p:extLst>
      <p:ext uri="{BB962C8B-B14F-4D97-AF65-F5344CB8AC3E}">
        <p14:creationId xmlns:p14="http://schemas.microsoft.com/office/powerpoint/2010/main" val="1328098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7C1CF-4835-44E7-9DA7-99394C061B2C}"/>
              </a:ext>
            </a:extLst>
          </p:cNvPr>
          <p:cNvPicPr>
            <a:picLocks noChangeAspect="1"/>
          </p:cNvPicPr>
          <p:nvPr/>
        </p:nvPicPr>
        <p:blipFill>
          <a:blip r:embed="rId3"/>
          <a:stretch>
            <a:fillRect/>
          </a:stretch>
        </p:blipFill>
        <p:spPr>
          <a:xfrm>
            <a:off x="1524000" y="409071"/>
            <a:ext cx="9144000" cy="384939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106CEA5-412F-4872-9774-97F7BDBE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484013"/>
            <a:ext cx="4577361" cy="196491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A27A29B-A5EE-4604-8A17-5CA38D37C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384" y="4841905"/>
            <a:ext cx="4610617" cy="1249132"/>
          </a:xfrm>
          <a:prstGeom prst="rect">
            <a:avLst/>
          </a:prstGeom>
        </p:spPr>
      </p:pic>
    </p:spTree>
    <p:extLst>
      <p:ext uri="{BB962C8B-B14F-4D97-AF65-F5344CB8AC3E}">
        <p14:creationId xmlns:p14="http://schemas.microsoft.com/office/powerpoint/2010/main" val="3530567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food&#10;&#10;Description automatically generated">
            <a:extLst>
              <a:ext uri="{FF2B5EF4-FFF2-40B4-BE49-F238E27FC236}">
                <a16:creationId xmlns:a16="http://schemas.microsoft.com/office/drawing/2014/main" id="{9ED8F55A-D5AE-4CF4-8902-F6C64B0211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888"/>
          <a:stretch/>
        </p:blipFill>
        <p:spPr>
          <a:xfrm>
            <a:off x="1492786" y="1195755"/>
            <a:ext cx="9175214" cy="5662246"/>
          </a:xfrm>
          <a:prstGeom prst="rect">
            <a:avLst/>
          </a:prstGeom>
          <a:noFill/>
        </p:spPr>
      </p:pic>
      <p:sp>
        <p:nvSpPr>
          <p:cNvPr id="6" name="Title 5">
            <a:extLst>
              <a:ext uri="{FF2B5EF4-FFF2-40B4-BE49-F238E27FC236}">
                <a16:creationId xmlns:a16="http://schemas.microsoft.com/office/drawing/2014/main" id="{F1140829-7119-4B36-99DD-4C09E0594830}"/>
              </a:ext>
            </a:extLst>
          </p:cNvPr>
          <p:cNvSpPr>
            <a:spLocks noGrp="1"/>
          </p:cNvSpPr>
          <p:nvPr>
            <p:ph type="title"/>
          </p:nvPr>
        </p:nvSpPr>
        <p:spPr>
          <a:xfrm>
            <a:off x="1981200" y="533400"/>
            <a:ext cx="8229600" cy="990600"/>
          </a:xfrm>
          <a:prstGeom prst="rect">
            <a:avLst/>
          </a:prstGeom>
        </p:spPr>
        <p:txBody>
          <a:bodyPr anchor="ctr">
            <a:normAutofit/>
          </a:bodyPr>
          <a:lstStyle/>
          <a:p>
            <a:pPr>
              <a:lnSpc>
                <a:spcPct val="90000"/>
              </a:lnSpc>
            </a:pPr>
            <a:r>
              <a:rPr lang="en-US" sz="3100" dirty="0"/>
              <a:t>Sharing information across stakeholder groups</a:t>
            </a:r>
          </a:p>
        </p:txBody>
      </p:sp>
    </p:spTree>
    <p:extLst>
      <p:ext uri="{BB962C8B-B14F-4D97-AF65-F5344CB8AC3E}">
        <p14:creationId xmlns:p14="http://schemas.microsoft.com/office/powerpoint/2010/main" val="2241540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7EC6-CAB4-4C76-9162-94A483EAB366}"/>
              </a:ext>
            </a:extLst>
          </p:cNvPr>
          <p:cNvSpPr>
            <a:spLocks noGrp="1"/>
          </p:cNvSpPr>
          <p:nvPr>
            <p:ph type="title"/>
          </p:nvPr>
        </p:nvSpPr>
        <p:spPr>
          <a:xfrm>
            <a:off x="1981200" y="792480"/>
            <a:ext cx="2142680" cy="1264920"/>
          </a:xfrm>
          <a:prstGeom prst="rect">
            <a:avLst/>
          </a:prstGeom>
        </p:spPr>
        <p:txBody>
          <a:bodyPr anchor="b">
            <a:normAutofit/>
          </a:bodyPr>
          <a:lstStyle/>
          <a:p>
            <a:r>
              <a:rPr lang="en-US" sz="3400" dirty="0">
                <a:solidFill>
                  <a:srgbClr val="5F5F5F"/>
                </a:solidFill>
              </a:rPr>
              <a:t>Tasks</a:t>
            </a:r>
          </a:p>
        </p:txBody>
      </p:sp>
      <p:pic>
        <p:nvPicPr>
          <p:cNvPr id="8" name="Content Placeholder 7" descr="A picture containing food&#10;&#10;Description automatically generated">
            <a:extLst>
              <a:ext uri="{FF2B5EF4-FFF2-40B4-BE49-F238E27FC236}">
                <a16:creationId xmlns:a16="http://schemas.microsoft.com/office/drawing/2014/main" id="{2C81E5BA-87B5-46B4-BEC1-A2207DA0414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4584577" y="838201"/>
            <a:ext cx="5500456" cy="5500456"/>
          </a:xfrm>
          <a:prstGeom prst="rect">
            <a:avLst/>
          </a:prstGeom>
          <a:noFill/>
          <a:ln w="76200">
            <a:solidFill>
              <a:srgbClr val="FFFFFF"/>
            </a:solidFill>
            <a:miter lim="800000"/>
          </a:ln>
          <a:effectLst>
            <a:outerShdw blurRad="50800" dist="12700" dir="5400000" algn="t" rotWithShape="0">
              <a:prstClr val="black">
                <a:alpha val="59000"/>
              </a:prstClr>
            </a:outerShdw>
          </a:effectLst>
        </p:spPr>
      </p:pic>
      <p:sp>
        <p:nvSpPr>
          <p:cNvPr id="7" name="Content Placeholder 6">
            <a:extLst>
              <a:ext uri="{FF2B5EF4-FFF2-40B4-BE49-F238E27FC236}">
                <a16:creationId xmlns:a16="http://schemas.microsoft.com/office/drawing/2014/main" id="{D1B519A2-3B98-4F68-A53D-CFA7B0D5B2E6}"/>
              </a:ext>
            </a:extLst>
          </p:cNvPr>
          <p:cNvSpPr>
            <a:spLocks noGrp="1"/>
          </p:cNvSpPr>
          <p:nvPr>
            <p:ph type="body" sz="half" idx="2"/>
          </p:nvPr>
        </p:nvSpPr>
        <p:spPr bwMode="auto">
          <a:xfrm>
            <a:off x="1829155" y="2215487"/>
            <a:ext cx="2446771" cy="4242816"/>
          </a:xfrm>
          <a:prstGeom prst="rect">
            <a:avLst/>
          </a:prstGeom>
          <a:noFill/>
          <a:ln>
            <a:noFill/>
          </a:ln>
        </p:spPr>
        <p:txBody>
          <a:bodyPr wrap="square" anchor="t">
            <a:noAutofit/>
          </a:bodyPr>
          <a:lstStyle/>
          <a:p>
            <a:pPr marL="342900" indent="-342900">
              <a:buFont typeface="Arial" panose="020B0604020202020204" pitchFamily="34" charset="0"/>
              <a:buChar char="•"/>
            </a:pPr>
            <a:r>
              <a:rPr lang="en-US" sz="2400" dirty="0"/>
              <a:t>Stakeholder’s timelines</a:t>
            </a:r>
          </a:p>
          <a:p>
            <a:pPr marL="342900" indent="-342900">
              <a:buFont typeface="Arial" panose="020B0604020202020204" pitchFamily="34" charset="0"/>
              <a:buChar char="•"/>
            </a:pPr>
            <a:r>
              <a:rPr lang="en-US" sz="2400" dirty="0"/>
              <a:t>Potential next steps in:</a:t>
            </a:r>
          </a:p>
          <a:p>
            <a:pPr marL="800100" lvl="1" indent="-342900">
              <a:buFont typeface="Arial" panose="020B0604020202020204" pitchFamily="34" charset="0"/>
              <a:buChar char="•"/>
            </a:pPr>
            <a:r>
              <a:rPr lang="en-US" sz="2400" dirty="0"/>
              <a:t>Testing, </a:t>
            </a:r>
          </a:p>
          <a:p>
            <a:pPr marL="800100" lvl="1" indent="-342900">
              <a:buFont typeface="Arial" panose="020B0604020202020204" pitchFamily="34" charset="0"/>
              <a:buChar char="•"/>
            </a:pPr>
            <a:r>
              <a:rPr lang="en-US" sz="2400" dirty="0"/>
              <a:t>Evaluating </a:t>
            </a:r>
          </a:p>
          <a:p>
            <a:pPr marL="800100" lvl="1" indent="-342900">
              <a:buFont typeface="Arial" panose="020B0604020202020204" pitchFamily="34" charset="0"/>
              <a:buChar char="•"/>
            </a:pPr>
            <a:r>
              <a:rPr lang="en-US" sz="2400" dirty="0"/>
              <a:t>Scale up</a:t>
            </a:r>
          </a:p>
        </p:txBody>
      </p:sp>
      <p:sp>
        <p:nvSpPr>
          <p:cNvPr id="13" name="Slide Number Placeholder 4">
            <a:extLst>
              <a:ext uri="{FF2B5EF4-FFF2-40B4-BE49-F238E27FC236}">
                <a16:creationId xmlns:a16="http://schemas.microsoft.com/office/drawing/2014/main" id="{668023EF-AAF4-46C8-A724-FBA299E7B2DB}"/>
              </a:ext>
            </a:extLst>
          </p:cNvPr>
          <p:cNvSpPr>
            <a:spLocks noGrp="1"/>
          </p:cNvSpPr>
          <p:nvPr>
            <p:ph type="sldNum" sz="quarter" idx="12"/>
          </p:nvPr>
        </p:nvSpPr>
        <p:spPr>
          <a:xfrm>
            <a:off x="9144000" y="19051"/>
            <a:ext cx="1066800" cy="328613"/>
          </a:xfrm>
        </p:spPr>
        <p:txBody>
          <a:bodyPr/>
          <a:lstStyle/>
          <a:p>
            <a:pPr fontAlgn="base">
              <a:spcBef>
                <a:spcPct val="0"/>
              </a:spcBef>
              <a:spcAft>
                <a:spcPts val="600"/>
              </a:spcAft>
              <a:defRPr/>
            </a:pPr>
            <a:fld id="{61496DFE-98BE-4575-BEE9-242F62D65586}" type="slidenum">
              <a:rPr lang="en-CA">
                <a:latin typeface="Arial" charset="0"/>
                <a:ea typeface="ＭＳ Ｐゴシック" charset="-128"/>
              </a:rPr>
              <a:pPr fontAlgn="base">
                <a:spcBef>
                  <a:spcPct val="0"/>
                </a:spcBef>
                <a:spcAft>
                  <a:spcPts val="600"/>
                </a:spcAft>
                <a:defRPr/>
              </a:pPr>
              <a:t>43</a:t>
            </a:fld>
            <a:endParaRPr lang="en-CA">
              <a:latin typeface="Arial" charset="0"/>
              <a:ea typeface="ＭＳ Ｐゴシック" charset="-128"/>
            </a:endParaRPr>
          </a:p>
        </p:txBody>
      </p:sp>
    </p:spTree>
    <p:extLst>
      <p:ext uri="{BB962C8B-B14F-4D97-AF65-F5344CB8AC3E}">
        <p14:creationId xmlns:p14="http://schemas.microsoft.com/office/powerpoint/2010/main" val="1977104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2B314F-CF70-412B-84D9-B86E7DB7D8F3}"/>
              </a:ext>
            </a:extLst>
          </p:cNvPr>
          <p:cNvSpPr>
            <a:spLocks noGrp="1"/>
          </p:cNvSpPr>
          <p:nvPr>
            <p:ph type="title"/>
          </p:nvPr>
        </p:nvSpPr>
        <p:spPr>
          <a:xfrm>
            <a:off x="1981200" y="792480"/>
            <a:ext cx="2272352" cy="1264920"/>
          </a:xfrm>
          <a:prstGeom prst="rect">
            <a:avLst/>
          </a:prstGeom>
        </p:spPr>
        <p:txBody>
          <a:bodyPr anchor="b">
            <a:noAutofit/>
          </a:bodyPr>
          <a:lstStyle/>
          <a:p>
            <a:r>
              <a:rPr lang="en-US" sz="3400" dirty="0">
                <a:solidFill>
                  <a:srgbClr val="5F5F5F"/>
                </a:solidFill>
              </a:rPr>
              <a:t>Where from here?</a:t>
            </a:r>
          </a:p>
        </p:txBody>
      </p:sp>
      <p:pic>
        <p:nvPicPr>
          <p:cNvPr id="10" name="Content Placeholder 9" descr="A black sign with white text hanging from a pole&#10;&#10;Description automatically generated">
            <a:extLst>
              <a:ext uri="{FF2B5EF4-FFF2-40B4-BE49-F238E27FC236}">
                <a16:creationId xmlns:a16="http://schemas.microsoft.com/office/drawing/2014/main" id="{2F220D82-8D40-461D-8AC8-CA630C7547C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4382610" y="1854015"/>
            <a:ext cx="5904390" cy="3468829"/>
          </a:xfrm>
          <a:prstGeom prst="rect">
            <a:avLst/>
          </a:prstGeom>
          <a:noFill/>
          <a:ln w="76200">
            <a:solidFill>
              <a:srgbClr val="FFFFFF"/>
            </a:solidFill>
            <a:miter lim="800000"/>
          </a:ln>
          <a:effectLst>
            <a:outerShdw blurRad="50800" dist="12700" dir="5400000" algn="t" rotWithShape="0">
              <a:prstClr val="black">
                <a:alpha val="59000"/>
              </a:prstClr>
            </a:outerShdw>
          </a:effectLst>
        </p:spPr>
      </p:pic>
      <p:sp>
        <p:nvSpPr>
          <p:cNvPr id="15" name="Text Placeholder 3">
            <a:extLst>
              <a:ext uri="{FF2B5EF4-FFF2-40B4-BE49-F238E27FC236}">
                <a16:creationId xmlns:a16="http://schemas.microsoft.com/office/drawing/2014/main" id="{AC3DF6BA-FB78-4EAC-A143-77A579A67DF6}"/>
              </a:ext>
            </a:extLst>
          </p:cNvPr>
          <p:cNvSpPr>
            <a:spLocks noGrp="1"/>
          </p:cNvSpPr>
          <p:nvPr>
            <p:ph type="body" sz="half" idx="2"/>
          </p:nvPr>
        </p:nvSpPr>
        <p:spPr>
          <a:xfrm>
            <a:off x="1981200" y="2133600"/>
            <a:ext cx="2139696" cy="4242816"/>
          </a:xfrm>
        </p:spPr>
        <p:txBody>
          <a:bodyPr/>
          <a:lstStyle/>
          <a:p>
            <a:pPr marL="342900" indent="-342900">
              <a:buFont typeface="Arial" panose="020B0604020202020204" pitchFamily="34" charset="0"/>
              <a:buChar char="•"/>
            </a:pPr>
            <a:r>
              <a:rPr lang="en-US" sz="2400" dirty="0"/>
              <a:t>How can we work together?</a:t>
            </a:r>
          </a:p>
          <a:p>
            <a:pPr marL="342900" indent="-342900">
              <a:buFont typeface="Arial" panose="020B0604020202020204" pitchFamily="34" charset="0"/>
              <a:buChar char="•"/>
            </a:pPr>
            <a:r>
              <a:rPr lang="en-US" sz="2400" dirty="0"/>
              <a:t>How can we ensure patient-oriented evidence is used?</a:t>
            </a:r>
          </a:p>
          <a:p>
            <a:pPr marL="342900" indent="-342900">
              <a:buFont typeface="Arial" panose="020B0604020202020204" pitchFamily="34" charset="0"/>
              <a:buChar char="•"/>
            </a:pPr>
            <a:r>
              <a:rPr lang="en-US" sz="2400" dirty="0"/>
              <a:t>How can we link to need?</a:t>
            </a:r>
          </a:p>
        </p:txBody>
      </p:sp>
    </p:spTree>
    <p:extLst>
      <p:ext uri="{BB962C8B-B14F-4D97-AF65-F5344CB8AC3E}">
        <p14:creationId xmlns:p14="http://schemas.microsoft.com/office/powerpoint/2010/main" val="213939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7C1CF-4835-44E7-9DA7-99394C061B2C}"/>
              </a:ext>
            </a:extLst>
          </p:cNvPr>
          <p:cNvPicPr>
            <a:picLocks noChangeAspect="1"/>
          </p:cNvPicPr>
          <p:nvPr/>
        </p:nvPicPr>
        <p:blipFill>
          <a:blip r:embed="rId3"/>
          <a:stretch>
            <a:fillRect/>
          </a:stretch>
        </p:blipFill>
        <p:spPr>
          <a:xfrm>
            <a:off x="1524000" y="409071"/>
            <a:ext cx="9144000" cy="384939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106CEA5-412F-4872-9774-97F7BDBE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484013"/>
            <a:ext cx="4577361" cy="196491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A27A29B-A5EE-4604-8A17-5CA38D37C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384" y="4841905"/>
            <a:ext cx="4610617" cy="1249132"/>
          </a:xfrm>
          <a:prstGeom prst="rect">
            <a:avLst/>
          </a:prstGeom>
        </p:spPr>
      </p:pic>
    </p:spTree>
    <p:extLst>
      <p:ext uri="{BB962C8B-B14F-4D97-AF65-F5344CB8AC3E}">
        <p14:creationId xmlns:p14="http://schemas.microsoft.com/office/powerpoint/2010/main" val="228633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375" y="38149"/>
            <a:ext cx="9506553" cy="1805205"/>
          </a:xfrm>
        </p:spPr>
        <p:txBody>
          <a:bodyPr>
            <a:normAutofit/>
          </a:bodyPr>
          <a:lstStyle/>
          <a:p>
            <a:r>
              <a:rPr lang="en-US" dirty="0">
                <a:solidFill>
                  <a:schemeClr val="tx2"/>
                </a:solidFill>
              </a:rPr>
              <a:t>The SPOR </a:t>
            </a:r>
            <a:br>
              <a:rPr lang="en-US" dirty="0">
                <a:solidFill>
                  <a:schemeClr val="tx2"/>
                </a:solidFill>
              </a:rPr>
            </a:br>
            <a:r>
              <a:rPr lang="en-US" dirty="0">
                <a:solidFill>
                  <a:schemeClr val="tx2"/>
                </a:solidFill>
              </a:rPr>
              <a:t>Enterprise </a:t>
            </a:r>
          </a:p>
        </p:txBody>
      </p:sp>
      <p:sp>
        <p:nvSpPr>
          <p:cNvPr id="5" name="Slide Number Placeholder 4"/>
          <p:cNvSpPr>
            <a:spLocks noGrp="1"/>
          </p:cNvSpPr>
          <p:nvPr>
            <p:ph type="sldNum" sz="quarter" idx="4294967295"/>
          </p:nvPr>
        </p:nvSpPr>
        <p:spPr>
          <a:xfrm>
            <a:off x="9702800" y="6239670"/>
            <a:ext cx="508000" cy="365125"/>
          </a:xfrm>
        </p:spPr>
        <p:txBody>
          <a:bodyPr/>
          <a:lstStyle/>
          <a:p>
            <a:fld id="{8EF2AD9F-DE80-41D7-A691-F9CD3DEA5990}" type="slidenum">
              <a:rPr lang="en-US">
                <a:solidFill>
                  <a:prstClr val="black">
                    <a:tint val="75000"/>
                  </a:prstClr>
                </a:solidFill>
                <a:latin typeface="Calibri"/>
              </a:rPr>
              <a:pPr/>
              <a:t>5</a:t>
            </a:fld>
            <a:endParaRPr lang="en-US" dirty="0">
              <a:solidFill>
                <a:prstClr val="black">
                  <a:tint val="75000"/>
                </a:prstClr>
              </a:solidFill>
              <a:latin typeface="Calibri"/>
            </a:endParaRPr>
          </a:p>
        </p:txBody>
      </p:sp>
      <p:grpSp>
        <p:nvGrpSpPr>
          <p:cNvPr id="14" name="Group 25"/>
          <p:cNvGrpSpPr/>
          <p:nvPr/>
        </p:nvGrpSpPr>
        <p:grpSpPr>
          <a:xfrm>
            <a:off x="1572690" y="1698700"/>
            <a:ext cx="7129230" cy="4685121"/>
            <a:chOff x="1658267" y="2514431"/>
            <a:chExt cx="6052697" cy="3984716"/>
          </a:xfrm>
        </p:grpSpPr>
        <p:pic>
          <p:nvPicPr>
            <p:cNvPr id="25" name="Picture 2" descr="http://www.canada-bankruptcy.ca/map-search-tool/images/map-of-canada.jpg"/>
            <p:cNvPicPr>
              <a:picLocks noChangeAspect="1" noChangeArrowheads="1"/>
            </p:cNvPicPr>
            <p:nvPr/>
          </p:nvPicPr>
          <p:blipFill>
            <a:blip r:embed="rId3"/>
            <a:srcRect/>
            <a:stretch>
              <a:fillRect/>
            </a:stretch>
          </p:blipFill>
          <p:spPr bwMode="auto">
            <a:xfrm>
              <a:off x="1658267" y="2514431"/>
              <a:ext cx="6052697" cy="3984716"/>
            </a:xfrm>
            <a:prstGeom prst="rect">
              <a:avLst/>
            </a:prstGeom>
            <a:noFill/>
          </p:spPr>
        </p:pic>
        <p:sp>
          <p:nvSpPr>
            <p:cNvPr id="26" name="5-Point Star 25"/>
            <p:cNvSpPr/>
            <p:nvPr/>
          </p:nvSpPr>
          <p:spPr>
            <a:xfrm>
              <a:off x="5986985" y="5158124"/>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7" name="5-Point Star 26"/>
            <p:cNvSpPr/>
            <p:nvPr/>
          </p:nvSpPr>
          <p:spPr>
            <a:xfrm>
              <a:off x="6614160" y="4853940"/>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8" name="5-Point Star 27"/>
            <p:cNvSpPr/>
            <p:nvPr/>
          </p:nvSpPr>
          <p:spPr>
            <a:xfrm>
              <a:off x="6700931" y="5036820"/>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9" name="5-Point Star 28"/>
            <p:cNvSpPr/>
            <p:nvPr/>
          </p:nvSpPr>
          <p:spPr>
            <a:xfrm>
              <a:off x="6393797" y="5051443"/>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0" name="5-Point Star 29"/>
            <p:cNvSpPr/>
            <p:nvPr/>
          </p:nvSpPr>
          <p:spPr>
            <a:xfrm>
              <a:off x="2903220" y="4000500"/>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1" name="5-Point Star 30"/>
            <p:cNvSpPr/>
            <p:nvPr/>
          </p:nvSpPr>
          <p:spPr>
            <a:xfrm>
              <a:off x="5111814" y="5699146"/>
              <a:ext cx="213360" cy="1600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5-Point Star 31"/>
            <p:cNvSpPr/>
            <p:nvPr/>
          </p:nvSpPr>
          <p:spPr>
            <a:xfrm>
              <a:off x="3988211" y="5465874"/>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3" name="5-Point Star 32"/>
            <p:cNvSpPr/>
            <p:nvPr/>
          </p:nvSpPr>
          <p:spPr>
            <a:xfrm>
              <a:off x="3445474" y="5404914"/>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4" name="5-Point Star 33"/>
            <p:cNvSpPr/>
            <p:nvPr/>
          </p:nvSpPr>
          <p:spPr>
            <a:xfrm>
              <a:off x="2802442" y="4978195"/>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5" name="5-Point Star 34"/>
            <p:cNvSpPr/>
            <p:nvPr/>
          </p:nvSpPr>
          <p:spPr>
            <a:xfrm>
              <a:off x="2065020" y="4953000"/>
              <a:ext cx="121920" cy="121920"/>
            </a:xfrm>
            <a:prstGeom prst="star5">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42" name="Picture 41" descr="logo-01.png"/>
          <p:cNvPicPr>
            <a:picLocks noChangeAspect="1"/>
          </p:cNvPicPr>
          <p:nvPr/>
        </p:nvPicPr>
        <p:blipFill rotWithShape="1">
          <a:blip r:embed="rId4" cstate="print">
            <a:extLst>
              <a:ext uri="{28A0092B-C50C-407E-A947-70E740481C1C}">
                <a14:useLocalDpi xmlns:a14="http://schemas.microsoft.com/office/drawing/2010/main" val="0"/>
              </a:ext>
            </a:extLst>
          </a:blip>
          <a:srcRect l="35888" t="53230" r="36155" b="40285"/>
          <a:stretch/>
        </p:blipFill>
        <p:spPr>
          <a:xfrm>
            <a:off x="4560147" y="5230965"/>
            <a:ext cx="1333176" cy="244816"/>
          </a:xfrm>
          <a:prstGeom prst="rect">
            <a:avLst/>
          </a:prstGeom>
        </p:spPr>
      </p:pic>
      <p:sp>
        <p:nvSpPr>
          <p:cNvPr id="46" name="TextBox 45"/>
          <p:cNvSpPr txBox="1"/>
          <p:nvPr/>
        </p:nvSpPr>
        <p:spPr>
          <a:xfrm>
            <a:off x="2639552" y="3721340"/>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47" name="TextBox 46"/>
          <p:cNvSpPr txBox="1"/>
          <p:nvPr/>
        </p:nvSpPr>
        <p:spPr>
          <a:xfrm>
            <a:off x="2244873" y="4658850"/>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48" name="TextBox 47"/>
          <p:cNvSpPr txBox="1"/>
          <p:nvPr/>
        </p:nvSpPr>
        <p:spPr>
          <a:xfrm>
            <a:off x="2792719" y="4755525"/>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49" name="TextBox 48"/>
          <p:cNvSpPr txBox="1"/>
          <p:nvPr/>
        </p:nvSpPr>
        <p:spPr>
          <a:xfrm>
            <a:off x="4322173" y="4781199"/>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0" name="TextBox 49"/>
          <p:cNvSpPr txBox="1"/>
          <p:nvPr/>
        </p:nvSpPr>
        <p:spPr>
          <a:xfrm>
            <a:off x="6982476" y="4830329"/>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1" name="TextBox 50"/>
          <p:cNvSpPr txBox="1"/>
          <p:nvPr/>
        </p:nvSpPr>
        <p:spPr>
          <a:xfrm>
            <a:off x="7522519" y="4072430"/>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2" name="TextBox 51"/>
          <p:cNvSpPr txBox="1"/>
          <p:nvPr/>
        </p:nvSpPr>
        <p:spPr>
          <a:xfrm>
            <a:off x="6346685" y="4781665"/>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3" name="TextBox 52"/>
          <p:cNvSpPr txBox="1"/>
          <p:nvPr/>
        </p:nvSpPr>
        <p:spPr>
          <a:xfrm>
            <a:off x="3533964" y="5230965"/>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4" name="TextBox 53"/>
          <p:cNvSpPr txBox="1"/>
          <p:nvPr/>
        </p:nvSpPr>
        <p:spPr>
          <a:xfrm>
            <a:off x="2040703" y="3574727"/>
            <a:ext cx="463025" cy="369332"/>
          </a:xfrm>
          <a:prstGeom prst="rect">
            <a:avLst/>
          </a:prstGeom>
          <a:noFill/>
        </p:spPr>
        <p:txBody>
          <a:bodyPr wrap="square" rtlCol="0">
            <a:spAutoFit/>
          </a:bodyPr>
          <a:lstStyle/>
          <a:p>
            <a:r>
              <a:rPr lang="en-US" b="1" dirty="0">
                <a:solidFill>
                  <a:srgbClr val="FFFF00"/>
                </a:solidFill>
                <a:latin typeface="Calibri"/>
              </a:rPr>
              <a:t>SU</a:t>
            </a:r>
          </a:p>
        </p:txBody>
      </p:sp>
      <p:sp>
        <p:nvSpPr>
          <p:cNvPr id="55" name="TextBox 54"/>
          <p:cNvSpPr txBox="1"/>
          <p:nvPr/>
        </p:nvSpPr>
        <p:spPr>
          <a:xfrm>
            <a:off x="4915987" y="4799763"/>
            <a:ext cx="1388425" cy="461665"/>
          </a:xfrm>
          <a:prstGeom prst="rect">
            <a:avLst/>
          </a:prstGeom>
          <a:noFill/>
        </p:spPr>
        <p:txBody>
          <a:bodyPr wrap="square" rtlCol="0">
            <a:spAutoFit/>
          </a:bodyPr>
          <a:lstStyle/>
          <a:p>
            <a:r>
              <a:rPr lang="en-US" sz="2400" b="1" dirty="0">
                <a:solidFill>
                  <a:srgbClr val="2A2967"/>
                </a:solidFill>
                <a:latin typeface="Calibri"/>
              </a:rPr>
              <a:t>OSSU</a:t>
            </a:r>
          </a:p>
        </p:txBody>
      </p:sp>
      <p:sp>
        <p:nvSpPr>
          <p:cNvPr id="68" name="TextBox 67"/>
          <p:cNvSpPr txBox="1"/>
          <p:nvPr/>
        </p:nvSpPr>
        <p:spPr>
          <a:xfrm>
            <a:off x="5137305" y="530780"/>
            <a:ext cx="5022044" cy="1938992"/>
          </a:xfrm>
          <a:prstGeom prst="rect">
            <a:avLst/>
          </a:prstGeom>
          <a:noFill/>
        </p:spPr>
        <p:txBody>
          <a:bodyPr wrap="square" rtlCol="0">
            <a:spAutoFit/>
          </a:bodyPr>
          <a:lstStyle/>
          <a:p>
            <a:pPr marL="0" lvl="1"/>
            <a:r>
              <a:rPr lang="en-CA" sz="1200" b="1" dirty="0">
                <a:solidFill>
                  <a:prstClr val="black"/>
                </a:solidFill>
                <a:latin typeface="Calibri"/>
              </a:rPr>
              <a:t>1. SPOR Support Units (SU) </a:t>
            </a:r>
          </a:p>
          <a:p>
            <a:pPr marL="0" lvl="1"/>
            <a:r>
              <a:rPr lang="en-CA" sz="1200" b="1" dirty="0">
                <a:solidFill>
                  <a:prstClr val="black"/>
                </a:solidFill>
                <a:latin typeface="Calibri"/>
              </a:rPr>
              <a:t>2. SPOR Network in Youth and Adolescent Mental Health – ACCESS Canada</a:t>
            </a:r>
          </a:p>
          <a:p>
            <a:pPr marL="0" lvl="1"/>
            <a:r>
              <a:rPr lang="en-CA" sz="1200" b="1" dirty="0">
                <a:solidFill>
                  <a:prstClr val="black"/>
                </a:solidFill>
                <a:latin typeface="Calibri"/>
              </a:rPr>
              <a:t>3. Pan-Canadian SPOR Network in Primary and Integrated Health Innovations (PIHCI)</a:t>
            </a:r>
            <a:endParaRPr lang="en-US" sz="1200" b="1" dirty="0">
              <a:solidFill>
                <a:prstClr val="black"/>
              </a:solidFill>
              <a:latin typeface="Calibri"/>
            </a:endParaRPr>
          </a:p>
          <a:p>
            <a:r>
              <a:rPr lang="en-US" sz="1200" b="1" dirty="0">
                <a:solidFill>
                  <a:prstClr val="black"/>
                </a:solidFill>
                <a:latin typeface="Calibri"/>
              </a:rPr>
              <a:t>4. SPOR Networks in Chronic Disease  </a:t>
            </a:r>
          </a:p>
          <a:p>
            <a:pPr marL="628650" lvl="1" indent="-171450">
              <a:buFont typeface="Arial" panose="020B0604020202020204" pitchFamily="34" charset="0"/>
              <a:buChar char="•"/>
            </a:pPr>
            <a:r>
              <a:rPr lang="en-US" sz="1200" dirty="0">
                <a:solidFill>
                  <a:prstClr val="black"/>
                </a:solidFill>
                <a:latin typeface="Calibri"/>
              </a:rPr>
              <a:t>Chronic Pain Network</a:t>
            </a:r>
          </a:p>
          <a:p>
            <a:pPr marL="628650" lvl="1" indent="-171450">
              <a:buFont typeface="Arial" panose="020B0604020202020204" pitchFamily="34" charset="0"/>
              <a:buChar char="•"/>
            </a:pPr>
            <a:r>
              <a:rPr lang="en-US" sz="1200" dirty="0">
                <a:solidFill>
                  <a:prstClr val="black"/>
                </a:solidFill>
                <a:latin typeface="Calibri"/>
              </a:rPr>
              <a:t>Chronic Kidney Disease (Can-SOLVE CKD)</a:t>
            </a:r>
            <a:br>
              <a:rPr lang="en-US" sz="1200" dirty="0">
                <a:solidFill>
                  <a:prstClr val="black"/>
                </a:solidFill>
                <a:latin typeface="Calibri"/>
              </a:rPr>
            </a:br>
            <a:r>
              <a:rPr lang="en-US" sz="1200" dirty="0">
                <a:solidFill>
                  <a:prstClr val="black"/>
                </a:solidFill>
                <a:latin typeface="Calibri"/>
              </a:rPr>
              <a:t>Child Disability and Brain Research (CHILD-Bright)</a:t>
            </a:r>
          </a:p>
          <a:p>
            <a:pPr marL="628650" lvl="1" indent="-171450">
              <a:buFont typeface="Arial" panose="020B0604020202020204" pitchFamily="34" charset="0"/>
              <a:buChar char="•"/>
            </a:pPr>
            <a:r>
              <a:rPr lang="en-US" sz="1200" dirty="0">
                <a:solidFill>
                  <a:prstClr val="black"/>
                </a:solidFill>
                <a:latin typeface="Calibri"/>
              </a:rPr>
              <a:t>Diabetes Action Canada (DAC)</a:t>
            </a:r>
          </a:p>
          <a:p>
            <a:pPr marL="628650" lvl="1" indent="-171450">
              <a:buFont typeface="Arial" panose="020B0604020202020204" pitchFamily="34" charset="0"/>
              <a:buChar char="•"/>
            </a:pPr>
            <a:r>
              <a:rPr lang="en-US" sz="1200" dirty="0">
                <a:solidFill>
                  <a:prstClr val="black"/>
                </a:solidFill>
                <a:latin typeface="Calibri"/>
              </a:rPr>
              <a:t>Gastro-Intestinal and Neuropsychiatric Effects (IMAGINE)</a:t>
            </a:r>
          </a:p>
        </p:txBody>
      </p:sp>
      <p:sp>
        <p:nvSpPr>
          <p:cNvPr id="19" name="5-Point Star 18"/>
          <p:cNvSpPr/>
          <p:nvPr/>
        </p:nvSpPr>
        <p:spPr>
          <a:xfrm>
            <a:off x="6487584" y="1153184"/>
            <a:ext cx="146858" cy="143720"/>
          </a:xfrm>
          <a:prstGeom prst="star5">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3" name="5-Point Star 92"/>
          <p:cNvSpPr/>
          <p:nvPr/>
        </p:nvSpPr>
        <p:spPr>
          <a:xfrm>
            <a:off x="7530045" y="4912568"/>
            <a:ext cx="146858" cy="143720"/>
          </a:xfrm>
          <a:prstGeom prst="star5">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228437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5"/>
            <a:ext cx="8229600" cy="612829"/>
          </a:xfrm>
        </p:spPr>
        <p:txBody>
          <a:bodyPr/>
          <a:lstStyle/>
          <a:p>
            <a:pPr algn="ctr"/>
            <a:r>
              <a:rPr lang="en-US" sz="2800" i="1" dirty="0">
                <a:solidFill>
                  <a:srgbClr val="007A87"/>
                </a:solidFill>
                <a:latin typeface="Arial Narrow" panose="020B0606020202030204" pitchFamily="34" charset="0"/>
              </a:rPr>
              <a:t>SPOR Enterprise in Ontario</a:t>
            </a:r>
            <a:endParaRPr lang="en-CA" sz="2800" i="1" dirty="0">
              <a:solidFill>
                <a:srgbClr val="007A87"/>
              </a:solidFill>
              <a:latin typeface="Arial Narrow" panose="020B0606020202030204" pitchFamily="34" charset="0"/>
            </a:endParaRPr>
          </a:p>
        </p:txBody>
      </p:sp>
      <p:sp>
        <p:nvSpPr>
          <p:cNvPr id="4" name="TextBox 3"/>
          <p:cNvSpPr txBox="1"/>
          <p:nvPr/>
        </p:nvSpPr>
        <p:spPr>
          <a:xfrm>
            <a:off x="4907868" y="2071206"/>
            <a:ext cx="2376264" cy="1138773"/>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charset="-128"/>
              </a:rPr>
              <a:t>Ontario SPOR SUPPORT Unit</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Lead:</a:t>
            </a:r>
            <a:r>
              <a:rPr lang="en-US" sz="1200" i="1" dirty="0">
                <a:solidFill>
                  <a:prstClr val="black"/>
                </a:solidFill>
                <a:latin typeface="Arial" charset="0"/>
                <a:ea typeface="ＭＳ Ｐゴシック" charset="-128"/>
              </a:rPr>
              <a:t>  A Brown,  Chair, Board of Directors and Vasanthi Srinivasan, CEO</a:t>
            </a:r>
            <a:endParaRPr lang="en-CA" sz="1200" i="1" dirty="0">
              <a:solidFill>
                <a:prstClr val="black"/>
              </a:solidFill>
              <a:latin typeface="Arial" charset="0"/>
              <a:ea typeface="ＭＳ Ｐゴシック" charset="-128"/>
            </a:endParaRPr>
          </a:p>
        </p:txBody>
      </p:sp>
      <p:sp>
        <p:nvSpPr>
          <p:cNvPr id="5" name="TextBox 4"/>
          <p:cNvSpPr txBox="1"/>
          <p:nvPr/>
        </p:nvSpPr>
        <p:spPr>
          <a:xfrm>
            <a:off x="8184232" y="3573017"/>
            <a:ext cx="2248876" cy="954107"/>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charset="-128"/>
              </a:rPr>
              <a:t>Diabetes Action Canada</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Lead:</a:t>
            </a:r>
            <a:r>
              <a:rPr lang="en-US" sz="1200" i="1" dirty="0">
                <a:solidFill>
                  <a:prstClr val="black"/>
                </a:solidFill>
                <a:latin typeface="Arial" charset="0"/>
                <a:ea typeface="ＭＳ Ｐゴシック" charset="-128"/>
              </a:rPr>
              <a:t> Gary Lewis </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ED</a:t>
            </a:r>
            <a:r>
              <a:rPr lang="en-US" sz="1200" i="1" dirty="0">
                <a:solidFill>
                  <a:prstClr val="black"/>
                </a:solidFill>
                <a:latin typeface="Arial" charset="0"/>
                <a:ea typeface="ＭＳ Ｐゴシック" charset="-128"/>
              </a:rPr>
              <a:t>: Cathy Whiteside, </a:t>
            </a:r>
            <a:endParaRPr lang="en-CA" sz="1200" i="1" dirty="0">
              <a:solidFill>
                <a:prstClr val="black"/>
              </a:solidFill>
              <a:latin typeface="Arial" charset="0"/>
              <a:ea typeface="ＭＳ Ｐゴシック" charset="-128"/>
            </a:endParaRPr>
          </a:p>
        </p:txBody>
      </p:sp>
      <p:sp>
        <p:nvSpPr>
          <p:cNvPr id="6" name="TextBox 5"/>
          <p:cNvSpPr txBox="1"/>
          <p:nvPr/>
        </p:nvSpPr>
        <p:spPr>
          <a:xfrm>
            <a:off x="4897854" y="3415454"/>
            <a:ext cx="2379684" cy="892552"/>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charset="-128"/>
              </a:rPr>
              <a:t>Access Open Minds </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SPOR Network in Youth and Adolescent Mental Health</a:t>
            </a:r>
          </a:p>
          <a:p>
            <a:pPr algn="ctr" eaLnBrk="0" fontAlgn="base" hangingPunct="0">
              <a:spcBef>
                <a:spcPct val="0"/>
              </a:spcBef>
              <a:spcAft>
                <a:spcPct val="0"/>
              </a:spcAft>
              <a:defRPr/>
            </a:pPr>
            <a:r>
              <a:rPr lang="en-US" sz="1200" i="1" dirty="0">
                <a:solidFill>
                  <a:prstClr val="black"/>
                </a:solidFill>
                <a:latin typeface="Arial" charset="0"/>
                <a:ea typeface="ＭＳ Ｐゴシック" charset="-128"/>
              </a:rPr>
              <a:t>Sites: Chatham-Kent</a:t>
            </a:r>
            <a:endParaRPr lang="en-CA" sz="1200" i="1" dirty="0">
              <a:solidFill>
                <a:prstClr val="black"/>
              </a:solidFill>
              <a:latin typeface="Arial" charset="0"/>
              <a:ea typeface="ＭＳ Ｐゴシック" charset="-128"/>
            </a:endParaRPr>
          </a:p>
        </p:txBody>
      </p:sp>
      <p:sp>
        <p:nvSpPr>
          <p:cNvPr id="7" name="TextBox 6"/>
          <p:cNvSpPr txBox="1"/>
          <p:nvPr/>
        </p:nvSpPr>
        <p:spPr>
          <a:xfrm>
            <a:off x="1631504" y="1988841"/>
            <a:ext cx="2376264" cy="954107"/>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charset="-128"/>
              </a:rPr>
              <a:t>SPOR Evidence Alliance</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Leads:</a:t>
            </a:r>
            <a:r>
              <a:rPr lang="en-US" sz="1200" i="1" dirty="0">
                <a:solidFill>
                  <a:prstClr val="black"/>
                </a:solidFill>
                <a:latin typeface="Arial" charset="0"/>
                <a:ea typeface="ＭＳ Ｐゴシック" charset="-128"/>
              </a:rPr>
              <a:t> Andrea </a:t>
            </a:r>
            <a:r>
              <a:rPr lang="en-US" sz="1200" i="1" dirty="0" err="1">
                <a:solidFill>
                  <a:prstClr val="black"/>
                </a:solidFill>
                <a:latin typeface="Arial" charset="0"/>
                <a:ea typeface="ＭＳ Ｐゴシック" charset="-128"/>
              </a:rPr>
              <a:t>Tricco</a:t>
            </a:r>
            <a:r>
              <a:rPr lang="en-US" sz="1200" i="1" dirty="0">
                <a:solidFill>
                  <a:prstClr val="black"/>
                </a:solidFill>
                <a:latin typeface="Arial" charset="0"/>
                <a:ea typeface="ＭＳ Ｐゴシック" charset="-128"/>
              </a:rPr>
              <a:t> and Sharon Straus, </a:t>
            </a:r>
            <a:endParaRPr lang="en-CA" sz="1200" i="1" dirty="0">
              <a:solidFill>
                <a:prstClr val="black"/>
              </a:solidFill>
              <a:latin typeface="Arial" charset="0"/>
              <a:ea typeface="ＭＳ Ｐゴシック" charset="-128"/>
            </a:endParaRPr>
          </a:p>
        </p:txBody>
      </p:sp>
      <p:sp>
        <p:nvSpPr>
          <p:cNvPr id="8" name="TextBox 7"/>
          <p:cNvSpPr txBox="1"/>
          <p:nvPr/>
        </p:nvSpPr>
        <p:spPr>
          <a:xfrm>
            <a:off x="3679540" y="915040"/>
            <a:ext cx="4832920" cy="92333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28575">
            <a:solidFill>
              <a:srgbClr val="0070C0"/>
            </a:solidFill>
          </a:ln>
        </p:spPr>
        <p:txBody>
          <a:bodyPr wrap="square" rtlCol="0">
            <a:spAutoFit/>
          </a:bodyPr>
          <a:lstStyle/>
          <a:p>
            <a:pPr algn="ctr" eaLnBrk="0" fontAlgn="base" hangingPunct="0">
              <a:spcBef>
                <a:spcPct val="0"/>
              </a:spcBef>
              <a:spcAft>
                <a:spcPct val="0"/>
              </a:spcAft>
              <a:defRPr/>
            </a:pPr>
            <a:r>
              <a:rPr lang="en-US" dirty="0">
                <a:solidFill>
                  <a:prstClr val="black"/>
                </a:solidFill>
                <a:latin typeface="Arial" charset="0"/>
                <a:ea typeface="ＭＳ Ｐゴシック" charset="-128"/>
              </a:rPr>
              <a:t>Ministry of Health and Long-Term Care</a:t>
            </a:r>
          </a:p>
          <a:p>
            <a:pPr algn="ctr" eaLnBrk="0" fontAlgn="base" hangingPunct="0">
              <a:spcBef>
                <a:spcPct val="0"/>
              </a:spcBef>
              <a:spcAft>
                <a:spcPct val="0"/>
              </a:spcAft>
              <a:defRPr/>
            </a:pPr>
            <a:endParaRPr lang="en-US" sz="1200" dirty="0">
              <a:solidFill>
                <a:prstClr val="black"/>
              </a:solidFill>
              <a:latin typeface="Arial" charset="0"/>
              <a:ea typeface="ＭＳ Ｐゴシック" charset="-128"/>
            </a:endParaRP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Patrick Dicerni, ADM </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Anne Hayes, Director</a:t>
            </a:r>
            <a:endParaRPr lang="en-CA" sz="1200" dirty="0">
              <a:solidFill>
                <a:prstClr val="black"/>
              </a:solidFill>
              <a:latin typeface="Arial" charset="0"/>
              <a:ea typeface="ＭＳ Ｐゴシック" charset="-128"/>
            </a:endParaRPr>
          </a:p>
        </p:txBody>
      </p:sp>
      <p:sp>
        <p:nvSpPr>
          <p:cNvPr id="9" name="TextBox 8"/>
          <p:cNvSpPr txBox="1"/>
          <p:nvPr/>
        </p:nvSpPr>
        <p:spPr>
          <a:xfrm>
            <a:off x="1608584" y="3463558"/>
            <a:ext cx="2392892" cy="707886"/>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charset="-128"/>
              </a:rPr>
              <a:t>Chronic Pain Network</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Lead:</a:t>
            </a:r>
            <a:r>
              <a:rPr lang="en-US" sz="1200" i="1" dirty="0">
                <a:solidFill>
                  <a:prstClr val="black"/>
                </a:solidFill>
                <a:latin typeface="Arial" charset="0"/>
                <a:ea typeface="ＭＳ Ｐゴシック" charset="-128"/>
              </a:rPr>
              <a:t> Norm Buckley et al, McMaster University</a:t>
            </a:r>
          </a:p>
        </p:txBody>
      </p:sp>
      <p:sp>
        <p:nvSpPr>
          <p:cNvPr id="10" name="TextBox 9"/>
          <p:cNvSpPr txBox="1"/>
          <p:nvPr/>
        </p:nvSpPr>
        <p:spPr>
          <a:xfrm>
            <a:off x="4920948" y="4610438"/>
            <a:ext cx="2389472" cy="1384995"/>
          </a:xfrm>
          <a:prstGeom prst="rect">
            <a:avLst/>
          </a:prstGeom>
          <a:noFill/>
          <a:ln w="28575">
            <a:solidFill>
              <a:srgbClr val="007A87"/>
            </a:solidFill>
          </a:ln>
        </p:spPr>
        <p:txBody>
          <a:bodyPr wrap="square" rtlCol="0">
            <a:spAutoFit/>
          </a:bodyPr>
          <a:lstStyle/>
          <a:p>
            <a:pPr algn="ctr" eaLnBrk="0" fontAlgn="base" hangingPunct="0">
              <a:lnSpc>
                <a:spcPct val="150000"/>
              </a:lnSpc>
              <a:spcBef>
                <a:spcPct val="0"/>
              </a:spcBef>
              <a:spcAft>
                <a:spcPct val="0"/>
              </a:spcAft>
              <a:defRPr/>
            </a:pPr>
            <a:r>
              <a:rPr lang="en-US" sz="1600" b="1" dirty="0">
                <a:solidFill>
                  <a:prstClr val="black"/>
                </a:solidFill>
                <a:latin typeface="Arial" charset="0"/>
                <a:ea typeface="ＭＳ Ｐゴシック" charset="-128"/>
              </a:rPr>
              <a:t>Can-SOLVE CKD</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SPOR Network on Chronic Kidney Disease</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Site</a:t>
            </a:r>
            <a:r>
              <a:rPr lang="en-US" sz="1200" i="1" dirty="0">
                <a:solidFill>
                  <a:prstClr val="black"/>
                </a:solidFill>
                <a:latin typeface="Arial" charset="0"/>
                <a:ea typeface="ＭＳ Ｐゴシック" charset="-128"/>
              </a:rPr>
              <a:t>: Ontario Renal Network, Cancer Care Ontario</a:t>
            </a:r>
          </a:p>
          <a:p>
            <a:pPr algn="ctr" eaLnBrk="0" fontAlgn="base" hangingPunct="0">
              <a:spcBef>
                <a:spcPct val="0"/>
              </a:spcBef>
              <a:spcAft>
                <a:spcPct val="0"/>
              </a:spcAft>
              <a:defRPr/>
            </a:pPr>
            <a:endParaRPr lang="en-CA" sz="1200" i="1" dirty="0">
              <a:solidFill>
                <a:prstClr val="black"/>
              </a:solidFill>
              <a:latin typeface="Arial" charset="0"/>
              <a:ea typeface="ＭＳ Ｐゴシック" charset="-128"/>
            </a:endParaRPr>
          </a:p>
        </p:txBody>
      </p:sp>
      <p:sp>
        <p:nvSpPr>
          <p:cNvPr id="11" name="TextBox 10"/>
          <p:cNvSpPr txBox="1"/>
          <p:nvPr/>
        </p:nvSpPr>
        <p:spPr>
          <a:xfrm>
            <a:off x="8184232" y="2016772"/>
            <a:ext cx="2248876" cy="1077218"/>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sz="1600" b="1" dirty="0" err="1">
                <a:solidFill>
                  <a:prstClr val="black"/>
                </a:solidFill>
                <a:latin typeface="Arial" charset="0"/>
                <a:ea typeface="ＭＳ Ｐゴシック" charset="-128"/>
              </a:rPr>
              <a:t>BeACCoN</a:t>
            </a:r>
            <a:r>
              <a:rPr lang="en-US" sz="1600" b="1" dirty="0">
                <a:solidFill>
                  <a:prstClr val="black"/>
                </a:solidFill>
                <a:latin typeface="Arial" charset="0"/>
                <a:ea typeface="ＭＳ Ｐゴシック" charset="-128"/>
              </a:rPr>
              <a:t> </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PIHCI Ontario Site and NCO Co-Chair</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Leads:</a:t>
            </a:r>
            <a:r>
              <a:rPr lang="en-US" sz="1200" i="1" dirty="0">
                <a:solidFill>
                  <a:prstClr val="black"/>
                </a:solidFill>
                <a:latin typeface="Arial" charset="0"/>
                <a:ea typeface="ＭＳ Ｐゴシック" charset="-128"/>
              </a:rPr>
              <a:t> Onil </a:t>
            </a:r>
            <a:r>
              <a:rPr lang="en-US" sz="1200" i="1" dirty="0" err="1">
                <a:solidFill>
                  <a:prstClr val="black"/>
                </a:solidFill>
                <a:latin typeface="Arial" charset="0"/>
                <a:ea typeface="ＭＳ Ｐゴシック" charset="-128"/>
              </a:rPr>
              <a:t>Batthacharrya</a:t>
            </a:r>
            <a:r>
              <a:rPr lang="en-US" sz="1200" i="1" dirty="0">
                <a:solidFill>
                  <a:prstClr val="black"/>
                </a:solidFill>
                <a:latin typeface="Arial" charset="0"/>
                <a:ea typeface="ＭＳ Ｐゴシック" charset="-128"/>
              </a:rPr>
              <a:t> Geoff Anderson, and Patrick</a:t>
            </a:r>
            <a:endParaRPr lang="en-CA" sz="1200" i="1" dirty="0">
              <a:solidFill>
                <a:prstClr val="black"/>
              </a:solidFill>
              <a:latin typeface="Arial" charset="0"/>
              <a:ea typeface="ＭＳ Ｐゴシック" charset="-128"/>
            </a:endParaRPr>
          </a:p>
        </p:txBody>
      </p:sp>
      <p:sp>
        <p:nvSpPr>
          <p:cNvPr id="12" name="TextBox 11"/>
          <p:cNvSpPr txBox="1"/>
          <p:nvPr/>
        </p:nvSpPr>
        <p:spPr>
          <a:xfrm>
            <a:off x="1631504" y="4368892"/>
            <a:ext cx="2376264" cy="1661993"/>
          </a:xfrm>
          <a:prstGeom prst="rect">
            <a:avLst/>
          </a:prstGeom>
          <a:noFill/>
          <a:ln w="28575">
            <a:solidFill>
              <a:srgbClr val="007A87"/>
            </a:solidFill>
          </a:ln>
        </p:spPr>
        <p:txBody>
          <a:bodyPr wrap="square" rtlCol="0">
            <a:spAutoFit/>
          </a:bodyPr>
          <a:lstStyle/>
          <a:p>
            <a:pPr algn="ctr" eaLnBrk="0" fontAlgn="base" hangingPunct="0">
              <a:spcBef>
                <a:spcPct val="0"/>
              </a:spcBef>
              <a:spcAft>
                <a:spcPct val="0"/>
              </a:spcAft>
              <a:defRPr/>
            </a:pPr>
            <a:r>
              <a:rPr lang="en-US" b="1" dirty="0">
                <a:solidFill>
                  <a:prstClr val="black"/>
                </a:solidFill>
                <a:latin typeface="Arial" charset="0"/>
                <a:ea typeface="ＭＳ Ｐゴシック" charset="-128"/>
              </a:rPr>
              <a:t>IMAGINE</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SPOR Network in Inflammation, </a:t>
            </a:r>
            <a:r>
              <a:rPr lang="en-US" sz="1200" dirty="0" err="1">
                <a:solidFill>
                  <a:prstClr val="black"/>
                </a:solidFill>
                <a:latin typeface="Arial" charset="0"/>
                <a:ea typeface="ＭＳ Ｐゴシック" charset="-128"/>
              </a:rPr>
              <a:t>Microbiome</a:t>
            </a:r>
            <a:r>
              <a:rPr lang="en-US" sz="1200" dirty="0">
                <a:solidFill>
                  <a:prstClr val="black"/>
                </a:solidFill>
                <a:latin typeface="Arial" charset="0"/>
                <a:ea typeface="ＭＳ Ｐゴシック" charset="-128"/>
              </a:rPr>
              <a:t>, Alimentation: Gastro-Intestinal and Neuropsychiatric Effects </a:t>
            </a:r>
          </a:p>
          <a:p>
            <a:pPr algn="ctr" eaLnBrk="0" fontAlgn="base" hangingPunct="0">
              <a:spcBef>
                <a:spcPct val="0"/>
              </a:spcBef>
              <a:spcAft>
                <a:spcPct val="0"/>
              </a:spcAft>
              <a:defRPr/>
            </a:pPr>
            <a:r>
              <a:rPr lang="en-US" sz="1200" b="1" dirty="0">
                <a:solidFill>
                  <a:prstClr val="black"/>
                </a:solidFill>
                <a:latin typeface="Arial" charset="0"/>
                <a:ea typeface="ＭＳ Ｐゴシック" charset="-128"/>
              </a:rPr>
              <a:t>Leads</a:t>
            </a:r>
            <a:r>
              <a:rPr lang="en-US" sz="1200" dirty="0">
                <a:solidFill>
                  <a:prstClr val="black"/>
                </a:solidFill>
                <a:latin typeface="Arial" charset="0"/>
                <a:ea typeface="ＭＳ Ｐゴシック" charset="-128"/>
              </a:rPr>
              <a:t>: Dr Paul </a:t>
            </a:r>
            <a:r>
              <a:rPr lang="en-US" sz="1200" dirty="0" err="1">
                <a:solidFill>
                  <a:prstClr val="black"/>
                </a:solidFill>
                <a:latin typeface="Arial" charset="0"/>
                <a:ea typeface="ＭＳ Ｐゴシック" charset="-128"/>
              </a:rPr>
              <a:t>Moayyedi</a:t>
            </a:r>
            <a:r>
              <a:rPr lang="en-US" sz="1200" dirty="0">
                <a:solidFill>
                  <a:prstClr val="black"/>
                </a:solidFill>
                <a:latin typeface="Arial" charset="0"/>
                <a:ea typeface="ＭＳ Ｐゴシック" charset="-128"/>
              </a:rPr>
              <a:t>, Dr Glenda </a:t>
            </a:r>
            <a:r>
              <a:rPr lang="en-US" sz="1200" dirty="0" err="1">
                <a:solidFill>
                  <a:prstClr val="black"/>
                </a:solidFill>
                <a:latin typeface="Arial" charset="0"/>
                <a:ea typeface="ＭＳ Ｐゴシック" charset="-128"/>
              </a:rPr>
              <a:t>MacQueen</a:t>
            </a:r>
            <a:r>
              <a:rPr lang="en-US" sz="1200" dirty="0">
                <a:solidFill>
                  <a:prstClr val="black"/>
                </a:solidFill>
                <a:latin typeface="Arial" charset="0"/>
                <a:ea typeface="ＭＳ Ｐゴシック" charset="-128"/>
              </a:rPr>
              <a:t>, Aida Fernandes, McMaster University</a:t>
            </a:r>
            <a:endParaRPr lang="en-CA" sz="1200" dirty="0">
              <a:solidFill>
                <a:prstClr val="black"/>
              </a:solidFill>
              <a:latin typeface="Arial" charset="0"/>
              <a:ea typeface="ＭＳ Ｐゴシック" charset="-128"/>
            </a:endParaRPr>
          </a:p>
        </p:txBody>
      </p:sp>
      <p:sp>
        <p:nvSpPr>
          <p:cNvPr id="13" name="TextBox 12"/>
          <p:cNvSpPr txBox="1"/>
          <p:nvPr/>
        </p:nvSpPr>
        <p:spPr>
          <a:xfrm>
            <a:off x="8184232" y="4659646"/>
            <a:ext cx="2260388" cy="1384995"/>
          </a:xfrm>
          <a:prstGeom prst="rect">
            <a:avLst/>
          </a:prstGeom>
          <a:noFill/>
          <a:ln w="28575">
            <a:solidFill>
              <a:srgbClr val="007A87"/>
            </a:solidFill>
          </a:ln>
        </p:spPr>
        <p:txBody>
          <a:bodyPr wrap="square" rtlCol="0">
            <a:spAutoFit/>
          </a:bodyPr>
          <a:lstStyle/>
          <a:p>
            <a:pPr algn="ctr" eaLnBrk="0" fontAlgn="base" hangingPunct="0">
              <a:lnSpc>
                <a:spcPct val="150000"/>
              </a:lnSpc>
              <a:spcBef>
                <a:spcPct val="0"/>
              </a:spcBef>
              <a:spcAft>
                <a:spcPct val="0"/>
              </a:spcAft>
              <a:defRPr/>
            </a:pPr>
            <a:r>
              <a:rPr lang="en-US" sz="1600" b="1" dirty="0">
                <a:solidFill>
                  <a:prstClr val="black"/>
                </a:solidFill>
                <a:latin typeface="Arial" charset="0"/>
                <a:ea typeface="ＭＳ Ｐゴシック" charset="-128"/>
              </a:rPr>
              <a:t>Child Bright</a:t>
            </a:r>
          </a:p>
          <a:p>
            <a:pPr algn="ctr" eaLnBrk="0" fontAlgn="base" hangingPunct="0">
              <a:spcBef>
                <a:spcPct val="0"/>
              </a:spcBef>
              <a:spcAft>
                <a:spcPct val="0"/>
              </a:spcAft>
              <a:defRPr/>
            </a:pPr>
            <a:r>
              <a:rPr lang="en-US" sz="1200" dirty="0">
                <a:solidFill>
                  <a:prstClr val="black"/>
                </a:solidFill>
                <a:latin typeface="Arial" charset="0"/>
                <a:ea typeface="ＭＳ Ｐゴシック" charset="-128"/>
              </a:rPr>
              <a:t>SPOR Network on Brain Based Developmental Disabilities</a:t>
            </a:r>
          </a:p>
          <a:p>
            <a:pPr algn="ctr" eaLnBrk="0" fontAlgn="base" hangingPunct="0">
              <a:spcBef>
                <a:spcPct val="0"/>
              </a:spcBef>
              <a:spcAft>
                <a:spcPct val="0"/>
              </a:spcAft>
              <a:defRPr/>
            </a:pPr>
            <a:r>
              <a:rPr lang="en-US" sz="1200" b="1" i="1" dirty="0">
                <a:solidFill>
                  <a:prstClr val="black"/>
                </a:solidFill>
                <a:latin typeface="Arial" charset="0"/>
                <a:ea typeface="ＭＳ Ｐゴシック" charset="-128"/>
              </a:rPr>
              <a:t>Site: </a:t>
            </a:r>
            <a:r>
              <a:rPr lang="en-US" sz="1200" i="1" dirty="0">
                <a:solidFill>
                  <a:prstClr val="black"/>
                </a:solidFill>
                <a:latin typeface="Arial" charset="0"/>
                <a:ea typeface="ＭＳ Ｐゴシック" charset="-128"/>
              </a:rPr>
              <a:t>Steven Miller, </a:t>
            </a:r>
            <a:r>
              <a:rPr lang="en-US" sz="1200" i="1" dirty="0" err="1">
                <a:solidFill>
                  <a:prstClr val="black"/>
                </a:solidFill>
                <a:latin typeface="Arial" charset="0"/>
                <a:ea typeface="ＭＳ Ｐゴシック" charset="-128"/>
              </a:rPr>
              <a:t>SickKids</a:t>
            </a:r>
            <a:endParaRPr lang="en-US" sz="1200" i="1" dirty="0">
              <a:solidFill>
                <a:prstClr val="black"/>
              </a:solidFill>
              <a:latin typeface="Arial" charset="0"/>
              <a:ea typeface="ＭＳ Ｐゴシック" charset="-128"/>
            </a:endParaRPr>
          </a:p>
          <a:p>
            <a:pPr algn="ctr" eaLnBrk="0" fontAlgn="base" hangingPunct="0">
              <a:spcBef>
                <a:spcPct val="0"/>
              </a:spcBef>
              <a:spcAft>
                <a:spcPct val="0"/>
              </a:spcAft>
              <a:defRPr/>
            </a:pPr>
            <a:endParaRPr lang="en-CA" sz="1200" i="1" dirty="0">
              <a:solidFill>
                <a:prstClr val="black"/>
              </a:solidFill>
              <a:latin typeface="Arial" charset="0"/>
              <a:ea typeface="ＭＳ Ｐゴシック" charset="-128"/>
            </a:endParaRPr>
          </a:p>
        </p:txBody>
      </p:sp>
      <p:cxnSp>
        <p:nvCxnSpPr>
          <p:cNvPr id="14" name="Elbow Connector 13"/>
          <p:cNvCxnSpPr>
            <a:endCxn id="7" idx="3"/>
          </p:cNvCxnSpPr>
          <p:nvPr/>
        </p:nvCxnSpPr>
        <p:spPr bwMode="auto">
          <a:xfrm rot="5400000">
            <a:off x="3835824" y="2023480"/>
            <a:ext cx="775941" cy="432050"/>
          </a:xfrm>
          <a:prstGeom prst="bentConnector2">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stCxn id="8" idx="2"/>
            <a:endCxn id="4" idx="0"/>
          </p:cNvCxnSpPr>
          <p:nvPr/>
        </p:nvCxnSpPr>
        <p:spPr bwMode="auto">
          <a:xfrm>
            <a:off x="6096000" y="1838371"/>
            <a:ext cx="0" cy="23283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4" idx="1"/>
            <a:endCxn id="7" idx="3"/>
          </p:cNvCxnSpPr>
          <p:nvPr/>
        </p:nvCxnSpPr>
        <p:spPr bwMode="auto">
          <a:xfrm flipH="1" flipV="1">
            <a:off x="4007768" y="2627476"/>
            <a:ext cx="900100" cy="13116"/>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28"/>
          <p:cNvCxnSpPr/>
          <p:nvPr/>
        </p:nvCxnSpPr>
        <p:spPr bwMode="auto">
          <a:xfrm>
            <a:off x="7277538" y="2740047"/>
            <a:ext cx="900100" cy="1409478"/>
          </a:xfrm>
          <a:prstGeom prst="bentConnector3">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6087696" y="3209979"/>
            <a:ext cx="0" cy="232835"/>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9" idx="3"/>
            <a:endCxn id="9" idx="3"/>
          </p:cNvCxnSpPr>
          <p:nvPr/>
        </p:nvCxnSpPr>
        <p:spPr bwMode="auto">
          <a:xfrm>
            <a:off x="4001476" y="3817501"/>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Elbow Connector 40"/>
          <p:cNvCxnSpPr>
            <a:endCxn id="6" idx="1"/>
          </p:cNvCxnSpPr>
          <p:nvPr/>
        </p:nvCxnSpPr>
        <p:spPr bwMode="auto">
          <a:xfrm rot="16200000" flipH="1">
            <a:off x="4058267" y="3022142"/>
            <a:ext cx="1221139" cy="458037"/>
          </a:xfrm>
          <a:prstGeom prst="bentConnector2">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Elbow Connector 44"/>
          <p:cNvCxnSpPr>
            <a:endCxn id="11" idx="1"/>
          </p:cNvCxnSpPr>
          <p:nvPr/>
        </p:nvCxnSpPr>
        <p:spPr bwMode="auto">
          <a:xfrm rot="16200000" flipH="1">
            <a:off x="7603986" y="1975136"/>
            <a:ext cx="703848" cy="456643"/>
          </a:xfrm>
          <a:prstGeom prst="bentConnector2">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46"/>
          <p:cNvCxnSpPr>
            <a:endCxn id="12" idx="3"/>
          </p:cNvCxnSpPr>
          <p:nvPr/>
        </p:nvCxnSpPr>
        <p:spPr bwMode="auto">
          <a:xfrm rot="5400000">
            <a:off x="3549708" y="4319792"/>
            <a:ext cx="1338159" cy="422035"/>
          </a:xfrm>
          <a:prstGeom prst="bentConnector2">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H="1">
            <a:off x="4001477" y="3861729"/>
            <a:ext cx="428327"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a:off x="4439818" y="5199887"/>
            <a:ext cx="481131"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7248129" y="4149525"/>
            <a:ext cx="428327"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Elbow Connector 57"/>
          <p:cNvCxnSpPr>
            <a:endCxn id="13" idx="1"/>
          </p:cNvCxnSpPr>
          <p:nvPr/>
        </p:nvCxnSpPr>
        <p:spPr bwMode="auto">
          <a:xfrm rot="16200000" flipH="1">
            <a:off x="7365562" y="4533471"/>
            <a:ext cx="1180699" cy="456644"/>
          </a:xfrm>
          <a:prstGeom prst="bentConnector2">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7284133" y="5361036"/>
            <a:ext cx="428327" cy="0"/>
          </a:xfrm>
          <a:prstGeom prst="line">
            <a:avLst/>
          </a:prstGeom>
          <a:solidFill>
            <a:schemeClr val="accent1"/>
          </a:solidFill>
          <a:ln w="381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1524071" y="6297864"/>
            <a:ext cx="4680520" cy="461665"/>
          </a:xfrm>
          <a:prstGeom prst="rect">
            <a:avLst/>
          </a:prstGeom>
          <a:noFill/>
        </p:spPr>
        <p:txBody>
          <a:bodyPr wrap="square" rtlCol="0">
            <a:spAutoFit/>
          </a:bodyPr>
          <a:lstStyle/>
          <a:p>
            <a:pPr eaLnBrk="0" fontAlgn="base" hangingPunct="0">
              <a:spcBef>
                <a:spcPct val="0"/>
              </a:spcBef>
              <a:spcAft>
                <a:spcPct val="0"/>
              </a:spcAft>
              <a:defRPr/>
            </a:pPr>
            <a:r>
              <a:rPr lang="en-US" sz="1200" dirty="0">
                <a:solidFill>
                  <a:prstClr val="black"/>
                </a:solidFill>
                <a:latin typeface="Arial" charset="0"/>
                <a:ea typeface="ＭＳ Ｐゴシック" charset="-128"/>
              </a:rPr>
              <a:t>Solid line denotes formal relationship with MOHLTC / OSSU </a:t>
            </a:r>
          </a:p>
          <a:p>
            <a:pPr eaLnBrk="0" fontAlgn="base" hangingPunct="0">
              <a:spcBef>
                <a:spcPct val="0"/>
              </a:spcBef>
              <a:spcAft>
                <a:spcPct val="0"/>
              </a:spcAft>
              <a:defRPr/>
            </a:pPr>
            <a:r>
              <a:rPr lang="en-US" sz="1200" dirty="0">
                <a:solidFill>
                  <a:prstClr val="black"/>
                </a:solidFill>
                <a:latin typeface="Arial" charset="0"/>
                <a:ea typeface="ＭＳ Ｐゴシック" charset="-128"/>
              </a:rPr>
              <a:t>Dotted line denotes no formal relationship with MOHLTC / OSSU </a:t>
            </a:r>
            <a:endParaRPr lang="en-CA" sz="12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76863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18" y="296467"/>
            <a:ext cx="8589364" cy="1143000"/>
          </a:xfrm>
        </p:spPr>
        <p:txBody>
          <a:bodyPr>
            <a:normAutofit fontScale="90000"/>
          </a:bodyPr>
          <a:lstStyle/>
          <a:p>
            <a:r>
              <a:rPr lang="en-US" dirty="0">
                <a:solidFill>
                  <a:srgbClr val="002060"/>
                </a:solidFill>
              </a:rPr>
              <a:t>Person/Caregiver-Generated Data</a:t>
            </a:r>
          </a:p>
        </p:txBody>
      </p:sp>
      <p:sp>
        <p:nvSpPr>
          <p:cNvPr id="3" name="Content Placeholder 2"/>
          <p:cNvSpPr>
            <a:spLocks noGrp="1"/>
          </p:cNvSpPr>
          <p:nvPr>
            <p:ph idx="1"/>
          </p:nvPr>
        </p:nvSpPr>
        <p:spPr>
          <a:xfrm>
            <a:off x="1801318" y="1500451"/>
            <a:ext cx="8686800" cy="4639468"/>
          </a:xfrm>
        </p:spPr>
        <p:txBody>
          <a:bodyPr>
            <a:normAutofit fontScale="92500" lnSpcReduction="10000"/>
          </a:bodyPr>
          <a:lstStyle/>
          <a:p>
            <a:r>
              <a:rPr lang="en-CA" dirty="0"/>
              <a:t>Continue to work on review of outcome and experience measures that have been reported by patients and caregivers</a:t>
            </a:r>
          </a:p>
          <a:p>
            <a:endParaRPr lang="en-CA" dirty="0"/>
          </a:p>
          <a:p>
            <a:r>
              <a:rPr lang="en-CA" dirty="0"/>
              <a:t>Engage patients and caregivers in a process to better understand what they want to report and how it should be used</a:t>
            </a:r>
          </a:p>
          <a:p>
            <a:endParaRPr lang="en-CA" dirty="0"/>
          </a:p>
          <a:p>
            <a:r>
              <a:rPr lang="en-CA" dirty="0"/>
              <a:t>Develop a strategy to guide the rapidly evolving opportunities to develop and use of these data </a:t>
            </a:r>
          </a:p>
          <a:p>
            <a:endParaRPr lang="en-CA" dirty="0"/>
          </a:p>
        </p:txBody>
      </p:sp>
      <p:sp>
        <p:nvSpPr>
          <p:cNvPr id="5" name="Slide Number Placeholder 4"/>
          <p:cNvSpPr>
            <a:spLocks noGrp="1"/>
          </p:cNvSpPr>
          <p:nvPr>
            <p:ph type="sldNum" sz="quarter" idx="4294967295"/>
          </p:nvPr>
        </p:nvSpPr>
        <p:spPr>
          <a:xfrm>
            <a:off x="9702800" y="6239670"/>
            <a:ext cx="508000" cy="365125"/>
          </a:xfrm>
        </p:spPr>
        <p:txBody>
          <a:bodyPr/>
          <a:lstStyle/>
          <a:p>
            <a:fld id="{8EF2AD9F-DE80-41D7-A691-F9CD3DEA5990}" type="slidenum">
              <a:rPr lang="en-US">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348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Process Used </a:t>
            </a:r>
          </a:p>
        </p:txBody>
      </p:sp>
      <p:sp>
        <p:nvSpPr>
          <p:cNvPr id="3" name="Content Placeholder 2"/>
          <p:cNvSpPr>
            <a:spLocks noGrp="1"/>
          </p:cNvSpPr>
          <p:nvPr>
            <p:ph idx="1"/>
          </p:nvPr>
        </p:nvSpPr>
        <p:spPr/>
        <p:txBody>
          <a:bodyPr>
            <a:normAutofit fontScale="62500" lnSpcReduction="20000"/>
          </a:bodyPr>
          <a:lstStyle/>
          <a:p>
            <a:pPr marL="0" indent="0">
              <a:buNone/>
            </a:pPr>
            <a:r>
              <a:rPr lang="en-CA" sz="3500" dirty="0"/>
              <a:t>PAN and </a:t>
            </a:r>
            <a:r>
              <a:rPr lang="en-CA" sz="3500" dirty="0" err="1"/>
              <a:t>BeACCoN</a:t>
            </a:r>
            <a:r>
              <a:rPr lang="en-CA" sz="3500" dirty="0"/>
              <a:t> co-hosted two stakeholder workshops on PGHD: Sep 10, 2018 and Apr 15, 2019. </a:t>
            </a:r>
          </a:p>
          <a:p>
            <a:pPr marL="0" indent="0">
              <a:buNone/>
            </a:pPr>
            <a:endParaRPr lang="en-CA" sz="3500" dirty="0"/>
          </a:p>
          <a:p>
            <a:pPr marL="0" indent="0">
              <a:buNone/>
            </a:pPr>
            <a:r>
              <a:rPr lang="en-CA" sz="3500" dirty="0"/>
              <a:t>Following the workshops, PAN surveyed its Community and had in depth discussions on its member forum as well as at meetings to gather insights from experienced patient and family advisors from across Canada. </a:t>
            </a:r>
          </a:p>
          <a:p>
            <a:pPr marL="0" indent="0">
              <a:buNone/>
            </a:pPr>
            <a:endParaRPr lang="en-CA" sz="3500" dirty="0"/>
          </a:p>
          <a:p>
            <a:pPr marL="0" indent="0">
              <a:buNone/>
            </a:pPr>
            <a:r>
              <a:rPr lang="en-CA" sz="3500" dirty="0"/>
              <a:t>They also underwent two rounds of consultations with stakeholders present at the workshops, where feedback was provided at in-person meetings or via email exchanges. </a:t>
            </a:r>
          </a:p>
          <a:p>
            <a:pPr marL="0" indent="0">
              <a:buNone/>
            </a:pPr>
            <a:endParaRPr lang="en-CA" sz="3500" dirty="0"/>
          </a:p>
          <a:p>
            <a:pPr marL="0" indent="0">
              <a:buNone/>
            </a:pPr>
            <a:r>
              <a:rPr lang="en-CA" sz="3500" dirty="0"/>
              <a:t>The final document for principles for PGHD was completed on September 30, 2019. </a:t>
            </a:r>
          </a:p>
          <a:p>
            <a:pPr marL="0" indent="0">
              <a:buNone/>
            </a:pPr>
            <a:endParaRPr lang="en-CA" dirty="0"/>
          </a:p>
          <a:p>
            <a:pPr marL="0" indent="0">
              <a:buNone/>
            </a:pPr>
            <a:endParaRPr lang="en-CA" dirty="0"/>
          </a:p>
        </p:txBody>
      </p:sp>
      <p:sp>
        <p:nvSpPr>
          <p:cNvPr id="4" name="Date Placeholder 3"/>
          <p:cNvSpPr>
            <a:spLocks noGrp="1"/>
          </p:cNvSpPr>
          <p:nvPr>
            <p:ph type="dt" sz="half" idx="4294967295"/>
          </p:nvPr>
        </p:nvSpPr>
        <p:spPr>
          <a:xfrm>
            <a:off x="7658100" y="6239670"/>
            <a:ext cx="1866900" cy="365125"/>
          </a:xfrm>
        </p:spPr>
        <p:txBody>
          <a:bodyPr/>
          <a:lstStyle/>
          <a:p>
            <a:r>
              <a:rPr lang="en-US">
                <a:solidFill>
                  <a:prstClr val="black">
                    <a:tint val="75000"/>
                  </a:prstClr>
                </a:solidFill>
              </a:rPr>
              <a:t>9/4/2014</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9702800" y="6239670"/>
            <a:ext cx="508000" cy="365125"/>
          </a:xfrm>
        </p:spPr>
        <p:txBody>
          <a:bodyPr/>
          <a:lstStyle/>
          <a:p>
            <a:fld id="{8EF2AD9F-DE80-41D7-A691-F9CD3DEA5990}" type="slidenum">
              <a:rPr lang="en-US">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2614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4372" y="823785"/>
            <a:ext cx="6463257" cy="4629665"/>
          </a:xfrm>
          <a:prstGeom prst="rect">
            <a:avLst/>
          </a:prstGeom>
        </p:spPr>
      </p:pic>
    </p:spTree>
    <p:extLst>
      <p:ext uri="{BB962C8B-B14F-4D97-AF65-F5344CB8AC3E}">
        <p14:creationId xmlns:p14="http://schemas.microsoft.com/office/powerpoint/2010/main" val="1914845485"/>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2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07 Group 6 Presentation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larity">
  <a:themeElements>
    <a:clrScheme name="Custom 1">
      <a:dk1>
        <a:srgbClr val="292934"/>
      </a:dk1>
      <a:lt1>
        <a:srgbClr val="FFFFFF"/>
      </a:lt1>
      <a:dk2>
        <a:srgbClr val="D2533C"/>
      </a:dk2>
      <a:lt2>
        <a:srgbClr val="F3F2DC"/>
      </a:lt2>
      <a:accent1>
        <a:srgbClr val="184531"/>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2725</Words>
  <Application>Microsoft Office PowerPoint</Application>
  <PresentationFormat>Widescreen</PresentationFormat>
  <Paragraphs>396</Paragraphs>
  <Slides>45</Slides>
  <Notes>13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ＭＳ Ｐゴシック</vt:lpstr>
      <vt:lpstr>Arial</vt:lpstr>
      <vt:lpstr>Arial Narrow</vt:lpstr>
      <vt:lpstr>Calibri</vt:lpstr>
      <vt:lpstr>Calibri Light</vt:lpstr>
      <vt:lpstr>Helvetica Neue</vt:lpstr>
      <vt:lpstr>Lucida Grande</vt:lpstr>
      <vt:lpstr>Symbol</vt:lpstr>
      <vt:lpstr>Times</vt:lpstr>
      <vt:lpstr>Times New Roman</vt:lpstr>
      <vt:lpstr>Wingdings</vt:lpstr>
      <vt:lpstr>Office Theme</vt:lpstr>
      <vt:lpstr>1_BeACCoN</vt:lpstr>
      <vt:lpstr>1_2007 Group 6 Presentation Templates</vt:lpstr>
      <vt:lpstr>2_BeACCoN</vt:lpstr>
      <vt:lpstr>1_Office Theme</vt:lpstr>
      <vt:lpstr>Clarity</vt:lpstr>
      <vt:lpstr>Principles for Selection of Patient-Reported Measures to Support the Transformation of the Ontario Health System</vt:lpstr>
      <vt:lpstr>Objectives</vt:lpstr>
      <vt:lpstr>Agenda</vt:lpstr>
      <vt:lpstr>PowerPoint Presentation</vt:lpstr>
      <vt:lpstr>The SPOR  Enterprise </vt:lpstr>
      <vt:lpstr>SPOR Enterprise in Ontario</vt:lpstr>
      <vt:lpstr>Person/Caregiver-Generated Data</vt:lpstr>
      <vt:lpstr>Process Used </vt:lpstr>
      <vt:lpstr>PowerPoint Presentation</vt:lpstr>
      <vt:lpstr>PowerPoint Presentation</vt:lpstr>
      <vt:lpstr>PowerPoint Presentation</vt:lpstr>
      <vt:lpstr>PowerPoint Presentation</vt:lpstr>
      <vt:lpstr>First Principle </vt:lpstr>
      <vt:lpstr>PURPOSE: Collection, sharing and use of PGHD is driven by purpose and governed by ethics.</vt:lpstr>
      <vt:lpstr>ACCESS: Patients have immediate and equitable access to their PGHD and see who has accessed it.</vt:lpstr>
      <vt:lpstr>CONSENT: Patients/caregivers have the right to knowledgeably consent, remove consent to their PGHD and understand accountability for misuse without compromising care.</vt:lpstr>
      <vt:lpstr>TRANSPARENCY: Information about the vendor and the PGHD tool is available, accurate and presented in a clear and understandable manner </vt:lpstr>
      <vt:lpstr>HARM PREVENTION and TRUST: PGHD policies, safeguards, tool design and data quality are in place and create trust for patients and users.</vt:lpstr>
      <vt:lpstr>UTILITY: PGHD data and tools are shared and designed to be useful.</vt:lpstr>
      <vt:lpstr>Objectives </vt:lpstr>
      <vt:lpstr>Words of Wisdom </vt:lpstr>
      <vt:lpstr>Starting Point </vt:lpstr>
      <vt:lpstr>Thank you</vt:lpstr>
      <vt:lpstr>Agenda</vt:lpstr>
      <vt:lpstr>PREMs, PROMs and PRISMs and Ontario Health Teams</vt:lpstr>
      <vt:lpstr>PowerPoint Presentation</vt:lpstr>
      <vt:lpstr>PowerPoint Presentation</vt:lpstr>
      <vt:lpstr>PowerPoint Presentation</vt:lpstr>
      <vt:lpstr>PREMs</vt:lpstr>
      <vt:lpstr>PROMs</vt:lpstr>
      <vt:lpstr>PowerPoint Presentation</vt:lpstr>
      <vt:lpstr>PowerPoint Presentation</vt:lpstr>
      <vt:lpstr>PowerPoint Presentation</vt:lpstr>
      <vt:lpstr>Objectives</vt:lpstr>
      <vt:lpstr>SPARK Pilot: Sociodemographic</vt:lpstr>
      <vt:lpstr>SPARK Pilot: Social Needs</vt:lpstr>
      <vt:lpstr>Summary</vt:lpstr>
      <vt:lpstr>Thank you  </vt:lpstr>
      <vt:lpstr>Agenda</vt:lpstr>
      <vt:lpstr> Principles for Selection of Patient-Reported Measures to Support the Transformation of the Ontario Health System</vt:lpstr>
      <vt:lpstr>PowerPoint Presentation</vt:lpstr>
      <vt:lpstr>Sharing information across stakeholder groups</vt:lpstr>
      <vt:lpstr>Tasks</vt:lpstr>
      <vt:lpstr>Where from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Selection of Patient-Reported Measures to Support the Transformation of the Ontario Health System</dc:title>
  <dc:creator>Eddy Nason</dc:creator>
  <cp:lastModifiedBy>Shahid, Simone</cp:lastModifiedBy>
  <cp:revision>2</cp:revision>
  <dcterms:created xsi:type="dcterms:W3CDTF">2019-10-03T01:44:25Z</dcterms:created>
  <dcterms:modified xsi:type="dcterms:W3CDTF">2019-10-03T12:01:34Z</dcterms:modified>
</cp:coreProperties>
</file>