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25" r:id="rId2"/>
    <p:sldMasterId id="2147483738" r:id="rId3"/>
  </p:sldMasterIdLst>
  <p:notesMasterIdLst>
    <p:notesMasterId r:id="rId83"/>
  </p:notesMasterIdLst>
  <p:handoutMasterIdLst>
    <p:handoutMasterId r:id="rId84"/>
  </p:handoutMasterIdLst>
  <p:sldIdLst>
    <p:sldId id="256" r:id="rId4"/>
    <p:sldId id="384" r:id="rId5"/>
    <p:sldId id="290" r:id="rId6"/>
    <p:sldId id="311" r:id="rId7"/>
    <p:sldId id="376" r:id="rId8"/>
    <p:sldId id="377" r:id="rId9"/>
    <p:sldId id="378" r:id="rId10"/>
    <p:sldId id="379" r:id="rId11"/>
    <p:sldId id="380" r:id="rId12"/>
    <p:sldId id="381" r:id="rId13"/>
    <p:sldId id="382" r:id="rId14"/>
    <p:sldId id="38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87" r:id="rId30"/>
    <p:sldId id="388" r:id="rId31"/>
    <p:sldId id="389" r:id="rId32"/>
    <p:sldId id="390" r:id="rId33"/>
    <p:sldId id="391" r:id="rId34"/>
    <p:sldId id="392" r:id="rId35"/>
    <p:sldId id="393" r:id="rId36"/>
    <p:sldId id="394" r:id="rId37"/>
    <p:sldId id="405" r:id="rId38"/>
    <p:sldId id="395" r:id="rId39"/>
    <p:sldId id="406" r:id="rId40"/>
    <p:sldId id="396" r:id="rId41"/>
    <p:sldId id="360" r:id="rId42"/>
    <p:sldId id="364" r:id="rId43"/>
    <p:sldId id="365" r:id="rId44"/>
    <p:sldId id="322" r:id="rId45"/>
    <p:sldId id="323" r:id="rId46"/>
    <p:sldId id="357" r:id="rId47"/>
    <p:sldId id="358" r:id="rId48"/>
    <p:sldId id="361" r:id="rId49"/>
    <p:sldId id="362" r:id="rId50"/>
    <p:sldId id="371" r:id="rId51"/>
    <p:sldId id="372" r:id="rId52"/>
    <p:sldId id="351" r:id="rId53"/>
    <p:sldId id="352" r:id="rId54"/>
    <p:sldId id="368" r:id="rId55"/>
    <p:sldId id="369" r:id="rId56"/>
    <p:sldId id="354" r:id="rId57"/>
    <p:sldId id="355" r:id="rId58"/>
    <p:sldId id="348" r:id="rId59"/>
    <p:sldId id="349" r:id="rId60"/>
    <p:sldId id="312" r:id="rId61"/>
    <p:sldId id="374" r:id="rId62"/>
    <p:sldId id="407" r:id="rId63"/>
    <p:sldId id="408" r:id="rId64"/>
    <p:sldId id="409" r:id="rId65"/>
    <p:sldId id="410" r:id="rId66"/>
    <p:sldId id="411" r:id="rId67"/>
    <p:sldId id="412" r:id="rId68"/>
    <p:sldId id="413" r:id="rId69"/>
    <p:sldId id="414" r:id="rId70"/>
    <p:sldId id="415" r:id="rId71"/>
    <p:sldId id="313" r:id="rId72"/>
    <p:sldId id="366" r:id="rId73"/>
    <p:sldId id="367" r:id="rId74"/>
    <p:sldId id="359" r:id="rId75"/>
    <p:sldId id="363" r:id="rId76"/>
    <p:sldId id="373" r:id="rId77"/>
    <p:sldId id="353" r:id="rId78"/>
    <p:sldId id="370" r:id="rId79"/>
    <p:sldId id="356" r:id="rId80"/>
    <p:sldId id="350" r:id="rId81"/>
    <p:sldId id="314"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es Maybee" initials="A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BC"/>
    <a:srgbClr val="7570B3"/>
    <a:srgbClr val="466F82"/>
    <a:srgbClr val="C6ACD3"/>
    <a:srgbClr val="818A93"/>
    <a:srgbClr val="6E9B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2" autoAdjust="0"/>
    <p:restoredTop sz="94290" autoAdjust="0"/>
  </p:normalViewPr>
  <p:slideViewPr>
    <p:cSldViewPr snapToGrid="0">
      <p:cViewPr varScale="1">
        <p:scale>
          <a:sx n="69" d="100"/>
          <a:sy n="69" d="100"/>
        </p:scale>
        <p:origin x="1428" y="66"/>
      </p:cViewPr>
      <p:guideLst>
        <p:guide orient="horz" pos="2160"/>
        <p:guide pos="2880"/>
      </p:guideLst>
    </p:cSldViewPr>
  </p:slideViewPr>
  <p:notesTextViewPr>
    <p:cViewPr>
      <p:scale>
        <a:sx n="1" d="1"/>
        <a:sy n="1" d="1"/>
      </p:scale>
      <p:origin x="0" y="0"/>
    </p:cViewPr>
  </p:notesTextViewPr>
  <p:notesViewPr>
    <p:cSldViewPr snapToGrid="0">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90A7A4-0CA2-42C9-A410-7FF08EC64E2C}" type="doc">
      <dgm:prSet loTypeId="urn:microsoft.com/office/officeart/2005/8/layout/matrix3" loCatId="matrix" qsTypeId="urn:microsoft.com/office/officeart/2005/8/quickstyle/simple3" qsCatId="simple" csTypeId="urn:microsoft.com/office/officeart/2005/8/colors/colorful4" csCatId="colorful" phldr="1"/>
      <dgm:spPr/>
      <dgm:t>
        <a:bodyPr/>
        <a:lstStyle/>
        <a:p>
          <a:endParaRPr lang="en-CA"/>
        </a:p>
      </dgm:t>
    </dgm:pt>
    <dgm:pt modelId="{33055DFE-C9FB-419E-8F8D-EBBAB4AF87DF}">
      <dgm:prSet/>
      <dgm:spPr/>
      <dgm:t>
        <a:bodyPr/>
        <a:lstStyle/>
        <a:p>
          <a:pPr rtl="0"/>
          <a:r>
            <a:rPr lang="en-US" b="1" cap="small" baseline="0" dirty="0" smtClean="0">
              <a:latin typeface="Calibri" pitchFamily="34" charset="0"/>
            </a:rPr>
            <a:t>Home visits</a:t>
          </a:r>
          <a:endParaRPr lang="en-CA" b="1" cap="small" baseline="0" dirty="0">
            <a:latin typeface="Calibri" pitchFamily="34" charset="0"/>
          </a:endParaRPr>
        </a:p>
      </dgm:t>
    </dgm:pt>
    <dgm:pt modelId="{0C7EA82E-BECE-4AA5-8E2B-A124CB8BFF05}" type="parTrans" cxnId="{AD2E9FFA-D9AC-4874-94DC-B8AF63CBD653}">
      <dgm:prSet/>
      <dgm:spPr/>
      <dgm:t>
        <a:bodyPr/>
        <a:lstStyle/>
        <a:p>
          <a:endParaRPr lang="en-CA"/>
        </a:p>
      </dgm:t>
    </dgm:pt>
    <dgm:pt modelId="{208413D8-6F07-4030-8435-089C9BB18AFB}" type="sibTrans" cxnId="{AD2E9FFA-D9AC-4874-94DC-B8AF63CBD653}">
      <dgm:prSet/>
      <dgm:spPr/>
      <dgm:t>
        <a:bodyPr/>
        <a:lstStyle/>
        <a:p>
          <a:endParaRPr lang="en-CA"/>
        </a:p>
      </dgm:t>
    </dgm:pt>
    <dgm:pt modelId="{71A94266-48D1-4720-8383-EDEF0E2A7A6B}">
      <dgm:prSet/>
      <dgm:spPr/>
      <dgm:t>
        <a:bodyPr/>
        <a:lstStyle/>
        <a:p>
          <a:pPr rtl="0"/>
          <a:r>
            <a:rPr lang="en-US" b="1" cap="small" baseline="0" dirty="0" smtClean="0">
              <a:latin typeface="Calibri" pitchFamily="34" charset="0"/>
            </a:rPr>
            <a:t>Monthly Group Sessions</a:t>
          </a:r>
          <a:endParaRPr lang="en-CA" b="1" cap="small" baseline="0" dirty="0">
            <a:latin typeface="Calibri" pitchFamily="34" charset="0"/>
          </a:endParaRPr>
        </a:p>
      </dgm:t>
    </dgm:pt>
    <dgm:pt modelId="{533364FA-B752-4D3B-B9E9-FA7EFBA426C7}" type="parTrans" cxnId="{DFDE189C-2E3A-4294-BD7F-F42EF92F174D}">
      <dgm:prSet/>
      <dgm:spPr/>
      <dgm:t>
        <a:bodyPr/>
        <a:lstStyle/>
        <a:p>
          <a:endParaRPr lang="en-CA"/>
        </a:p>
      </dgm:t>
    </dgm:pt>
    <dgm:pt modelId="{EFBF1A4D-CAC3-44AD-A44B-0DD948B33636}" type="sibTrans" cxnId="{DFDE189C-2E3A-4294-BD7F-F42EF92F174D}">
      <dgm:prSet/>
      <dgm:spPr/>
      <dgm:t>
        <a:bodyPr/>
        <a:lstStyle/>
        <a:p>
          <a:endParaRPr lang="en-CA"/>
        </a:p>
      </dgm:t>
    </dgm:pt>
    <dgm:pt modelId="{72B1525E-AB22-43EB-81DD-B61F6FD5B6A4}">
      <dgm:prSet/>
      <dgm:spPr/>
      <dgm:t>
        <a:bodyPr/>
        <a:lstStyle/>
        <a:p>
          <a:pPr rtl="0"/>
          <a:r>
            <a:rPr lang="en-US" b="1" cap="small" baseline="0" dirty="0" smtClean="0">
              <a:latin typeface="Calibri" pitchFamily="34" charset="0"/>
            </a:rPr>
            <a:t>Monthly Nurse-led Case Conferences</a:t>
          </a:r>
          <a:endParaRPr lang="en-CA" b="1" cap="small" baseline="0" dirty="0">
            <a:latin typeface="Calibri" pitchFamily="34" charset="0"/>
          </a:endParaRPr>
        </a:p>
      </dgm:t>
    </dgm:pt>
    <dgm:pt modelId="{1B03283C-2AB3-45F6-A63D-1AEE8DAB27DA}" type="parTrans" cxnId="{650A731D-50E0-4527-BDC0-9B535B16FCAA}">
      <dgm:prSet/>
      <dgm:spPr/>
      <dgm:t>
        <a:bodyPr/>
        <a:lstStyle/>
        <a:p>
          <a:endParaRPr lang="en-CA"/>
        </a:p>
      </dgm:t>
    </dgm:pt>
    <dgm:pt modelId="{A1D3687A-AF38-4FB1-A90A-255832DDC8DC}" type="sibTrans" cxnId="{650A731D-50E0-4527-BDC0-9B535B16FCAA}">
      <dgm:prSet/>
      <dgm:spPr/>
      <dgm:t>
        <a:bodyPr/>
        <a:lstStyle/>
        <a:p>
          <a:endParaRPr lang="en-CA"/>
        </a:p>
      </dgm:t>
    </dgm:pt>
    <dgm:pt modelId="{A06EBC7A-3C15-434C-B24B-E69627302634}">
      <dgm:prSet/>
      <dgm:spPr/>
      <dgm:t>
        <a:bodyPr/>
        <a:lstStyle/>
        <a:p>
          <a:pPr rtl="0"/>
          <a:r>
            <a:rPr lang="en-US" b="1" cap="small" baseline="0" dirty="0" smtClean="0">
              <a:latin typeface="Calibri" pitchFamily="34" charset="0"/>
            </a:rPr>
            <a:t>Nurse-led Care Coordination</a:t>
          </a:r>
          <a:endParaRPr lang="en-US" b="1" cap="small" baseline="0" dirty="0">
            <a:latin typeface="Calibri" pitchFamily="34" charset="0"/>
          </a:endParaRPr>
        </a:p>
      </dgm:t>
    </dgm:pt>
    <dgm:pt modelId="{7E94B8FB-FF19-4259-B633-E5BFBC2C8D14}" type="parTrans" cxnId="{31CA7AE8-8851-4E3F-9A27-FBE133BA2AB2}">
      <dgm:prSet/>
      <dgm:spPr/>
      <dgm:t>
        <a:bodyPr/>
        <a:lstStyle/>
        <a:p>
          <a:endParaRPr lang="en-CA"/>
        </a:p>
      </dgm:t>
    </dgm:pt>
    <dgm:pt modelId="{73E054D7-7300-4482-B980-E7A7F71B5505}" type="sibTrans" cxnId="{31CA7AE8-8851-4E3F-9A27-FBE133BA2AB2}">
      <dgm:prSet/>
      <dgm:spPr/>
      <dgm:t>
        <a:bodyPr/>
        <a:lstStyle/>
        <a:p>
          <a:endParaRPr lang="en-CA"/>
        </a:p>
      </dgm:t>
    </dgm:pt>
    <dgm:pt modelId="{39F9C35E-BA99-4C79-9C81-26175BC6839D}">
      <dgm:prSet/>
      <dgm:spPr/>
      <dgm:t>
        <a:bodyPr/>
        <a:lstStyle/>
        <a:p>
          <a:pPr rtl="0"/>
          <a:endParaRPr lang="en-US" dirty="0"/>
        </a:p>
      </dgm:t>
    </dgm:pt>
    <dgm:pt modelId="{A840E1FD-DD5A-49AA-9AF0-99D31F5D44C7}" type="parTrans" cxnId="{AED20C93-9970-496B-B4B8-CDD660BFACDC}">
      <dgm:prSet/>
      <dgm:spPr/>
      <dgm:t>
        <a:bodyPr/>
        <a:lstStyle/>
        <a:p>
          <a:endParaRPr lang="en-CA"/>
        </a:p>
      </dgm:t>
    </dgm:pt>
    <dgm:pt modelId="{4391162D-BDA6-4474-A12D-EE9056A5C00C}" type="sibTrans" cxnId="{AED20C93-9970-496B-B4B8-CDD660BFACDC}">
      <dgm:prSet/>
      <dgm:spPr/>
      <dgm:t>
        <a:bodyPr/>
        <a:lstStyle/>
        <a:p>
          <a:endParaRPr lang="en-CA"/>
        </a:p>
      </dgm:t>
    </dgm:pt>
    <dgm:pt modelId="{DC5CF527-4771-4501-A940-1C1C6F1F494E}" type="pres">
      <dgm:prSet presAssocID="{7890A7A4-0CA2-42C9-A410-7FF08EC64E2C}" presName="matrix" presStyleCnt="0">
        <dgm:presLayoutVars>
          <dgm:chMax val="1"/>
          <dgm:dir/>
          <dgm:resizeHandles val="exact"/>
        </dgm:presLayoutVars>
      </dgm:prSet>
      <dgm:spPr/>
      <dgm:t>
        <a:bodyPr/>
        <a:lstStyle/>
        <a:p>
          <a:endParaRPr lang="en-CA"/>
        </a:p>
      </dgm:t>
    </dgm:pt>
    <dgm:pt modelId="{7EBF214C-67F2-4DAD-A4AE-2002E6E6C657}" type="pres">
      <dgm:prSet presAssocID="{7890A7A4-0CA2-42C9-A410-7FF08EC64E2C}" presName="diamond" presStyleLbl="bgShp" presStyleIdx="0" presStyleCnt="1"/>
      <dgm:spPr/>
      <dgm:t>
        <a:bodyPr/>
        <a:lstStyle/>
        <a:p>
          <a:endParaRPr lang="en-CA"/>
        </a:p>
      </dgm:t>
    </dgm:pt>
    <dgm:pt modelId="{F74C1143-93EB-42CD-9516-B86FE5ECB102}" type="pres">
      <dgm:prSet presAssocID="{7890A7A4-0CA2-42C9-A410-7FF08EC64E2C}" presName="quad1" presStyleLbl="node1" presStyleIdx="0" presStyleCnt="4">
        <dgm:presLayoutVars>
          <dgm:chMax val="0"/>
          <dgm:chPref val="0"/>
          <dgm:bulletEnabled val="1"/>
        </dgm:presLayoutVars>
      </dgm:prSet>
      <dgm:spPr/>
      <dgm:t>
        <a:bodyPr/>
        <a:lstStyle/>
        <a:p>
          <a:endParaRPr lang="en-CA"/>
        </a:p>
      </dgm:t>
    </dgm:pt>
    <dgm:pt modelId="{35C475F0-7591-47F5-9E69-AEEB501F3161}" type="pres">
      <dgm:prSet presAssocID="{7890A7A4-0CA2-42C9-A410-7FF08EC64E2C}" presName="quad2" presStyleLbl="node1" presStyleIdx="1" presStyleCnt="4">
        <dgm:presLayoutVars>
          <dgm:chMax val="0"/>
          <dgm:chPref val="0"/>
          <dgm:bulletEnabled val="1"/>
        </dgm:presLayoutVars>
      </dgm:prSet>
      <dgm:spPr/>
      <dgm:t>
        <a:bodyPr/>
        <a:lstStyle/>
        <a:p>
          <a:endParaRPr lang="en-CA"/>
        </a:p>
      </dgm:t>
    </dgm:pt>
    <dgm:pt modelId="{D15494B7-028C-4CCB-9A27-B8A089121E29}" type="pres">
      <dgm:prSet presAssocID="{7890A7A4-0CA2-42C9-A410-7FF08EC64E2C}" presName="quad3" presStyleLbl="node1" presStyleIdx="2" presStyleCnt="4">
        <dgm:presLayoutVars>
          <dgm:chMax val="0"/>
          <dgm:chPref val="0"/>
          <dgm:bulletEnabled val="1"/>
        </dgm:presLayoutVars>
      </dgm:prSet>
      <dgm:spPr/>
      <dgm:t>
        <a:bodyPr/>
        <a:lstStyle/>
        <a:p>
          <a:endParaRPr lang="en-CA"/>
        </a:p>
      </dgm:t>
    </dgm:pt>
    <dgm:pt modelId="{82EF7BC2-0B8E-452C-B054-FAB266810834}" type="pres">
      <dgm:prSet presAssocID="{7890A7A4-0CA2-42C9-A410-7FF08EC64E2C}" presName="quad4" presStyleLbl="node1" presStyleIdx="3" presStyleCnt="4">
        <dgm:presLayoutVars>
          <dgm:chMax val="0"/>
          <dgm:chPref val="0"/>
          <dgm:bulletEnabled val="1"/>
        </dgm:presLayoutVars>
      </dgm:prSet>
      <dgm:spPr/>
      <dgm:t>
        <a:bodyPr/>
        <a:lstStyle/>
        <a:p>
          <a:endParaRPr lang="en-CA"/>
        </a:p>
      </dgm:t>
    </dgm:pt>
  </dgm:ptLst>
  <dgm:cxnLst>
    <dgm:cxn modelId="{AED20C93-9970-496B-B4B8-CDD660BFACDC}" srcId="{7890A7A4-0CA2-42C9-A410-7FF08EC64E2C}" destId="{39F9C35E-BA99-4C79-9C81-26175BC6839D}" srcOrd="4" destOrd="0" parTransId="{A840E1FD-DD5A-49AA-9AF0-99D31F5D44C7}" sibTransId="{4391162D-BDA6-4474-A12D-EE9056A5C00C}"/>
    <dgm:cxn modelId="{F1161689-69A8-49CD-8A32-539659190B28}" type="presOf" srcId="{71A94266-48D1-4720-8383-EDEF0E2A7A6B}" destId="{35C475F0-7591-47F5-9E69-AEEB501F3161}" srcOrd="0" destOrd="0" presId="urn:microsoft.com/office/officeart/2005/8/layout/matrix3"/>
    <dgm:cxn modelId="{8222E9D5-D6BA-428D-BFA2-CD17B511750A}" type="presOf" srcId="{72B1525E-AB22-43EB-81DD-B61F6FD5B6A4}" destId="{D15494B7-028C-4CCB-9A27-B8A089121E29}" srcOrd="0" destOrd="0" presId="urn:microsoft.com/office/officeart/2005/8/layout/matrix3"/>
    <dgm:cxn modelId="{AD2E9FFA-D9AC-4874-94DC-B8AF63CBD653}" srcId="{7890A7A4-0CA2-42C9-A410-7FF08EC64E2C}" destId="{33055DFE-C9FB-419E-8F8D-EBBAB4AF87DF}" srcOrd="0" destOrd="0" parTransId="{0C7EA82E-BECE-4AA5-8E2B-A124CB8BFF05}" sibTransId="{208413D8-6F07-4030-8435-089C9BB18AFB}"/>
    <dgm:cxn modelId="{5A299CFD-E191-4B8B-807D-3E3CB7518604}" type="presOf" srcId="{7890A7A4-0CA2-42C9-A410-7FF08EC64E2C}" destId="{DC5CF527-4771-4501-A940-1C1C6F1F494E}" srcOrd="0" destOrd="0" presId="urn:microsoft.com/office/officeart/2005/8/layout/matrix3"/>
    <dgm:cxn modelId="{5B5E2572-78B6-4AA8-9089-28C57254E32A}" type="presOf" srcId="{A06EBC7A-3C15-434C-B24B-E69627302634}" destId="{82EF7BC2-0B8E-452C-B054-FAB266810834}" srcOrd="0" destOrd="0" presId="urn:microsoft.com/office/officeart/2005/8/layout/matrix3"/>
    <dgm:cxn modelId="{DFDE189C-2E3A-4294-BD7F-F42EF92F174D}" srcId="{7890A7A4-0CA2-42C9-A410-7FF08EC64E2C}" destId="{71A94266-48D1-4720-8383-EDEF0E2A7A6B}" srcOrd="1" destOrd="0" parTransId="{533364FA-B752-4D3B-B9E9-FA7EFBA426C7}" sibTransId="{EFBF1A4D-CAC3-44AD-A44B-0DD948B33636}"/>
    <dgm:cxn modelId="{650A731D-50E0-4527-BDC0-9B535B16FCAA}" srcId="{7890A7A4-0CA2-42C9-A410-7FF08EC64E2C}" destId="{72B1525E-AB22-43EB-81DD-B61F6FD5B6A4}" srcOrd="2" destOrd="0" parTransId="{1B03283C-2AB3-45F6-A63D-1AEE8DAB27DA}" sibTransId="{A1D3687A-AF38-4FB1-A90A-255832DDC8DC}"/>
    <dgm:cxn modelId="{54D1FFDA-338C-4926-85DE-BCBA72A77A40}" type="presOf" srcId="{33055DFE-C9FB-419E-8F8D-EBBAB4AF87DF}" destId="{F74C1143-93EB-42CD-9516-B86FE5ECB102}" srcOrd="0" destOrd="0" presId="urn:microsoft.com/office/officeart/2005/8/layout/matrix3"/>
    <dgm:cxn modelId="{31CA7AE8-8851-4E3F-9A27-FBE133BA2AB2}" srcId="{7890A7A4-0CA2-42C9-A410-7FF08EC64E2C}" destId="{A06EBC7A-3C15-434C-B24B-E69627302634}" srcOrd="3" destOrd="0" parTransId="{7E94B8FB-FF19-4259-B633-E5BFBC2C8D14}" sibTransId="{73E054D7-7300-4482-B980-E7A7F71B5505}"/>
    <dgm:cxn modelId="{3222B8AF-E857-42A2-BEF3-A4B8768ED262}" type="presParOf" srcId="{DC5CF527-4771-4501-A940-1C1C6F1F494E}" destId="{7EBF214C-67F2-4DAD-A4AE-2002E6E6C657}" srcOrd="0" destOrd="0" presId="urn:microsoft.com/office/officeart/2005/8/layout/matrix3"/>
    <dgm:cxn modelId="{E5B81FDB-2F86-4C8E-A229-F76517C461F7}" type="presParOf" srcId="{DC5CF527-4771-4501-A940-1C1C6F1F494E}" destId="{F74C1143-93EB-42CD-9516-B86FE5ECB102}" srcOrd="1" destOrd="0" presId="urn:microsoft.com/office/officeart/2005/8/layout/matrix3"/>
    <dgm:cxn modelId="{422F015E-9F1E-426C-B021-16EE5E5C18AE}" type="presParOf" srcId="{DC5CF527-4771-4501-A940-1C1C6F1F494E}" destId="{35C475F0-7591-47F5-9E69-AEEB501F3161}" srcOrd="2" destOrd="0" presId="urn:microsoft.com/office/officeart/2005/8/layout/matrix3"/>
    <dgm:cxn modelId="{1B027B9E-E076-474E-B512-C7EA6645F21A}" type="presParOf" srcId="{DC5CF527-4771-4501-A940-1C1C6F1F494E}" destId="{D15494B7-028C-4CCB-9A27-B8A089121E29}" srcOrd="3" destOrd="0" presId="urn:microsoft.com/office/officeart/2005/8/layout/matrix3"/>
    <dgm:cxn modelId="{9BF67A23-D3A0-4C71-A5D5-1A9AB9F6E518}" type="presParOf" srcId="{DC5CF527-4771-4501-A940-1C1C6F1F494E}" destId="{82EF7BC2-0B8E-452C-B054-FAB266810834}"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9AEE19-D770-4438-9DD8-BBF47A96E4FC}" type="doc">
      <dgm:prSet loTypeId="urn:microsoft.com/office/officeart/2005/8/layout/gear1" loCatId="cycle" qsTypeId="urn:microsoft.com/office/officeart/2005/8/quickstyle/simple1" qsCatId="simple" csTypeId="urn:microsoft.com/office/officeart/2005/8/colors/colorful4" csCatId="colorful" phldr="1"/>
      <dgm:spPr/>
    </dgm:pt>
    <dgm:pt modelId="{BC26BB99-7DCE-4ED9-875A-961321C1F868}">
      <dgm:prSet phldrT="[Text]" custT="1"/>
      <dgm:spPr/>
      <dgm:t>
        <a:bodyPr/>
        <a:lstStyle/>
        <a:p>
          <a:r>
            <a:rPr lang="en-CA" sz="4000" b="1" cap="small" baseline="0" dirty="0" smtClean="0">
              <a:solidFill>
                <a:schemeClr val="tx1"/>
              </a:solidFill>
              <a:latin typeface="Calibri" pitchFamily="34" charset="0"/>
              <a:sym typeface="Wingdings 2"/>
            </a:rPr>
            <a:t></a:t>
          </a:r>
          <a:endParaRPr lang="en-CA" sz="4000" b="1" cap="small" baseline="0" dirty="0" smtClean="0">
            <a:solidFill>
              <a:schemeClr val="tx1"/>
            </a:solidFill>
            <a:latin typeface="Calibri" pitchFamily="34" charset="0"/>
          </a:endParaRPr>
        </a:p>
      </dgm:t>
    </dgm:pt>
    <dgm:pt modelId="{F798C0E4-5579-49A5-8639-7E001714202C}" type="parTrans" cxnId="{BD3863E6-BBBF-437C-A961-FF24D25F5368}">
      <dgm:prSet/>
      <dgm:spPr/>
      <dgm:t>
        <a:bodyPr/>
        <a:lstStyle/>
        <a:p>
          <a:endParaRPr lang="en-CA"/>
        </a:p>
      </dgm:t>
    </dgm:pt>
    <dgm:pt modelId="{D4BB56C2-0FED-4148-85BA-374B7DD2D0DF}" type="sibTrans" cxnId="{BD3863E6-BBBF-437C-A961-FF24D25F5368}">
      <dgm:prSet/>
      <dgm:spPr/>
      <dgm:t>
        <a:bodyPr/>
        <a:lstStyle/>
        <a:p>
          <a:endParaRPr lang="en-CA"/>
        </a:p>
      </dgm:t>
    </dgm:pt>
    <dgm:pt modelId="{1F1D7E3B-6008-4CB9-AE6B-7C1FAEE7510B}">
      <dgm:prSet phldrT="[Text]" custT="1"/>
      <dgm:spPr/>
      <dgm:t>
        <a:bodyPr/>
        <a:lstStyle/>
        <a:p>
          <a:r>
            <a:rPr lang="en-CA" sz="2400" dirty="0" smtClean="0">
              <a:sym typeface="Wingdings"/>
            </a:rPr>
            <a:t></a:t>
          </a:r>
          <a:endParaRPr lang="en-CA" sz="2400" dirty="0"/>
        </a:p>
      </dgm:t>
    </dgm:pt>
    <dgm:pt modelId="{E8205E0A-AC8C-4588-85F1-AABE79C5CBD0}" type="parTrans" cxnId="{3D48BADC-8E10-4E3C-BBE4-5F0FA61FEA61}">
      <dgm:prSet/>
      <dgm:spPr/>
      <dgm:t>
        <a:bodyPr/>
        <a:lstStyle/>
        <a:p>
          <a:endParaRPr lang="en-CA"/>
        </a:p>
      </dgm:t>
    </dgm:pt>
    <dgm:pt modelId="{0DFA71C4-F7D8-4406-AD68-DFCC744B09DB}" type="sibTrans" cxnId="{3D48BADC-8E10-4E3C-BBE4-5F0FA61FEA61}">
      <dgm:prSet/>
      <dgm:spPr/>
      <dgm:t>
        <a:bodyPr/>
        <a:lstStyle/>
        <a:p>
          <a:endParaRPr lang="en-CA"/>
        </a:p>
      </dgm:t>
    </dgm:pt>
    <dgm:pt modelId="{F094666F-8131-4657-85EE-4CB6517FC28A}">
      <dgm:prSet phldrT="[Text]" custT="1"/>
      <dgm:spPr/>
      <dgm:t>
        <a:bodyPr/>
        <a:lstStyle/>
        <a:p>
          <a:r>
            <a:rPr lang="en-CA" sz="2400" dirty="0" smtClean="0">
              <a:sym typeface="Wingdings"/>
            </a:rPr>
            <a:t></a:t>
          </a:r>
          <a:endParaRPr lang="en-CA" sz="2400" dirty="0"/>
        </a:p>
      </dgm:t>
    </dgm:pt>
    <dgm:pt modelId="{77EBABB4-7682-4213-9E4A-582AD8F47BD0}" type="parTrans" cxnId="{68ED28F7-CF60-4810-A346-65D1E3081400}">
      <dgm:prSet/>
      <dgm:spPr/>
      <dgm:t>
        <a:bodyPr/>
        <a:lstStyle/>
        <a:p>
          <a:endParaRPr lang="en-CA"/>
        </a:p>
      </dgm:t>
    </dgm:pt>
    <dgm:pt modelId="{2CE7E8C7-5C14-44BE-A2AB-A7E67214572B}" type="sibTrans" cxnId="{68ED28F7-CF60-4810-A346-65D1E3081400}">
      <dgm:prSet/>
      <dgm:spPr/>
      <dgm:t>
        <a:bodyPr/>
        <a:lstStyle/>
        <a:p>
          <a:endParaRPr lang="en-CA"/>
        </a:p>
      </dgm:t>
    </dgm:pt>
    <dgm:pt modelId="{48075D34-AD8D-4FF2-8F11-EC233BEE0852}" type="pres">
      <dgm:prSet presAssocID="{769AEE19-D770-4438-9DD8-BBF47A96E4FC}" presName="composite" presStyleCnt="0">
        <dgm:presLayoutVars>
          <dgm:chMax val="3"/>
          <dgm:animLvl val="lvl"/>
          <dgm:resizeHandles val="exact"/>
        </dgm:presLayoutVars>
      </dgm:prSet>
      <dgm:spPr/>
    </dgm:pt>
    <dgm:pt modelId="{BA3686D0-1B8A-4AD1-9421-88B3735FFDC9}" type="pres">
      <dgm:prSet presAssocID="{BC26BB99-7DCE-4ED9-875A-961321C1F868}" presName="gear1" presStyleLbl="node1" presStyleIdx="0" presStyleCnt="3" custLinFactNeighborX="-649" custLinFactNeighborY="-3896">
        <dgm:presLayoutVars>
          <dgm:chMax val="1"/>
          <dgm:bulletEnabled val="1"/>
        </dgm:presLayoutVars>
      </dgm:prSet>
      <dgm:spPr/>
      <dgm:t>
        <a:bodyPr/>
        <a:lstStyle/>
        <a:p>
          <a:endParaRPr lang="en-CA"/>
        </a:p>
      </dgm:t>
    </dgm:pt>
    <dgm:pt modelId="{90E94484-07D0-494D-97BF-DCF840386239}" type="pres">
      <dgm:prSet presAssocID="{BC26BB99-7DCE-4ED9-875A-961321C1F868}" presName="gear1srcNode" presStyleLbl="node1" presStyleIdx="0" presStyleCnt="3"/>
      <dgm:spPr/>
      <dgm:t>
        <a:bodyPr/>
        <a:lstStyle/>
        <a:p>
          <a:endParaRPr lang="en-CA"/>
        </a:p>
      </dgm:t>
    </dgm:pt>
    <dgm:pt modelId="{39C587FF-D185-4EC1-91B7-92522FF8EBBC}" type="pres">
      <dgm:prSet presAssocID="{BC26BB99-7DCE-4ED9-875A-961321C1F868}" presName="gear1dstNode" presStyleLbl="node1" presStyleIdx="0" presStyleCnt="3"/>
      <dgm:spPr/>
      <dgm:t>
        <a:bodyPr/>
        <a:lstStyle/>
        <a:p>
          <a:endParaRPr lang="en-CA"/>
        </a:p>
      </dgm:t>
    </dgm:pt>
    <dgm:pt modelId="{92CC936B-BCD3-49A4-9FED-FF60985D2FAA}" type="pres">
      <dgm:prSet presAssocID="{1F1D7E3B-6008-4CB9-AE6B-7C1FAEE7510B}" presName="gear2" presStyleLbl="node1" presStyleIdx="1" presStyleCnt="3">
        <dgm:presLayoutVars>
          <dgm:chMax val="1"/>
          <dgm:bulletEnabled val="1"/>
        </dgm:presLayoutVars>
      </dgm:prSet>
      <dgm:spPr/>
      <dgm:t>
        <a:bodyPr/>
        <a:lstStyle/>
        <a:p>
          <a:endParaRPr lang="en-CA"/>
        </a:p>
      </dgm:t>
    </dgm:pt>
    <dgm:pt modelId="{FB232DC7-0F75-4E17-A203-4FF95DCAD114}" type="pres">
      <dgm:prSet presAssocID="{1F1D7E3B-6008-4CB9-AE6B-7C1FAEE7510B}" presName="gear2srcNode" presStyleLbl="node1" presStyleIdx="1" presStyleCnt="3"/>
      <dgm:spPr/>
      <dgm:t>
        <a:bodyPr/>
        <a:lstStyle/>
        <a:p>
          <a:endParaRPr lang="en-CA"/>
        </a:p>
      </dgm:t>
    </dgm:pt>
    <dgm:pt modelId="{AB26B526-CA49-4705-A079-CE954F01AEF4}" type="pres">
      <dgm:prSet presAssocID="{1F1D7E3B-6008-4CB9-AE6B-7C1FAEE7510B}" presName="gear2dstNode" presStyleLbl="node1" presStyleIdx="1" presStyleCnt="3"/>
      <dgm:spPr/>
      <dgm:t>
        <a:bodyPr/>
        <a:lstStyle/>
        <a:p>
          <a:endParaRPr lang="en-CA"/>
        </a:p>
      </dgm:t>
    </dgm:pt>
    <dgm:pt modelId="{0C9ADFFF-56D6-41E7-BDF3-F2DD2B923062}" type="pres">
      <dgm:prSet presAssocID="{F094666F-8131-4657-85EE-4CB6517FC28A}" presName="gear3" presStyleLbl="node1" presStyleIdx="2" presStyleCnt="3"/>
      <dgm:spPr/>
      <dgm:t>
        <a:bodyPr/>
        <a:lstStyle/>
        <a:p>
          <a:endParaRPr lang="en-CA"/>
        </a:p>
      </dgm:t>
    </dgm:pt>
    <dgm:pt modelId="{2CD6817A-62A1-4D3D-A37A-3C8D886CBFB3}" type="pres">
      <dgm:prSet presAssocID="{F094666F-8131-4657-85EE-4CB6517FC28A}" presName="gear3tx" presStyleLbl="node1" presStyleIdx="2" presStyleCnt="3">
        <dgm:presLayoutVars>
          <dgm:chMax val="1"/>
          <dgm:bulletEnabled val="1"/>
        </dgm:presLayoutVars>
      </dgm:prSet>
      <dgm:spPr/>
      <dgm:t>
        <a:bodyPr/>
        <a:lstStyle/>
        <a:p>
          <a:endParaRPr lang="en-CA"/>
        </a:p>
      </dgm:t>
    </dgm:pt>
    <dgm:pt modelId="{3BC74177-BB94-42FD-BEB2-7CF9A9E9ECAC}" type="pres">
      <dgm:prSet presAssocID="{F094666F-8131-4657-85EE-4CB6517FC28A}" presName="gear3srcNode" presStyleLbl="node1" presStyleIdx="2" presStyleCnt="3"/>
      <dgm:spPr/>
      <dgm:t>
        <a:bodyPr/>
        <a:lstStyle/>
        <a:p>
          <a:endParaRPr lang="en-CA"/>
        </a:p>
      </dgm:t>
    </dgm:pt>
    <dgm:pt modelId="{DF20B6CB-8AE9-4479-9DF8-E85196D2458E}" type="pres">
      <dgm:prSet presAssocID="{F094666F-8131-4657-85EE-4CB6517FC28A}" presName="gear3dstNode" presStyleLbl="node1" presStyleIdx="2" presStyleCnt="3"/>
      <dgm:spPr/>
      <dgm:t>
        <a:bodyPr/>
        <a:lstStyle/>
        <a:p>
          <a:endParaRPr lang="en-CA"/>
        </a:p>
      </dgm:t>
    </dgm:pt>
    <dgm:pt modelId="{543B5F7F-A61E-43A6-A8FD-BD3DA897C799}" type="pres">
      <dgm:prSet presAssocID="{D4BB56C2-0FED-4148-85BA-374B7DD2D0DF}" presName="connector1" presStyleLbl="sibTrans2D1" presStyleIdx="0" presStyleCnt="3"/>
      <dgm:spPr/>
      <dgm:t>
        <a:bodyPr/>
        <a:lstStyle/>
        <a:p>
          <a:endParaRPr lang="en-CA"/>
        </a:p>
      </dgm:t>
    </dgm:pt>
    <dgm:pt modelId="{25F9BE39-A636-4994-9518-19E520F59D1A}" type="pres">
      <dgm:prSet presAssocID="{0DFA71C4-F7D8-4406-AD68-DFCC744B09DB}" presName="connector2" presStyleLbl="sibTrans2D1" presStyleIdx="1" presStyleCnt="3"/>
      <dgm:spPr/>
      <dgm:t>
        <a:bodyPr/>
        <a:lstStyle/>
        <a:p>
          <a:endParaRPr lang="en-CA"/>
        </a:p>
      </dgm:t>
    </dgm:pt>
    <dgm:pt modelId="{F65C70B2-32F6-4F59-9EC6-6054465BD51B}" type="pres">
      <dgm:prSet presAssocID="{2CE7E8C7-5C14-44BE-A2AB-A7E67214572B}" presName="connector3" presStyleLbl="sibTrans2D1" presStyleIdx="2" presStyleCnt="3"/>
      <dgm:spPr/>
      <dgm:t>
        <a:bodyPr/>
        <a:lstStyle/>
        <a:p>
          <a:endParaRPr lang="en-CA"/>
        </a:p>
      </dgm:t>
    </dgm:pt>
  </dgm:ptLst>
  <dgm:cxnLst>
    <dgm:cxn modelId="{2AB1446C-A590-486D-AE38-E09CF6D56F1F}" type="presOf" srcId="{0DFA71C4-F7D8-4406-AD68-DFCC744B09DB}" destId="{25F9BE39-A636-4994-9518-19E520F59D1A}" srcOrd="0" destOrd="0" presId="urn:microsoft.com/office/officeart/2005/8/layout/gear1"/>
    <dgm:cxn modelId="{70DF9CBC-4826-47B9-9055-F893ECA62023}" type="presOf" srcId="{F094666F-8131-4657-85EE-4CB6517FC28A}" destId="{3BC74177-BB94-42FD-BEB2-7CF9A9E9ECAC}" srcOrd="2" destOrd="0" presId="urn:microsoft.com/office/officeart/2005/8/layout/gear1"/>
    <dgm:cxn modelId="{FCCD042C-F6E3-40B6-86EA-1F29584FEE92}" type="presOf" srcId="{BC26BB99-7DCE-4ED9-875A-961321C1F868}" destId="{39C587FF-D185-4EC1-91B7-92522FF8EBBC}" srcOrd="2" destOrd="0" presId="urn:microsoft.com/office/officeart/2005/8/layout/gear1"/>
    <dgm:cxn modelId="{F085B1EF-DC38-4287-ACEC-078B14D94869}" type="presOf" srcId="{769AEE19-D770-4438-9DD8-BBF47A96E4FC}" destId="{48075D34-AD8D-4FF2-8F11-EC233BEE0852}" srcOrd="0" destOrd="0" presId="urn:microsoft.com/office/officeart/2005/8/layout/gear1"/>
    <dgm:cxn modelId="{38FCD2FF-CE54-4974-9707-B6BF2C2A66F6}" type="presOf" srcId="{2CE7E8C7-5C14-44BE-A2AB-A7E67214572B}" destId="{F65C70B2-32F6-4F59-9EC6-6054465BD51B}" srcOrd="0" destOrd="0" presId="urn:microsoft.com/office/officeart/2005/8/layout/gear1"/>
    <dgm:cxn modelId="{F2969CA0-A761-4DA9-91E7-2CB121000900}" type="presOf" srcId="{F094666F-8131-4657-85EE-4CB6517FC28A}" destId="{2CD6817A-62A1-4D3D-A37A-3C8D886CBFB3}" srcOrd="1" destOrd="0" presId="urn:microsoft.com/office/officeart/2005/8/layout/gear1"/>
    <dgm:cxn modelId="{68ED28F7-CF60-4810-A346-65D1E3081400}" srcId="{769AEE19-D770-4438-9DD8-BBF47A96E4FC}" destId="{F094666F-8131-4657-85EE-4CB6517FC28A}" srcOrd="2" destOrd="0" parTransId="{77EBABB4-7682-4213-9E4A-582AD8F47BD0}" sibTransId="{2CE7E8C7-5C14-44BE-A2AB-A7E67214572B}"/>
    <dgm:cxn modelId="{37E415C5-51B5-406E-8AAE-B279D2EBF354}" type="presOf" srcId="{F094666F-8131-4657-85EE-4CB6517FC28A}" destId="{0C9ADFFF-56D6-41E7-BDF3-F2DD2B923062}" srcOrd="0" destOrd="0" presId="urn:microsoft.com/office/officeart/2005/8/layout/gear1"/>
    <dgm:cxn modelId="{AE47BD08-E40B-43E0-8A0D-81A299C81C4D}" type="presOf" srcId="{1F1D7E3B-6008-4CB9-AE6B-7C1FAEE7510B}" destId="{AB26B526-CA49-4705-A079-CE954F01AEF4}" srcOrd="2" destOrd="0" presId="urn:microsoft.com/office/officeart/2005/8/layout/gear1"/>
    <dgm:cxn modelId="{FE4A19DF-5B00-45A7-894D-61B300ECE920}" type="presOf" srcId="{1F1D7E3B-6008-4CB9-AE6B-7C1FAEE7510B}" destId="{FB232DC7-0F75-4E17-A203-4FF95DCAD114}" srcOrd="1" destOrd="0" presId="urn:microsoft.com/office/officeart/2005/8/layout/gear1"/>
    <dgm:cxn modelId="{73120EDB-B8FF-4C16-BF6C-0C363E2DAA66}" type="presOf" srcId="{D4BB56C2-0FED-4148-85BA-374B7DD2D0DF}" destId="{543B5F7F-A61E-43A6-A8FD-BD3DA897C799}" srcOrd="0" destOrd="0" presId="urn:microsoft.com/office/officeart/2005/8/layout/gear1"/>
    <dgm:cxn modelId="{49407B86-A4C8-4EF1-A10D-637B6CFF2E1B}" type="presOf" srcId="{BC26BB99-7DCE-4ED9-875A-961321C1F868}" destId="{90E94484-07D0-494D-97BF-DCF840386239}" srcOrd="1" destOrd="0" presId="urn:microsoft.com/office/officeart/2005/8/layout/gear1"/>
    <dgm:cxn modelId="{BD3863E6-BBBF-437C-A961-FF24D25F5368}" srcId="{769AEE19-D770-4438-9DD8-BBF47A96E4FC}" destId="{BC26BB99-7DCE-4ED9-875A-961321C1F868}" srcOrd="0" destOrd="0" parTransId="{F798C0E4-5579-49A5-8639-7E001714202C}" sibTransId="{D4BB56C2-0FED-4148-85BA-374B7DD2D0DF}"/>
    <dgm:cxn modelId="{13942FCC-781E-4C1B-98B2-ED9CA8403A4B}" type="presOf" srcId="{BC26BB99-7DCE-4ED9-875A-961321C1F868}" destId="{BA3686D0-1B8A-4AD1-9421-88B3735FFDC9}" srcOrd="0" destOrd="0" presId="urn:microsoft.com/office/officeart/2005/8/layout/gear1"/>
    <dgm:cxn modelId="{3D48BADC-8E10-4E3C-BBE4-5F0FA61FEA61}" srcId="{769AEE19-D770-4438-9DD8-BBF47A96E4FC}" destId="{1F1D7E3B-6008-4CB9-AE6B-7C1FAEE7510B}" srcOrd="1" destOrd="0" parTransId="{E8205E0A-AC8C-4588-85F1-AABE79C5CBD0}" sibTransId="{0DFA71C4-F7D8-4406-AD68-DFCC744B09DB}"/>
    <dgm:cxn modelId="{D33DF654-577B-4278-B4D6-03B87C446C35}" type="presOf" srcId="{1F1D7E3B-6008-4CB9-AE6B-7C1FAEE7510B}" destId="{92CC936B-BCD3-49A4-9FED-FF60985D2FAA}" srcOrd="0" destOrd="0" presId="urn:microsoft.com/office/officeart/2005/8/layout/gear1"/>
    <dgm:cxn modelId="{7515DCAC-6810-4E6A-A384-5E3C20E71C0E}" type="presOf" srcId="{F094666F-8131-4657-85EE-4CB6517FC28A}" destId="{DF20B6CB-8AE9-4479-9DF8-E85196D2458E}" srcOrd="3" destOrd="0" presId="urn:microsoft.com/office/officeart/2005/8/layout/gear1"/>
    <dgm:cxn modelId="{B1A2883C-CCC3-4B60-BF83-2A5A25305F8F}" type="presParOf" srcId="{48075D34-AD8D-4FF2-8F11-EC233BEE0852}" destId="{BA3686D0-1B8A-4AD1-9421-88B3735FFDC9}" srcOrd="0" destOrd="0" presId="urn:microsoft.com/office/officeart/2005/8/layout/gear1"/>
    <dgm:cxn modelId="{89CA7F7A-AADB-462D-872E-2CBC5B4C2C96}" type="presParOf" srcId="{48075D34-AD8D-4FF2-8F11-EC233BEE0852}" destId="{90E94484-07D0-494D-97BF-DCF840386239}" srcOrd="1" destOrd="0" presId="urn:microsoft.com/office/officeart/2005/8/layout/gear1"/>
    <dgm:cxn modelId="{1415059B-144E-4B38-9908-0684D3DDA29C}" type="presParOf" srcId="{48075D34-AD8D-4FF2-8F11-EC233BEE0852}" destId="{39C587FF-D185-4EC1-91B7-92522FF8EBBC}" srcOrd="2" destOrd="0" presId="urn:microsoft.com/office/officeart/2005/8/layout/gear1"/>
    <dgm:cxn modelId="{A33654D6-5902-4EB1-8082-CA597BB0011D}" type="presParOf" srcId="{48075D34-AD8D-4FF2-8F11-EC233BEE0852}" destId="{92CC936B-BCD3-49A4-9FED-FF60985D2FAA}" srcOrd="3" destOrd="0" presId="urn:microsoft.com/office/officeart/2005/8/layout/gear1"/>
    <dgm:cxn modelId="{95187FAA-ACB1-4134-A450-64BE1D1C4282}" type="presParOf" srcId="{48075D34-AD8D-4FF2-8F11-EC233BEE0852}" destId="{FB232DC7-0F75-4E17-A203-4FF95DCAD114}" srcOrd="4" destOrd="0" presId="urn:microsoft.com/office/officeart/2005/8/layout/gear1"/>
    <dgm:cxn modelId="{BBAF02F3-FD7C-4E59-8723-788F0193D9E2}" type="presParOf" srcId="{48075D34-AD8D-4FF2-8F11-EC233BEE0852}" destId="{AB26B526-CA49-4705-A079-CE954F01AEF4}" srcOrd="5" destOrd="0" presId="urn:microsoft.com/office/officeart/2005/8/layout/gear1"/>
    <dgm:cxn modelId="{2189E1A3-FD67-4AA3-B400-161A7E5608EC}" type="presParOf" srcId="{48075D34-AD8D-4FF2-8F11-EC233BEE0852}" destId="{0C9ADFFF-56D6-41E7-BDF3-F2DD2B923062}" srcOrd="6" destOrd="0" presId="urn:microsoft.com/office/officeart/2005/8/layout/gear1"/>
    <dgm:cxn modelId="{4AD34880-E7DB-409B-95EC-29FDFA43EFAA}" type="presParOf" srcId="{48075D34-AD8D-4FF2-8F11-EC233BEE0852}" destId="{2CD6817A-62A1-4D3D-A37A-3C8D886CBFB3}" srcOrd="7" destOrd="0" presId="urn:microsoft.com/office/officeart/2005/8/layout/gear1"/>
    <dgm:cxn modelId="{842F0BEB-84FC-420D-96F6-85906264A7A9}" type="presParOf" srcId="{48075D34-AD8D-4FF2-8F11-EC233BEE0852}" destId="{3BC74177-BB94-42FD-BEB2-7CF9A9E9ECAC}" srcOrd="8" destOrd="0" presId="urn:microsoft.com/office/officeart/2005/8/layout/gear1"/>
    <dgm:cxn modelId="{2B4068C3-CF61-4882-A680-06995142356C}" type="presParOf" srcId="{48075D34-AD8D-4FF2-8F11-EC233BEE0852}" destId="{DF20B6CB-8AE9-4479-9DF8-E85196D2458E}" srcOrd="9" destOrd="0" presId="urn:microsoft.com/office/officeart/2005/8/layout/gear1"/>
    <dgm:cxn modelId="{8F2D94CA-80EF-4065-A53A-75303017E890}" type="presParOf" srcId="{48075D34-AD8D-4FF2-8F11-EC233BEE0852}" destId="{543B5F7F-A61E-43A6-A8FD-BD3DA897C799}" srcOrd="10" destOrd="0" presId="urn:microsoft.com/office/officeart/2005/8/layout/gear1"/>
    <dgm:cxn modelId="{645D1523-331B-4EE0-9D21-562936E9DC26}" type="presParOf" srcId="{48075D34-AD8D-4FF2-8F11-EC233BEE0852}" destId="{25F9BE39-A636-4994-9518-19E520F59D1A}" srcOrd="11" destOrd="0" presId="urn:microsoft.com/office/officeart/2005/8/layout/gear1"/>
    <dgm:cxn modelId="{ED13E299-439F-4D67-816C-6477C2F7E71F}" type="presParOf" srcId="{48075D34-AD8D-4FF2-8F11-EC233BEE0852}" destId="{F65C70B2-32F6-4F59-9EC6-6054465BD51B}"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E628B0-B9B7-4A4A-A1EE-6C72BBB33DB8}"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CA"/>
        </a:p>
      </dgm:t>
    </dgm:pt>
    <dgm:pt modelId="{8CA7B3E4-9B04-40AB-9B2D-9FAC8EDBD47D}">
      <dgm:prSet phldrT="[Text]"/>
      <dgm:spPr/>
      <dgm:t>
        <a:bodyPr/>
        <a:lstStyle/>
        <a:p>
          <a:r>
            <a:rPr lang="en-CA" b="1" dirty="0" smtClean="0"/>
            <a:t>Shared Measurement</a:t>
          </a:r>
          <a:endParaRPr lang="en-CA" b="1" dirty="0"/>
        </a:p>
      </dgm:t>
    </dgm:pt>
    <dgm:pt modelId="{67DC7476-F5E7-4DE9-B69D-2C9F118032AE}" type="parTrans" cxnId="{F39481EF-2F58-4BA6-B841-12CEE13F2B66}">
      <dgm:prSet/>
      <dgm:spPr/>
      <dgm:t>
        <a:bodyPr/>
        <a:lstStyle/>
        <a:p>
          <a:endParaRPr lang="en-CA"/>
        </a:p>
      </dgm:t>
    </dgm:pt>
    <dgm:pt modelId="{2584263F-391C-4D93-ABC6-0671E522ABE6}" type="sibTrans" cxnId="{F39481EF-2F58-4BA6-B841-12CEE13F2B66}">
      <dgm:prSet/>
      <dgm:spPr/>
      <dgm:t>
        <a:bodyPr/>
        <a:lstStyle/>
        <a:p>
          <a:endParaRPr lang="en-CA"/>
        </a:p>
      </dgm:t>
    </dgm:pt>
    <dgm:pt modelId="{C8233C61-6A86-4962-B4C6-7D2C500AC176}">
      <dgm:prSet phldrT="[Text]"/>
      <dgm:spPr/>
      <dgm:t>
        <a:bodyPr/>
        <a:lstStyle/>
        <a:p>
          <a:r>
            <a:rPr lang="en-CA" dirty="0" smtClean="0"/>
            <a:t>Process:  # of people/orgs at table, # of community presentations, articles, </a:t>
          </a:r>
          <a:r>
            <a:rPr lang="en-CA" dirty="0" err="1" smtClean="0"/>
            <a:t>etc</a:t>
          </a:r>
          <a:endParaRPr lang="en-CA" dirty="0"/>
        </a:p>
      </dgm:t>
    </dgm:pt>
    <dgm:pt modelId="{FD5392EC-FFF8-4F20-A034-331010B9FC2B}" type="parTrans" cxnId="{CD0CC109-AC1C-46D2-84C9-8BFAF1FB2B11}">
      <dgm:prSet/>
      <dgm:spPr/>
      <dgm:t>
        <a:bodyPr/>
        <a:lstStyle/>
        <a:p>
          <a:endParaRPr lang="en-CA"/>
        </a:p>
      </dgm:t>
    </dgm:pt>
    <dgm:pt modelId="{C0582920-36AE-42CE-98B5-250FF238E13D}" type="sibTrans" cxnId="{CD0CC109-AC1C-46D2-84C9-8BFAF1FB2B11}">
      <dgm:prSet/>
      <dgm:spPr/>
      <dgm:t>
        <a:bodyPr/>
        <a:lstStyle/>
        <a:p>
          <a:endParaRPr lang="en-CA"/>
        </a:p>
      </dgm:t>
    </dgm:pt>
    <dgm:pt modelId="{9C426FD1-B2F8-4BF8-ACF6-FA490AD2DE93}">
      <dgm:prSet phldrT="[Text]"/>
      <dgm:spPr/>
      <dgm:t>
        <a:bodyPr/>
        <a:lstStyle/>
        <a:p>
          <a:r>
            <a:rPr lang="en-CA" dirty="0" smtClean="0"/>
            <a:t>Progress:  # of programs, # of new initiatives, </a:t>
          </a:r>
          <a:r>
            <a:rPr lang="en-CA" dirty="0" err="1" smtClean="0"/>
            <a:t>etc</a:t>
          </a:r>
          <a:endParaRPr lang="en-CA" dirty="0"/>
        </a:p>
      </dgm:t>
    </dgm:pt>
    <dgm:pt modelId="{C2CCD016-48FE-48A0-8380-EC56453674F4}" type="parTrans" cxnId="{A6811B08-6F83-4560-B97E-0F3342C51BBD}">
      <dgm:prSet/>
      <dgm:spPr/>
      <dgm:t>
        <a:bodyPr/>
        <a:lstStyle/>
        <a:p>
          <a:endParaRPr lang="en-CA"/>
        </a:p>
      </dgm:t>
    </dgm:pt>
    <dgm:pt modelId="{F3CEBAB5-DE57-45F9-9AE4-B833E96789E7}" type="sibTrans" cxnId="{A6811B08-6F83-4560-B97E-0F3342C51BBD}">
      <dgm:prSet/>
      <dgm:spPr/>
      <dgm:t>
        <a:bodyPr/>
        <a:lstStyle/>
        <a:p>
          <a:endParaRPr lang="en-CA"/>
        </a:p>
      </dgm:t>
    </dgm:pt>
    <dgm:pt modelId="{31BFF188-DB49-41A8-AC45-DB06F303C4E4}">
      <dgm:prSet phldrT="[Text]"/>
      <dgm:spPr/>
      <dgm:t>
        <a:bodyPr/>
        <a:lstStyle/>
        <a:p>
          <a:r>
            <a:rPr lang="en-CA" dirty="0" smtClean="0"/>
            <a:t>Policy:  policy changes in own or other organizations, new investments, </a:t>
          </a:r>
          <a:r>
            <a:rPr lang="en-CA" dirty="0" err="1" smtClean="0"/>
            <a:t>gov.</a:t>
          </a:r>
          <a:r>
            <a:rPr lang="en-CA" dirty="0" smtClean="0"/>
            <a:t>  policy changes </a:t>
          </a:r>
          <a:endParaRPr lang="en-CA" dirty="0"/>
        </a:p>
      </dgm:t>
    </dgm:pt>
    <dgm:pt modelId="{44D8FED1-06BE-46BC-98D7-5B696734E6D2}" type="parTrans" cxnId="{6A393260-B3AD-4551-8A7A-CCC26FC72CC4}">
      <dgm:prSet/>
      <dgm:spPr/>
      <dgm:t>
        <a:bodyPr/>
        <a:lstStyle/>
        <a:p>
          <a:endParaRPr lang="en-CA"/>
        </a:p>
      </dgm:t>
    </dgm:pt>
    <dgm:pt modelId="{465E5832-AC66-4625-B5CF-830056052926}" type="sibTrans" cxnId="{6A393260-B3AD-4551-8A7A-CCC26FC72CC4}">
      <dgm:prSet/>
      <dgm:spPr/>
      <dgm:t>
        <a:bodyPr/>
        <a:lstStyle/>
        <a:p>
          <a:endParaRPr lang="en-CA"/>
        </a:p>
      </dgm:t>
    </dgm:pt>
    <dgm:pt modelId="{ED0A3E01-47A3-49F6-B1D1-86E36577E676}">
      <dgm:prSet phldrT="[Text]"/>
      <dgm:spPr/>
      <dgm:t>
        <a:bodyPr/>
        <a:lstStyle/>
        <a:p>
          <a:r>
            <a:rPr lang="en-CA" dirty="0" smtClean="0"/>
            <a:t>Population :  # of people moved out of poverty, # of high school graduates, # of  low birth weight babies</a:t>
          </a:r>
          <a:endParaRPr lang="en-CA" dirty="0"/>
        </a:p>
      </dgm:t>
    </dgm:pt>
    <dgm:pt modelId="{13D06813-FBB1-4764-A7D1-39CC044FA8C4}" type="parTrans" cxnId="{62228554-F3B5-43A0-9220-5D66DBEB930E}">
      <dgm:prSet/>
      <dgm:spPr/>
      <dgm:t>
        <a:bodyPr/>
        <a:lstStyle/>
        <a:p>
          <a:endParaRPr lang="en-CA"/>
        </a:p>
      </dgm:t>
    </dgm:pt>
    <dgm:pt modelId="{A3ED33BB-4836-494F-AC15-6B673B2122AD}" type="sibTrans" cxnId="{62228554-F3B5-43A0-9220-5D66DBEB930E}">
      <dgm:prSet/>
      <dgm:spPr/>
      <dgm:t>
        <a:bodyPr/>
        <a:lstStyle/>
        <a:p>
          <a:endParaRPr lang="en-CA"/>
        </a:p>
      </dgm:t>
    </dgm:pt>
    <dgm:pt modelId="{78692DEC-5C93-496F-82CA-CBDC57D307B8}" type="pres">
      <dgm:prSet presAssocID="{91E628B0-B9B7-4A4A-A1EE-6C72BBB33DB8}" presName="diagram" presStyleCnt="0">
        <dgm:presLayoutVars>
          <dgm:chMax val="1"/>
          <dgm:dir/>
          <dgm:animLvl val="ctr"/>
          <dgm:resizeHandles val="exact"/>
        </dgm:presLayoutVars>
      </dgm:prSet>
      <dgm:spPr/>
      <dgm:t>
        <a:bodyPr/>
        <a:lstStyle/>
        <a:p>
          <a:endParaRPr lang="en-CA"/>
        </a:p>
      </dgm:t>
    </dgm:pt>
    <dgm:pt modelId="{CB6E4BDF-B0D6-423D-9A65-BD7A59F4C9F8}" type="pres">
      <dgm:prSet presAssocID="{91E628B0-B9B7-4A4A-A1EE-6C72BBB33DB8}" presName="matrix" presStyleCnt="0"/>
      <dgm:spPr/>
    </dgm:pt>
    <dgm:pt modelId="{E11A11D4-8B9A-41FE-874C-C771D2DDAF74}" type="pres">
      <dgm:prSet presAssocID="{91E628B0-B9B7-4A4A-A1EE-6C72BBB33DB8}" presName="tile1" presStyleLbl="node1" presStyleIdx="0" presStyleCnt="4" custLinFactNeighborY="716"/>
      <dgm:spPr/>
      <dgm:t>
        <a:bodyPr/>
        <a:lstStyle/>
        <a:p>
          <a:endParaRPr lang="en-CA"/>
        </a:p>
      </dgm:t>
    </dgm:pt>
    <dgm:pt modelId="{385FF942-EA30-4EC0-BB44-2AE65D308EB5}" type="pres">
      <dgm:prSet presAssocID="{91E628B0-B9B7-4A4A-A1EE-6C72BBB33DB8}" presName="tile1text" presStyleLbl="node1" presStyleIdx="0" presStyleCnt="4">
        <dgm:presLayoutVars>
          <dgm:chMax val="0"/>
          <dgm:chPref val="0"/>
          <dgm:bulletEnabled val="1"/>
        </dgm:presLayoutVars>
      </dgm:prSet>
      <dgm:spPr/>
      <dgm:t>
        <a:bodyPr/>
        <a:lstStyle/>
        <a:p>
          <a:endParaRPr lang="en-CA"/>
        </a:p>
      </dgm:t>
    </dgm:pt>
    <dgm:pt modelId="{107BA450-862F-40B4-A372-4C6D4DCFFD00}" type="pres">
      <dgm:prSet presAssocID="{91E628B0-B9B7-4A4A-A1EE-6C72BBB33DB8}" presName="tile2" presStyleLbl="node1" presStyleIdx="1" presStyleCnt="4"/>
      <dgm:spPr/>
      <dgm:t>
        <a:bodyPr/>
        <a:lstStyle/>
        <a:p>
          <a:endParaRPr lang="en-CA"/>
        </a:p>
      </dgm:t>
    </dgm:pt>
    <dgm:pt modelId="{B70B9C26-E0BA-4964-9488-BF4CBFF22A8F}" type="pres">
      <dgm:prSet presAssocID="{91E628B0-B9B7-4A4A-A1EE-6C72BBB33DB8}" presName="tile2text" presStyleLbl="node1" presStyleIdx="1" presStyleCnt="4">
        <dgm:presLayoutVars>
          <dgm:chMax val="0"/>
          <dgm:chPref val="0"/>
          <dgm:bulletEnabled val="1"/>
        </dgm:presLayoutVars>
      </dgm:prSet>
      <dgm:spPr/>
      <dgm:t>
        <a:bodyPr/>
        <a:lstStyle/>
        <a:p>
          <a:endParaRPr lang="en-CA"/>
        </a:p>
      </dgm:t>
    </dgm:pt>
    <dgm:pt modelId="{FCC68322-5A38-412F-9984-144DB81A0B22}" type="pres">
      <dgm:prSet presAssocID="{91E628B0-B9B7-4A4A-A1EE-6C72BBB33DB8}" presName="tile3" presStyleLbl="node1" presStyleIdx="2" presStyleCnt="4"/>
      <dgm:spPr/>
      <dgm:t>
        <a:bodyPr/>
        <a:lstStyle/>
        <a:p>
          <a:endParaRPr lang="en-CA"/>
        </a:p>
      </dgm:t>
    </dgm:pt>
    <dgm:pt modelId="{ED741DC2-18FE-4FAD-9E24-830407122A4F}" type="pres">
      <dgm:prSet presAssocID="{91E628B0-B9B7-4A4A-A1EE-6C72BBB33DB8}" presName="tile3text" presStyleLbl="node1" presStyleIdx="2" presStyleCnt="4">
        <dgm:presLayoutVars>
          <dgm:chMax val="0"/>
          <dgm:chPref val="0"/>
          <dgm:bulletEnabled val="1"/>
        </dgm:presLayoutVars>
      </dgm:prSet>
      <dgm:spPr/>
      <dgm:t>
        <a:bodyPr/>
        <a:lstStyle/>
        <a:p>
          <a:endParaRPr lang="en-CA"/>
        </a:p>
      </dgm:t>
    </dgm:pt>
    <dgm:pt modelId="{F9CC9BE6-CA4C-4186-8948-F7DA8C274967}" type="pres">
      <dgm:prSet presAssocID="{91E628B0-B9B7-4A4A-A1EE-6C72BBB33DB8}" presName="tile4" presStyleLbl="node1" presStyleIdx="3" presStyleCnt="4"/>
      <dgm:spPr/>
      <dgm:t>
        <a:bodyPr/>
        <a:lstStyle/>
        <a:p>
          <a:endParaRPr lang="en-CA"/>
        </a:p>
      </dgm:t>
    </dgm:pt>
    <dgm:pt modelId="{11BF618F-C325-46DA-B298-0DF35016FC02}" type="pres">
      <dgm:prSet presAssocID="{91E628B0-B9B7-4A4A-A1EE-6C72BBB33DB8}" presName="tile4text" presStyleLbl="node1" presStyleIdx="3" presStyleCnt="4">
        <dgm:presLayoutVars>
          <dgm:chMax val="0"/>
          <dgm:chPref val="0"/>
          <dgm:bulletEnabled val="1"/>
        </dgm:presLayoutVars>
      </dgm:prSet>
      <dgm:spPr/>
      <dgm:t>
        <a:bodyPr/>
        <a:lstStyle/>
        <a:p>
          <a:endParaRPr lang="en-CA"/>
        </a:p>
      </dgm:t>
    </dgm:pt>
    <dgm:pt modelId="{33881C49-02A2-4DD1-829F-72B676CA1340}" type="pres">
      <dgm:prSet presAssocID="{91E628B0-B9B7-4A4A-A1EE-6C72BBB33DB8}" presName="centerTile" presStyleLbl="fgShp" presStyleIdx="0" presStyleCnt="1">
        <dgm:presLayoutVars>
          <dgm:chMax val="0"/>
          <dgm:chPref val="0"/>
        </dgm:presLayoutVars>
      </dgm:prSet>
      <dgm:spPr/>
      <dgm:t>
        <a:bodyPr/>
        <a:lstStyle/>
        <a:p>
          <a:endParaRPr lang="en-CA"/>
        </a:p>
      </dgm:t>
    </dgm:pt>
  </dgm:ptLst>
  <dgm:cxnLst>
    <dgm:cxn modelId="{A6811B08-6F83-4560-B97E-0F3342C51BBD}" srcId="{8CA7B3E4-9B04-40AB-9B2D-9FAC8EDBD47D}" destId="{9C426FD1-B2F8-4BF8-ACF6-FA490AD2DE93}" srcOrd="1" destOrd="0" parTransId="{C2CCD016-48FE-48A0-8380-EC56453674F4}" sibTransId="{F3CEBAB5-DE57-45F9-9AE4-B833E96789E7}"/>
    <dgm:cxn modelId="{F39481EF-2F58-4BA6-B841-12CEE13F2B66}" srcId="{91E628B0-B9B7-4A4A-A1EE-6C72BBB33DB8}" destId="{8CA7B3E4-9B04-40AB-9B2D-9FAC8EDBD47D}" srcOrd="0" destOrd="0" parTransId="{67DC7476-F5E7-4DE9-B69D-2C9F118032AE}" sibTransId="{2584263F-391C-4D93-ABC6-0671E522ABE6}"/>
    <dgm:cxn modelId="{CD0CC109-AC1C-46D2-84C9-8BFAF1FB2B11}" srcId="{8CA7B3E4-9B04-40AB-9B2D-9FAC8EDBD47D}" destId="{C8233C61-6A86-4962-B4C6-7D2C500AC176}" srcOrd="0" destOrd="0" parTransId="{FD5392EC-FFF8-4F20-A034-331010B9FC2B}" sibTransId="{C0582920-36AE-42CE-98B5-250FF238E13D}"/>
    <dgm:cxn modelId="{8F4FD94B-F3DC-FE4E-AA69-1FAC10F7275A}" type="presOf" srcId="{31BFF188-DB49-41A8-AC45-DB06F303C4E4}" destId="{FCC68322-5A38-412F-9984-144DB81A0B22}" srcOrd="0" destOrd="0" presId="urn:microsoft.com/office/officeart/2005/8/layout/matrix1"/>
    <dgm:cxn modelId="{B915EA23-0373-FE45-93B1-50104B82D96E}" type="presOf" srcId="{9C426FD1-B2F8-4BF8-ACF6-FA490AD2DE93}" destId="{107BA450-862F-40B4-A372-4C6D4DCFFD00}" srcOrd="0" destOrd="0" presId="urn:microsoft.com/office/officeart/2005/8/layout/matrix1"/>
    <dgm:cxn modelId="{2E688A22-2A25-DF44-AF69-5E4D58255438}" type="presOf" srcId="{31BFF188-DB49-41A8-AC45-DB06F303C4E4}" destId="{ED741DC2-18FE-4FAD-9E24-830407122A4F}" srcOrd="1" destOrd="0" presId="urn:microsoft.com/office/officeart/2005/8/layout/matrix1"/>
    <dgm:cxn modelId="{6A393260-B3AD-4551-8A7A-CCC26FC72CC4}" srcId="{8CA7B3E4-9B04-40AB-9B2D-9FAC8EDBD47D}" destId="{31BFF188-DB49-41A8-AC45-DB06F303C4E4}" srcOrd="2" destOrd="0" parTransId="{44D8FED1-06BE-46BC-98D7-5B696734E6D2}" sibTransId="{465E5832-AC66-4625-B5CF-830056052926}"/>
    <dgm:cxn modelId="{D5685BA4-5AC9-7D4A-93CF-A8D00E9B9460}" type="presOf" srcId="{C8233C61-6A86-4962-B4C6-7D2C500AC176}" destId="{E11A11D4-8B9A-41FE-874C-C771D2DDAF74}" srcOrd="0" destOrd="0" presId="urn:microsoft.com/office/officeart/2005/8/layout/matrix1"/>
    <dgm:cxn modelId="{D3F902D0-A525-9E4E-843B-A91E66392C6F}" type="presOf" srcId="{8CA7B3E4-9B04-40AB-9B2D-9FAC8EDBD47D}" destId="{33881C49-02A2-4DD1-829F-72B676CA1340}" srcOrd="0" destOrd="0" presId="urn:microsoft.com/office/officeart/2005/8/layout/matrix1"/>
    <dgm:cxn modelId="{AB0EFF57-5F71-DD45-8EA9-787C105C1773}" type="presOf" srcId="{9C426FD1-B2F8-4BF8-ACF6-FA490AD2DE93}" destId="{B70B9C26-E0BA-4964-9488-BF4CBFF22A8F}" srcOrd="1" destOrd="0" presId="urn:microsoft.com/office/officeart/2005/8/layout/matrix1"/>
    <dgm:cxn modelId="{62228554-F3B5-43A0-9220-5D66DBEB930E}" srcId="{8CA7B3E4-9B04-40AB-9B2D-9FAC8EDBD47D}" destId="{ED0A3E01-47A3-49F6-B1D1-86E36577E676}" srcOrd="3" destOrd="0" parTransId="{13D06813-FBB1-4764-A7D1-39CC044FA8C4}" sibTransId="{A3ED33BB-4836-494F-AC15-6B673B2122AD}"/>
    <dgm:cxn modelId="{D45AA8F1-D571-C043-95FC-476ED47A0E91}" type="presOf" srcId="{ED0A3E01-47A3-49F6-B1D1-86E36577E676}" destId="{F9CC9BE6-CA4C-4186-8948-F7DA8C274967}" srcOrd="0" destOrd="0" presId="urn:microsoft.com/office/officeart/2005/8/layout/matrix1"/>
    <dgm:cxn modelId="{32D1D241-3B7F-C54D-9762-E4DCD6FD94D5}" type="presOf" srcId="{ED0A3E01-47A3-49F6-B1D1-86E36577E676}" destId="{11BF618F-C325-46DA-B298-0DF35016FC02}" srcOrd="1" destOrd="0" presId="urn:microsoft.com/office/officeart/2005/8/layout/matrix1"/>
    <dgm:cxn modelId="{B5CE6688-4C18-3B48-A3C4-1B0C7A55E5B3}" type="presOf" srcId="{91E628B0-B9B7-4A4A-A1EE-6C72BBB33DB8}" destId="{78692DEC-5C93-496F-82CA-CBDC57D307B8}" srcOrd="0" destOrd="0" presId="urn:microsoft.com/office/officeart/2005/8/layout/matrix1"/>
    <dgm:cxn modelId="{AE3334D8-036D-D244-87DA-0521943A8383}" type="presOf" srcId="{C8233C61-6A86-4962-B4C6-7D2C500AC176}" destId="{385FF942-EA30-4EC0-BB44-2AE65D308EB5}" srcOrd="1" destOrd="0" presId="urn:microsoft.com/office/officeart/2005/8/layout/matrix1"/>
    <dgm:cxn modelId="{1164D0C6-AB27-7A44-BE3E-BA8C2E2F5659}" type="presParOf" srcId="{78692DEC-5C93-496F-82CA-CBDC57D307B8}" destId="{CB6E4BDF-B0D6-423D-9A65-BD7A59F4C9F8}" srcOrd="0" destOrd="0" presId="urn:microsoft.com/office/officeart/2005/8/layout/matrix1"/>
    <dgm:cxn modelId="{7EE9B599-059E-8A46-96D4-DACC51128C6B}" type="presParOf" srcId="{CB6E4BDF-B0D6-423D-9A65-BD7A59F4C9F8}" destId="{E11A11D4-8B9A-41FE-874C-C771D2DDAF74}" srcOrd="0" destOrd="0" presId="urn:microsoft.com/office/officeart/2005/8/layout/matrix1"/>
    <dgm:cxn modelId="{2EF26C2A-1236-534F-8197-A3794ED430AE}" type="presParOf" srcId="{CB6E4BDF-B0D6-423D-9A65-BD7A59F4C9F8}" destId="{385FF942-EA30-4EC0-BB44-2AE65D308EB5}" srcOrd="1" destOrd="0" presId="urn:microsoft.com/office/officeart/2005/8/layout/matrix1"/>
    <dgm:cxn modelId="{6711452F-524C-6449-9A7A-1014F1D4F45F}" type="presParOf" srcId="{CB6E4BDF-B0D6-423D-9A65-BD7A59F4C9F8}" destId="{107BA450-862F-40B4-A372-4C6D4DCFFD00}" srcOrd="2" destOrd="0" presId="urn:microsoft.com/office/officeart/2005/8/layout/matrix1"/>
    <dgm:cxn modelId="{9B3823B5-878D-0D4F-AEA0-7FBFBDFA32EB}" type="presParOf" srcId="{CB6E4BDF-B0D6-423D-9A65-BD7A59F4C9F8}" destId="{B70B9C26-E0BA-4964-9488-BF4CBFF22A8F}" srcOrd="3" destOrd="0" presId="urn:microsoft.com/office/officeart/2005/8/layout/matrix1"/>
    <dgm:cxn modelId="{D0F3048B-751A-5E48-B874-A93192AF892F}" type="presParOf" srcId="{CB6E4BDF-B0D6-423D-9A65-BD7A59F4C9F8}" destId="{FCC68322-5A38-412F-9984-144DB81A0B22}" srcOrd="4" destOrd="0" presId="urn:microsoft.com/office/officeart/2005/8/layout/matrix1"/>
    <dgm:cxn modelId="{052BD3AF-1678-3445-A27A-21FA751BE4F2}" type="presParOf" srcId="{CB6E4BDF-B0D6-423D-9A65-BD7A59F4C9F8}" destId="{ED741DC2-18FE-4FAD-9E24-830407122A4F}" srcOrd="5" destOrd="0" presId="urn:microsoft.com/office/officeart/2005/8/layout/matrix1"/>
    <dgm:cxn modelId="{BF92E7DA-E995-4A43-81FB-15CA93B8FF7E}" type="presParOf" srcId="{CB6E4BDF-B0D6-423D-9A65-BD7A59F4C9F8}" destId="{F9CC9BE6-CA4C-4186-8948-F7DA8C274967}" srcOrd="6" destOrd="0" presId="urn:microsoft.com/office/officeart/2005/8/layout/matrix1"/>
    <dgm:cxn modelId="{68223244-2F2C-9145-B31D-711C19CDE7B7}" type="presParOf" srcId="{CB6E4BDF-B0D6-423D-9A65-BD7A59F4C9F8}" destId="{11BF618F-C325-46DA-B298-0DF35016FC02}" srcOrd="7" destOrd="0" presId="urn:microsoft.com/office/officeart/2005/8/layout/matrix1"/>
    <dgm:cxn modelId="{8899C312-AC9B-5345-BF6C-09501519FF92}" type="presParOf" srcId="{78692DEC-5C93-496F-82CA-CBDC57D307B8}" destId="{33881C49-02A2-4DD1-829F-72B676CA134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5C902C-EF5A-414B-9CE0-044D1723ADB3}"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F450CB78-499B-4C60-A6A4-292D6486612C}">
      <dgm:prSet phldrT="[Text]"/>
      <dgm:spPr/>
      <dgm:t>
        <a:bodyPr/>
        <a:lstStyle/>
        <a:p>
          <a:r>
            <a:rPr lang="en-US" dirty="0"/>
            <a:t>INPUT</a:t>
          </a:r>
        </a:p>
      </dgm:t>
    </dgm:pt>
    <dgm:pt modelId="{869C3C26-AF65-4F3E-AFF4-AEDAC047EECD}" type="parTrans" cxnId="{E1F645A2-53DE-43F2-931F-2CCF342E8904}">
      <dgm:prSet/>
      <dgm:spPr/>
      <dgm:t>
        <a:bodyPr/>
        <a:lstStyle/>
        <a:p>
          <a:endParaRPr lang="en-US"/>
        </a:p>
      </dgm:t>
    </dgm:pt>
    <dgm:pt modelId="{4BF33DFC-E042-496A-BC34-C0EEECEC805A}" type="sibTrans" cxnId="{E1F645A2-53DE-43F2-931F-2CCF342E8904}">
      <dgm:prSet/>
      <dgm:spPr/>
      <dgm:t>
        <a:bodyPr/>
        <a:lstStyle/>
        <a:p>
          <a:endParaRPr lang="en-US"/>
        </a:p>
      </dgm:t>
    </dgm:pt>
    <dgm:pt modelId="{04A2F9FE-C3C0-4092-AF36-687A2D58C381}">
      <dgm:prSet phldrT="[Text]"/>
      <dgm:spPr/>
      <dgm:t>
        <a:bodyPr/>
        <a:lstStyle/>
        <a:p>
          <a:r>
            <a:rPr lang="en-US" dirty="0"/>
            <a:t> …</a:t>
          </a:r>
        </a:p>
      </dgm:t>
    </dgm:pt>
    <dgm:pt modelId="{02812003-DD16-446D-874C-2ED349880DAA}" type="parTrans" cxnId="{093249AE-9016-4FCC-8670-72C41C035DB8}">
      <dgm:prSet/>
      <dgm:spPr/>
      <dgm:t>
        <a:bodyPr/>
        <a:lstStyle/>
        <a:p>
          <a:endParaRPr lang="en-US"/>
        </a:p>
      </dgm:t>
    </dgm:pt>
    <dgm:pt modelId="{77ABEB43-94C7-4A79-97C9-365BDDAB901E}" type="sibTrans" cxnId="{093249AE-9016-4FCC-8670-72C41C035DB8}">
      <dgm:prSet/>
      <dgm:spPr/>
      <dgm:t>
        <a:bodyPr/>
        <a:lstStyle/>
        <a:p>
          <a:endParaRPr lang="en-US"/>
        </a:p>
      </dgm:t>
    </dgm:pt>
    <dgm:pt modelId="{08600C00-E148-43E4-85D1-CC430EACFE2C}">
      <dgm:prSet phldrT="[Text]"/>
      <dgm:spPr/>
      <dgm:t>
        <a:bodyPr/>
        <a:lstStyle/>
        <a:p>
          <a:r>
            <a:rPr lang="en-US" dirty="0"/>
            <a:t> …</a:t>
          </a:r>
        </a:p>
      </dgm:t>
    </dgm:pt>
    <dgm:pt modelId="{182E14EA-F2D3-4A82-A642-A64FD58F713F}" type="parTrans" cxnId="{1860CBE2-85E5-48E8-83AF-48CFB5C5E5EB}">
      <dgm:prSet/>
      <dgm:spPr/>
      <dgm:t>
        <a:bodyPr/>
        <a:lstStyle/>
        <a:p>
          <a:endParaRPr lang="en-US"/>
        </a:p>
      </dgm:t>
    </dgm:pt>
    <dgm:pt modelId="{A027F34D-5C3F-4EEC-B5B5-5A049CF4F080}" type="sibTrans" cxnId="{1860CBE2-85E5-48E8-83AF-48CFB5C5E5EB}">
      <dgm:prSet/>
      <dgm:spPr/>
      <dgm:t>
        <a:bodyPr/>
        <a:lstStyle/>
        <a:p>
          <a:endParaRPr lang="en-US"/>
        </a:p>
      </dgm:t>
    </dgm:pt>
    <dgm:pt modelId="{E1E42F8C-B243-4C6E-81FD-B897E2C7902F}">
      <dgm:prSet phldrT="[Text]"/>
      <dgm:spPr/>
      <dgm:t>
        <a:bodyPr/>
        <a:lstStyle/>
        <a:p>
          <a:r>
            <a:rPr lang="en-US" dirty="0"/>
            <a:t>PROCESS</a:t>
          </a:r>
        </a:p>
      </dgm:t>
    </dgm:pt>
    <dgm:pt modelId="{CEA868DF-D1AE-4F06-BD83-37BA2E1FB516}" type="parTrans" cxnId="{D944643B-35AB-4E9E-BB9C-394482606508}">
      <dgm:prSet/>
      <dgm:spPr/>
      <dgm:t>
        <a:bodyPr/>
        <a:lstStyle/>
        <a:p>
          <a:endParaRPr lang="en-US"/>
        </a:p>
      </dgm:t>
    </dgm:pt>
    <dgm:pt modelId="{38B1575E-1248-4D7B-95D7-CD56465B6A18}" type="sibTrans" cxnId="{D944643B-35AB-4E9E-BB9C-394482606508}">
      <dgm:prSet/>
      <dgm:spPr/>
      <dgm:t>
        <a:bodyPr/>
        <a:lstStyle/>
        <a:p>
          <a:endParaRPr lang="en-US"/>
        </a:p>
      </dgm:t>
    </dgm:pt>
    <dgm:pt modelId="{8B09D91A-BD47-4321-94FC-ACF5DF8C6BED}">
      <dgm:prSet phldrT="[Text]"/>
      <dgm:spPr/>
      <dgm:t>
        <a:bodyPr/>
        <a:lstStyle/>
        <a:p>
          <a:r>
            <a:rPr lang="en-US" dirty="0"/>
            <a:t> …</a:t>
          </a:r>
        </a:p>
      </dgm:t>
    </dgm:pt>
    <dgm:pt modelId="{6BD890AB-6DDB-42BD-83D6-0445BE023C69}" type="parTrans" cxnId="{A7D5AC3F-CDEE-4C6C-99B2-A7A206C389F3}">
      <dgm:prSet/>
      <dgm:spPr/>
      <dgm:t>
        <a:bodyPr/>
        <a:lstStyle/>
        <a:p>
          <a:endParaRPr lang="en-US"/>
        </a:p>
      </dgm:t>
    </dgm:pt>
    <dgm:pt modelId="{AC62BA46-63BE-4CEF-8B9F-1C1BF72763B0}" type="sibTrans" cxnId="{A7D5AC3F-CDEE-4C6C-99B2-A7A206C389F3}">
      <dgm:prSet/>
      <dgm:spPr/>
      <dgm:t>
        <a:bodyPr/>
        <a:lstStyle/>
        <a:p>
          <a:endParaRPr lang="en-US"/>
        </a:p>
      </dgm:t>
    </dgm:pt>
    <dgm:pt modelId="{A792EE2A-8053-40B5-AC07-E379B078EC1A}">
      <dgm:prSet phldrT="[Text]"/>
      <dgm:spPr/>
      <dgm:t>
        <a:bodyPr/>
        <a:lstStyle/>
        <a:p>
          <a:r>
            <a:rPr lang="en-US" dirty="0"/>
            <a:t> …</a:t>
          </a:r>
        </a:p>
      </dgm:t>
    </dgm:pt>
    <dgm:pt modelId="{4F102EFA-9447-4032-A9C0-FAB9E497CA6D}" type="parTrans" cxnId="{CF00EDA8-B59B-4A2E-9651-012AE4205AE6}">
      <dgm:prSet/>
      <dgm:spPr/>
      <dgm:t>
        <a:bodyPr/>
        <a:lstStyle/>
        <a:p>
          <a:endParaRPr lang="en-US"/>
        </a:p>
      </dgm:t>
    </dgm:pt>
    <dgm:pt modelId="{ABA61E0E-4333-4997-AD1C-82F600C094C6}" type="sibTrans" cxnId="{CF00EDA8-B59B-4A2E-9651-012AE4205AE6}">
      <dgm:prSet/>
      <dgm:spPr/>
      <dgm:t>
        <a:bodyPr/>
        <a:lstStyle/>
        <a:p>
          <a:endParaRPr lang="en-US"/>
        </a:p>
      </dgm:t>
    </dgm:pt>
    <dgm:pt modelId="{BDAA3088-E96D-4654-B588-E1B140819983}">
      <dgm:prSet phldrT="[Text]"/>
      <dgm:spPr/>
      <dgm:t>
        <a:bodyPr/>
        <a:lstStyle/>
        <a:p>
          <a:r>
            <a:rPr lang="en-US" dirty="0"/>
            <a:t>OUTPUT</a:t>
          </a:r>
        </a:p>
      </dgm:t>
    </dgm:pt>
    <dgm:pt modelId="{30DC14BE-12ED-480E-953A-07A8D7F39BE6}" type="parTrans" cxnId="{02028659-FF04-47A9-922F-BD100FCFAD21}">
      <dgm:prSet/>
      <dgm:spPr/>
      <dgm:t>
        <a:bodyPr/>
        <a:lstStyle/>
        <a:p>
          <a:endParaRPr lang="en-US"/>
        </a:p>
      </dgm:t>
    </dgm:pt>
    <dgm:pt modelId="{7D865177-4F4C-438F-A92E-26820BF058FB}" type="sibTrans" cxnId="{02028659-FF04-47A9-922F-BD100FCFAD21}">
      <dgm:prSet/>
      <dgm:spPr/>
      <dgm:t>
        <a:bodyPr/>
        <a:lstStyle/>
        <a:p>
          <a:endParaRPr lang="en-US"/>
        </a:p>
      </dgm:t>
    </dgm:pt>
    <dgm:pt modelId="{6ED7ED14-8614-4C5A-9083-DA5EE540D8A5}">
      <dgm:prSet phldrT="[Text]"/>
      <dgm:spPr/>
      <dgm:t>
        <a:bodyPr/>
        <a:lstStyle/>
        <a:p>
          <a:r>
            <a:rPr lang="en-US" dirty="0"/>
            <a:t> …</a:t>
          </a:r>
        </a:p>
      </dgm:t>
    </dgm:pt>
    <dgm:pt modelId="{96823519-B4AD-4C5E-91F6-3459139ED96C}" type="parTrans" cxnId="{B2CF1A08-E6B6-459D-9A79-12BAD6BD8728}">
      <dgm:prSet/>
      <dgm:spPr/>
      <dgm:t>
        <a:bodyPr/>
        <a:lstStyle/>
        <a:p>
          <a:endParaRPr lang="en-US"/>
        </a:p>
      </dgm:t>
    </dgm:pt>
    <dgm:pt modelId="{5BB00648-FCD4-4FB9-A93C-44D06215A9C4}" type="sibTrans" cxnId="{B2CF1A08-E6B6-459D-9A79-12BAD6BD8728}">
      <dgm:prSet/>
      <dgm:spPr/>
      <dgm:t>
        <a:bodyPr/>
        <a:lstStyle/>
        <a:p>
          <a:endParaRPr lang="en-US"/>
        </a:p>
      </dgm:t>
    </dgm:pt>
    <dgm:pt modelId="{0A33590D-6635-47B2-A425-83BF33F4A435}">
      <dgm:prSet phldrT="[Text]"/>
      <dgm:spPr/>
      <dgm:t>
        <a:bodyPr/>
        <a:lstStyle/>
        <a:p>
          <a:r>
            <a:rPr lang="en-US" dirty="0"/>
            <a:t> …</a:t>
          </a:r>
        </a:p>
      </dgm:t>
    </dgm:pt>
    <dgm:pt modelId="{FE5C8B95-9313-491E-B239-39B9CC03334C}" type="parTrans" cxnId="{70CFB99E-AADF-455C-9C70-43FA0B8BE8EF}">
      <dgm:prSet/>
      <dgm:spPr/>
      <dgm:t>
        <a:bodyPr/>
        <a:lstStyle/>
        <a:p>
          <a:endParaRPr lang="en-US"/>
        </a:p>
      </dgm:t>
    </dgm:pt>
    <dgm:pt modelId="{29D0EE52-2BFE-4DC7-9472-F56B8D569CC3}" type="sibTrans" cxnId="{70CFB99E-AADF-455C-9C70-43FA0B8BE8EF}">
      <dgm:prSet/>
      <dgm:spPr/>
      <dgm:t>
        <a:bodyPr/>
        <a:lstStyle/>
        <a:p>
          <a:endParaRPr lang="en-US"/>
        </a:p>
      </dgm:t>
    </dgm:pt>
    <dgm:pt modelId="{0F92D42B-29FC-4BB3-A9EC-20B19E3F3115}" type="pres">
      <dgm:prSet presAssocID="{5D5C902C-EF5A-414B-9CE0-044D1723ADB3}" presName="Name0" presStyleCnt="0">
        <dgm:presLayoutVars>
          <dgm:dir/>
          <dgm:animLvl val="lvl"/>
          <dgm:resizeHandles val="exact"/>
        </dgm:presLayoutVars>
      </dgm:prSet>
      <dgm:spPr/>
      <dgm:t>
        <a:bodyPr/>
        <a:lstStyle/>
        <a:p>
          <a:endParaRPr lang="en-US"/>
        </a:p>
      </dgm:t>
    </dgm:pt>
    <dgm:pt modelId="{0A504FAD-B1A2-4C1B-A667-A938BFAD5CA1}" type="pres">
      <dgm:prSet presAssocID="{5D5C902C-EF5A-414B-9CE0-044D1723ADB3}" presName="tSp" presStyleCnt="0"/>
      <dgm:spPr/>
    </dgm:pt>
    <dgm:pt modelId="{5902339B-4031-4936-8ADA-07C3657A35A3}" type="pres">
      <dgm:prSet presAssocID="{5D5C902C-EF5A-414B-9CE0-044D1723ADB3}" presName="bSp" presStyleCnt="0"/>
      <dgm:spPr/>
    </dgm:pt>
    <dgm:pt modelId="{FDCDC706-1075-4500-BEAF-09A83DFF8268}" type="pres">
      <dgm:prSet presAssocID="{5D5C902C-EF5A-414B-9CE0-044D1723ADB3}" presName="process" presStyleCnt="0"/>
      <dgm:spPr/>
    </dgm:pt>
    <dgm:pt modelId="{419F8E6D-F44B-437B-A2E8-F37613D58746}" type="pres">
      <dgm:prSet presAssocID="{F450CB78-499B-4C60-A6A4-292D6486612C}" presName="composite1" presStyleCnt="0"/>
      <dgm:spPr/>
    </dgm:pt>
    <dgm:pt modelId="{1B205E26-09E4-425C-ADF2-8BC53FBA0475}" type="pres">
      <dgm:prSet presAssocID="{F450CB78-499B-4C60-A6A4-292D6486612C}" presName="dummyNode1" presStyleLbl="node1" presStyleIdx="0" presStyleCnt="3"/>
      <dgm:spPr/>
    </dgm:pt>
    <dgm:pt modelId="{613E35CF-5297-4B20-8499-CB73DF47375B}" type="pres">
      <dgm:prSet presAssocID="{F450CB78-499B-4C60-A6A4-292D6486612C}" presName="childNode1" presStyleLbl="bgAcc1" presStyleIdx="0" presStyleCnt="3">
        <dgm:presLayoutVars>
          <dgm:bulletEnabled val="1"/>
        </dgm:presLayoutVars>
      </dgm:prSet>
      <dgm:spPr/>
      <dgm:t>
        <a:bodyPr/>
        <a:lstStyle/>
        <a:p>
          <a:endParaRPr lang="en-US"/>
        </a:p>
      </dgm:t>
    </dgm:pt>
    <dgm:pt modelId="{4C06ED9E-9C6C-486D-BAAF-EFF0FB180DA9}" type="pres">
      <dgm:prSet presAssocID="{F450CB78-499B-4C60-A6A4-292D6486612C}" presName="childNode1tx" presStyleLbl="bgAcc1" presStyleIdx="0" presStyleCnt="3">
        <dgm:presLayoutVars>
          <dgm:bulletEnabled val="1"/>
        </dgm:presLayoutVars>
      </dgm:prSet>
      <dgm:spPr/>
      <dgm:t>
        <a:bodyPr/>
        <a:lstStyle/>
        <a:p>
          <a:endParaRPr lang="en-US"/>
        </a:p>
      </dgm:t>
    </dgm:pt>
    <dgm:pt modelId="{219BB8B7-EFAC-421C-A7CE-868B2D626135}" type="pres">
      <dgm:prSet presAssocID="{F450CB78-499B-4C60-A6A4-292D6486612C}" presName="parentNode1" presStyleLbl="node1" presStyleIdx="0" presStyleCnt="3">
        <dgm:presLayoutVars>
          <dgm:chMax val="1"/>
          <dgm:bulletEnabled val="1"/>
        </dgm:presLayoutVars>
      </dgm:prSet>
      <dgm:spPr/>
      <dgm:t>
        <a:bodyPr/>
        <a:lstStyle/>
        <a:p>
          <a:endParaRPr lang="en-US"/>
        </a:p>
      </dgm:t>
    </dgm:pt>
    <dgm:pt modelId="{0DCC0A0F-4F4E-4219-B947-074B906F6AB8}" type="pres">
      <dgm:prSet presAssocID="{F450CB78-499B-4C60-A6A4-292D6486612C}" presName="connSite1" presStyleCnt="0"/>
      <dgm:spPr/>
    </dgm:pt>
    <dgm:pt modelId="{B2C3E58F-F06A-4377-AD92-3002300C565C}" type="pres">
      <dgm:prSet presAssocID="{4BF33DFC-E042-496A-BC34-C0EEECEC805A}" presName="Name9" presStyleLbl="sibTrans2D1" presStyleIdx="0" presStyleCnt="2"/>
      <dgm:spPr/>
      <dgm:t>
        <a:bodyPr/>
        <a:lstStyle/>
        <a:p>
          <a:endParaRPr lang="en-US"/>
        </a:p>
      </dgm:t>
    </dgm:pt>
    <dgm:pt modelId="{28541C22-A113-46A3-BF46-E936AF55CA21}" type="pres">
      <dgm:prSet presAssocID="{E1E42F8C-B243-4C6E-81FD-B897E2C7902F}" presName="composite2" presStyleCnt="0"/>
      <dgm:spPr/>
    </dgm:pt>
    <dgm:pt modelId="{47FD2DAF-694E-4A04-A00B-E6BEB7C23FD2}" type="pres">
      <dgm:prSet presAssocID="{E1E42F8C-B243-4C6E-81FD-B897E2C7902F}" presName="dummyNode2" presStyleLbl="node1" presStyleIdx="0" presStyleCnt="3"/>
      <dgm:spPr/>
    </dgm:pt>
    <dgm:pt modelId="{37A25DE5-5D48-47C9-970A-5704B5C5F8C1}" type="pres">
      <dgm:prSet presAssocID="{E1E42F8C-B243-4C6E-81FD-B897E2C7902F}" presName="childNode2" presStyleLbl="bgAcc1" presStyleIdx="1" presStyleCnt="3">
        <dgm:presLayoutVars>
          <dgm:bulletEnabled val="1"/>
        </dgm:presLayoutVars>
      </dgm:prSet>
      <dgm:spPr/>
      <dgm:t>
        <a:bodyPr/>
        <a:lstStyle/>
        <a:p>
          <a:endParaRPr lang="en-US"/>
        </a:p>
      </dgm:t>
    </dgm:pt>
    <dgm:pt modelId="{DAB62ECF-82F5-45DB-B149-5F0EAFB4EAE5}" type="pres">
      <dgm:prSet presAssocID="{E1E42F8C-B243-4C6E-81FD-B897E2C7902F}" presName="childNode2tx" presStyleLbl="bgAcc1" presStyleIdx="1" presStyleCnt="3">
        <dgm:presLayoutVars>
          <dgm:bulletEnabled val="1"/>
        </dgm:presLayoutVars>
      </dgm:prSet>
      <dgm:spPr/>
      <dgm:t>
        <a:bodyPr/>
        <a:lstStyle/>
        <a:p>
          <a:endParaRPr lang="en-US"/>
        </a:p>
      </dgm:t>
    </dgm:pt>
    <dgm:pt modelId="{DB8F14C6-9096-4AC8-80C1-984C068C0FB8}" type="pres">
      <dgm:prSet presAssocID="{E1E42F8C-B243-4C6E-81FD-B897E2C7902F}" presName="parentNode2" presStyleLbl="node1" presStyleIdx="1" presStyleCnt="3">
        <dgm:presLayoutVars>
          <dgm:chMax val="0"/>
          <dgm:bulletEnabled val="1"/>
        </dgm:presLayoutVars>
      </dgm:prSet>
      <dgm:spPr/>
      <dgm:t>
        <a:bodyPr/>
        <a:lstStyle/>
        <a:p>
          <a:endParaRPr lang="en-US"/>
        </a:p>
      </dgm:t>
    </dgm:pt>
    <dgm:pt modelId="{41EA7F0E-6171-45E3-AFB6-1C271038D980}" type="pres">
      <dgm:prSet presAssocID="{E1E42F8C-B243-4C6E-81FD-B897E2C7902F}" presName="connSite2" presStyleCnt="0"/>
      <dgm:spPr/>
    </dgm:pt>
    <dgm:pt modelId="{72B3EA65-318A-4EC1-897E-A7EF816B15EE}" type="pres">
      <dgm:prSet presAssocID="{38B1575E-1248-4D7B-95D7-CD56465B6A18}" presName="Name18" presStyleLbl="sibTrans2D1" presStyleIdx="1" presStyleCnt="2"/>
      <dgm:spPr/>
      <dgm:t>
        <a:bodyPr/>
        <a:lstStyle/>
        <a:p>
          <a:endParaRPr lang="en-US"/>
        </a:p>
      </dgm:t>
    </dgm:pt>
    <dgm:pt modelId="{7373D953-B40C-4B5D-8521-6F928DDE3778}" type="pres">
      <dgm:prSet presAssocID="{BDAA3088-E96D-4654-B588-E1B140819983}" presName="composite1" presStyleCnt="0"/>
      <dgm:spPr/>
    </dgm:pt>
    <dgm:pt modelId="{E7E7F27A-8D24-414A-BA50-577991DB61C2}" type="pres">
      <dgm:prSet presAssocID="{BDAA3088-E96D-4654-B588-E1B140819983}" presName="dummyNode1" presStyleLbl="node1" presStyleIdx="1" presStyleCnt="3"/>
      <dgm:spPr/>
    </dgm:pt>
    <dgm:pt modelId="{4F8E75F2-0643-42C0-B75A-0D78D505F7B1}" type="pres">
      <dgm:prSet presAssocID="{BDAA3088-E96D-4654-B588-E1B140819983}" presName="childNode1" presStyleLbl="bgAcc1" presStyleIdx="2" presStyleCnt="3">
        <dgm:presLayoutVars>
          <dgm:bulletEnabled val="1"/>
        </dgm:presLayoutVars>
      </dgm:prSet>
      <dgm:spPr/>
      <dgm:t>
        <a:bodyPr/>
        <a:lstStyle/>
        <a:p>
          <a:endParaRPr lang="en-US"/>
        </a:p>
      </dgm:t>
    </dgm:pt>
    <dgm:pt modelId="{6BCD2D48-DFC9-4D05-AEA2-F568F24FB835}" type="pres">
      <dgm:prSet presAssocID="{BDAA3088-E96D-4654-B588-E1B140819983}" presName="childNode1tx" presStyleLbl="bgAcc1" presStyleIdx="2" presStyleCnt="3">
        <dgm:presLayoutVars>
          <dgm:bulletEnabled val="1"/>
        </dgm:presLayoutVars>
      </dgm:prSet>
      <dgm:spPr/>
      <dgm:t>
        <a:bodyPr/>
        <a:lstStyle/>
        <a:p>
          <a:endParaRPr lang="en-US"/>
        </a:p>
      </dgm:t>
    </dgm:pt>
    <dgm:pt modelId="{58439C93-9E6A-4AC1-930E-1DE19FA9986A}" type="pres">
      <dgm:prSet presAssocID="{BDAA3088-E96D-4654-B588-E1B140819983}" presName="parentNode1" presStyleLbl="node1" presStyleIdx="2" presStyleCnt="3">
        <dgm:presLayoutVars>
          <dgm:chMax val="1"/>
          <dgm:bulletEnabled val="1"/>
        </dgm:presLayoutVars>
      </dgm:prSet>
      <dgm:spPr/>
      <dgm:t>
        <a:bodyPr/>
        <a:lstStyle/>
        <a:p>
          <a:endParaRPr lang="en-US"/>
        </a:p>
      </dgm:t>
    </dgm:pt>
    <dgm:pt modelId="{78F33CA2-7FFE-46B6-8433-E75CBB020C92}" type="pres">
      <dgm:prSet presAssocID="{BDAA3088-E96D-4654-B588-E1B140819983}" presName="connSite1" presStyleCnt="0"/>
      <dgm:spPr/>
    </dgm:pt>
  </dgm:ptLst>
  <dgm:cxnLst>
    <dgm:cxn modelId="{7D68C179-1DFF-460F-BFC3-CC83C16B4B94}" type="presOf" srcId="{BDAA3088-E96D-4654-B588-E1B140819983}" destId="{58439C93-9E6A-4AC1-930E-1DE19FA9986A}" srcOrd="0" destOrd="0" presId="urn:microsoft.com/office/officeart/2005/8/layout/hProcess4"/>
    <dgm:cxn modelId="{D944643B-35AB-4E9E-BB9C-394482606508}" srcId="{5D5C902C-EF5A-414B-9CE0-044D1723ADB3}" destId="{E1E42F8C-B243-4C6E-81FD-B897E2C7902F}" srcOrd="1" destOrd="0" parTransId="{CEA868DF-D1AE-4F06-BD83-37BA2E1FB516}" sibTransId="{38B1575E-1248-4D7B-95D7-CD56465B6A18}"/>
    <dgm:cxn modelId="{2BBDDED3-0825-4E44-B760-252DB93C2A83}" type="presOf" srcId="{0A33590D-6635-47B2-A425-83BF33F4A435}" destId="{6BCD2D48-DFC9-4D05-AEA2-F568F24FB835}" srcOrd="1" destOrd="1" presId="urn:microsoft.com/office/officeart/2005/8/layout/hProcess4"/>
    <dgm:cxn modelId="{1860CBE2-85E5-48E8-83AF-48CFB5C5E5EB}" srcId="{F450CB78-499B-4C60-A6A4-292D6486612C}" destId="{08600C00-E148-43E4-85D1-CC430EACFE2C}" srcOrd="1" destOrd="0" parTransId="{182E14EA-F2D3-4A82-A642-A64FD58F713F}" sibTransId="{A027F34D-5C3F-4EEC-B5B5-5A049CF4F080}"/>
    <dgm:cxn modelId="{02028659-FF04-47A9-922F-BD100FCFAD21}" srcId="{5D5C902C-EF5A-414B-9CE0-044D1723ADB3}" destId="{BDAA3088-E96D-4654-B588-E1B140819983}" srcOrd="2" destOrd="0" parTransId="{30DC14BE-12ED-480E-953A-07A8D7F39BE6}" sibTransId="{7D865177-4F4C-438F-A92E-26820BF058FB}"/>
    <dgm:cxn modelId="{0FFFDC35-6124-4134-834C-56B32B3D7438}" type="presOf" srcId="{6ED7ED14-8614-4C5A-9083-DA5EE540D8A5}" destId="{4F8E75F2-0643-42C0-B75A-0D78D505F7B1}" srcOrd="0" destOrd="0" presId="urn:microsoft.com/office/officeart/2005/8/layout/hProcess4"/>
    <dgm:cxn modelId="{66A22B81-9B03-4600-8A77-DBA4C2D9D875}" type="presOf" srcId="{08600C00-E148-43E4-85D1-CC430EACFE2C}" destId="{613E35CF-5297-4B20-8499-CB73DF47375B}" srcOrd="0" destOrd="1" presId="urn:microsoft.com/office/officeart/2005/8/layout/hProcess4"/>
    <dgm:cxn modelId="{E3BDD9CB-E9AD-4542-A54E-0E6819A53D07}" type="presOf" srcId="{F450CB78-499B-4C60-A6A4-292D6486612C}" destId="{219BB8B7-EFAC-421C-A7CE-868B2D626135}" srcOrd="0" destOrd="0" presId="urn:microsoft.com/office/officeart/2005/8/layout/hProcess4"/>
    <dgm:cxn modelId="{4AD99687-5159-4B1A-9C8A-472287E0584D}" type="presOf" srcId="{E1E42F8C-B243-4C6E-81FD-B897E2C7902F}" destId="{DB8F14C6-9096-4AC8-80C1-984C068C0FB8}" srcOrd="0" destOrd="0" presId="urn:microsoft.com/office/officeart/2005/8/layout/hProcess4"/>
    <dgm:cxn modelId="{E0D38ED4-E391-4172-89D9-D93F29A517CE}" type="presOf" srcId="{4BF33DFC-E042-496A-BC34-C0EEECEC805A}" destId="{B2C3E58F-F06A-4377-AD92-3002300C565C}" srcOrd="0" destOrd="0" presId="urn:microsoft.com/office/officeart/2005/8/layout/hProcess4"/>
    <dgm:cxn modelId="{0CB185D3-EF2D-4B0B-B159-3E46DC45F2C5}" type="presOf" srcId="{5D5C902C-EF5A-414B-9CE0-044D1723ADB3}" destId="{0F92D42B-29FC-4BB3-A9EC-20B19E3F3115}" srcOrd="0" destOrd="0" presId="urn:microsoft.com/office/officeart/2005/8/layout/hProcess4"/>
    <dgm:cxn modelId="{CF00EDA8-B59B-4A2E-9651-012AE4205AE6}" srcId="{E1E42F8C-B243-4C6E-81FD-B897E2C7902F}" destId="{A792EE2A-8053-40B5-AC07-E379B078EC1A}" srcOrd="1" destOrd="0" parTransId="{4F102EFA-9447-4032-A9C0-FAB9E497CA6D}" sibTransId="{ABA61E0E-4333-4997-AD1C-82F600C094C6}"/>
    <dgm:cxn modelId="{B6EEA576-E3C6-4ED8-9B9E-86C4B7247D05}" type="presOf" srcId="{A792EE2A-8053-40B5-AC07-E379B078EC1A}" destId="{DAB62ECF-82F5-45DB-B149-5F0EAFB4EAE5}" srcOrd="1" destOrd="1" presId="urn:microsoft.com/office/officeart/2005/8/layout/hProcess4"/>
    <dgm:cxn modelId="{70CFB99E-AADF-455C-9C70-43FA0B8BE8EF}" srcId="{BDAA3088-E96D-4654-B588-E1B140819983}" destId="{0A33590D-6635-47B2-A425-83BF33F4A435}" srcOrd="1" destOrd="0" parTransId="{FE5C8B95-9313-491E-B239-39B9CC03334C}" sibTransId="{29D0EE52-2BFE-4DC7-9472-F56B8D569CC3}"/>
    <dgm:cxn modelId="{80381D6F-0003-4F52-BF59-7E97CF33903A}" type="presOf" srcId="{8B09D91A-BD47-4321-94FC-ACF5DF8C6BED}" destId="{37A25DE5-5D48-47C9-970A-5704B5C5F8C1}" srcOrd="0" destOrd="0" presId="urn:microsoft.com/office/officeart/2005/8/layout/hProcess4"/>
    <dgm:cxn modelId="{51305382-A5E5-4AAA-9D8A-9B321F435959}" type="presOf" srcId="{08600C00-E148-43E4-85D1-CC430EACFE2C}" destId="{4C06ED9E-9C6C-486D-BAAF-EFF0FB180DA9}" srcOrd="1" destOrd="1" presId="urn:microsoft.com/office/officeart/2005/8/layout/hProcess4"/>
    <dgm:cxn modelId="{093249AE-9016-4FCC-8670-72C41C035DB8}" srcId="{F450CB78-499B-4C60-A6A4-292D6486612C}" destId="{04A2F9FE-C3C0-4092-AF36-687A2D58C381}" srcOrd="0" destOrd="0" parTransId="{02812003-DD16-446D-874C-2ED349880DAA}" sibTransId="{77ABEB43-94C7-4A79-97C9-365BDDAB901E}"/>
    <dgm:cxn modelId="{F663AEEE-2704-4A1F-BE65-5DDE28A909AA}" type="presOf" srcId="{A792EE2A-8053-40B5-AC07-E379B078EC1A}" destId="{37A25DE5-5D48-47C9-970A-5704B5C5F8C1}" srcOrd="0" destOrd="1" presId="urn:microsoft.com/office/officeart/2005/8/layout/hProcess4"/>
    <dgm:cxn modelId="{908A318F-2C0A-45A6-9269-3276B98AEF33}" type="presOf" srcId="{38B1575E-1248-4D7B-95D7-CD56465B6A18}" destId="{72B3EA65-318A-4EC1-897E-A7EF816B15EE}" srcOrd="0" destOrd="0" presId="urn:microsoft.com/office/officeart/2005/8/layout/hProcess4"/>
    <dgm:cxn modelId="{42FBF92C-E394-422D-B15E-601020B1F631}" type="presOf" srcId="{0A33590D-6635-47B2-A425-83BF33F4A435}" destId="{4F8E75F2-0643-42C0-B75A-0D78D505F7B1}" srcOrd="0" destOrd="1" presId="urn:microsoft.com/office/officeart/2005/8/layout/hProcess4"/>
    <dgm:cxn modelId="{B2CF1A08-E6B6-459D-9A79-12BAD6BD8728}" srcId="{BDAA3088-E96D-4654-B588-E1B140819983}" destId="{6ED7ED14-8614-4C5A-9083-DA5EE540D8A5}" srcOrd="0" destOrd="0" parTransId="{96823519-B4AD-4C5E-91F6-3459139ED96C}" sibTransId="{5BB00648-FCD4-4FB9-A93C-44D06215A9C4}"/>
    <dgm:cxn modelId="{23DBBBB2-C6C1-47BC-B5D7-12485AC6E815}" type="presOf" srcId="{04A2F9FE-C3C0-4092-AF36-687A2D58C381}" destId="{613E35CF-5297-4B20-8499-CB73DF47375B}" srcOrd="0" destOrd="0" presId="urn:microsoft.com/office/officeart/2005/8/layout/hProcess4"/>
    <dgm:cxn modelId="{720E1D07-BF84-446E-80C3-781B4C9D7AFD}" type="presOf" srcId="{6ED7ED14-8614-4C5A-9083-DA5EE540D8A5}" destId="{6BCD2D48-DFC9-4D05-AEA2-F568F24FB835}" srcOrd="1" destOrd="0" presId="urn:microsoft.com/office/officeart/2005/8/layout/hProcess4"/>
    <dgm:cxn modelId="{43DC03D7-BA10-4AF4-83AD-277E4FC4F6C2}" type="presOf" srcId="{8B09D91A-BD47-4321-94FC-ACF5DF8C6BED}" destId="{DAB62ECF-82F5-45DB-B149-5F0EAFB4EAE5}" srcOrd="1" destOrd="0" presId="urn:microsoft.com/office/officeart/2005/8/layout/hProcess4"/>
    <dgm:cxn modelId="{A7D5AC3F-CDEE-4C6C-99B2-A7A206C389F3}" srcId="{E1E42F8C-B243-4C6E-81FD-B897E2C7902F}" destId="{8B09D91A-BD47-4321-94FC-ACF5DF8C6BED}" srcOrd="0" destOrd="0" parTransId="{6BD890AB-6DDB-42BD-83D6-0445BE023C69}" sibTransId="{AC62BA46-63BE-4CEF-8B9F-1C1BF72763B0}"/>
    <dgm:cxn modelId="{E1F645A2-53DE-43F2-931F-2CCF342E8904}" srcId="{5D5C902C-EF5A-414B-9CE0-044D1723ADB3}" destId="{F450CB78-499B-4C60-A6A4-292D6486612C}" srcOrd="0" destOrd="0" parTransId="{869C3C26-AF65-4F3E-AFF4-AEDAC047EECD}" sibTransId="{4BF33DFC-E042-496A-BC34-C0EEECEC805A}"/>
    <dgm:cxn modelId="{3C049889-E275-45EC-8FAE-07C0DA00CA94}" type="presOf" srcId="{04A2F9FE-C3C0-4092-AF36-687A2D58C381}" destId="{4C06ED9E-9C6C-486D-BAAF-EFF0FB180DA9}" srcOrd="1" destOrd="0" presId="urn:microsoft.com/office/officeart/2005/8/layout/hProcess4"/>
    <dgm:cxn modelId="{7BEC068E-7CAB-417E-9032-4D24580B5EB4}" type="presParOf" srcId="{0F92D42B-29FC-4BB3-A9EC-20B19E3F3115}" destId="{0A504FAD-B1A2-4C1B-A667-A938BFAD5CA1}" srcOrd="0" destOrd="0" presId="urn:microsoft.com/office/officeart/2005/8/layout/hProcess4"/>
    <dgm:cxn modelId="{0153BE1E-8BFF-458F-AB16-D432AE17C3B8}" type="presParOf" srcId="{0F92D42B-29FC-4BB3-A9EC-20B19E3F3115}" destId="{5902339B-4031-4936-8ADA-07C3657A35A3}" srcOrd="1" destOrd="0" presId="urn:microsoft.com/office/officeart/2005/8/layout/hProcess4"/>
    <dgm:cxn modelId="{5D026737-076B-4852-8DB5-6DD9AB80D63B}" type="presParOf" srcId="{0F92D42B-29FC-4BB3-A9EC-20B19E3F3115}" destId="{FDCDC706-1075-4500-BEAF-09A83DFF8268}" srcOrd="2" destOrd="0" presId="urn:microsoft.com/office/officeart/2005/8/layout/hProcess4"/>
    <dgm:cxn modelId="{31EA2FB6-2424-47C9-8CCD-B0674CFE4AA0}" type="presParOf" srcId="{FDCDC706-1075-4500-BEAF-09A83DFF8268}" destId="{419F8E6D-F44B-437B-A2E8-F37613D58746}" srcOrd="0" destOrd="0" presId="urn:microsoft.com/office/officeart/2005/8/layout/hProcess4"/>
    <dgm:cxn modelId="{A2C89EEC-4018-4E0A-877B-A69A0F0F0C47}" type="presParOf" srcId="{419F8E6D-F44B-437B-A2E8-F37613D58746}" destId="{1B205E26-09E4-425C-ADF2-8BC53FBA0475}" srcOrd="0" destOrd="0" presId="urn:microsoft.com/office/officeart/2005/8/layout/hProcess4"/>
    <dgm:cxn modelId="{EC190F10-13DD-43A4-ADB0-DBC8847EE54C}" type="presParOf" srcId="{419F8E6D-F44B-437B-A2E8-F37613D58746}" destId="{613E35CF-5297-4B20-8499-CB73DF47375B}" srcOrd="1" destOrd="0" presId="urn:microsoft.com/office/officeart/2005/8/layout/hProcess4"/>
    <dgm:cxn modelId="{07FCE0C0-475C-4861-A5C1-0D2C1E139051}" type="presParOf" srcId="{419F8E6D-F44B-437B-A2E8-F37613D58746}" destId="{4C06ED9E-9C6C-486D-BAAF-EFF0FB180DA9}" srcOrd="2" destOrd="0" presId="urn:microsoft.com/office/officeart/2005/8/layout/hProcess4"/>
    <dgm:cxn modelId="{760B7793-FB16-4AAB-962F-E7F98C385373}" type="presParOf" srcId="{419F8E6D-F44B-437B-A2E8-F37613D58746}" destId="{219BB8B7-EFAC-421C-A7CE-868B2D626135}" srcOrd="3" destOrd="0" presId="urn:microsoft.com/office/officeart/2005/8/layout/hProcess4"/>
    <dgm:cxn modelId="{76CF7D39-E756-4F9C-8571-6A13AD9913B2}" type="presParOf" srcId="{419F8E6D-F44B-437B-A2E8-F37613D58746}" destId="{0DCC0A0F-4F4E-4219-B947-074B906F6AB8}" srcOrd="4" destOrd="0" presId="urn:microsoft.com/office/officeart/2005/8/layout/hProcess4"/>
    <dgm:cxn modelId="{399339BC-46D0-40EC-9DBA-8829ECEA074E}" type="presParOf" srcId="{FDCDC706-1075-4500-BEAF-09A83DFF8268}" destId="{B2C3E58F-F06A-4377-AD92-3002300C565C}" srcOrd="1" destOrd="0" presId="urn:microsoft.com/office/officeart/2005/8/layout/hProcess4"/>
    <dgm:cxn modelId="{771E5CC9-CC69-4CD5-A80F-B370487D94E8}" type="presParOf" srcId="{FDCDC706-1075-4500-BEAF-09A83DFF8268}" destId="{28541C22-A113-46A3-BF46-E936AF55CA21}" srcOrd="2" destOrd="0" presId="urn:microsoft.com/office/officeart/2005/8/layout/hProcess4"/>
    <dgm:cxn modelId="{53222CEF-89A8-458D-9F96-94E42A395741}" type="presParOf" srcId="{28541C22-A113-46A3-BF46-E936AF55CA21}" destId="{47FD2DAF-694E-4A04-A00B-E6BEB7C23FD2}" srcOrd="0" destOrd="0" presId="urn:microsoft.com/office/officeart/2005/8/layout/hProcess4"/>
    <dgm:cxn modelId="{9FED7362-3B03-45ED-9744-F6EC188ADDAD}" type="presParOf" srcId="{28541C22-A113-46A3-BF46-E936AF55CA21}" destId="{37A25DE5-5D48-47C9-970A-5704B5C5F8C1}" srcOrd="1" destOrd="0" presId="urn:microsoft.com/office/officeart/2005/8/layout/hProcess4"/>
    <dgm:cxn modelId="{3F198751-8331-480D-9018-CB03AF813943}" type="presParOf" srcId="{28541C22-A113-46A3-BF46-E936AF55CA21}" destId="{DAB62ECF-82F5-45DB-B149-5F0EAFB4EAE5}" srcOrd="2" destOrd="0" presId="urn:microsoft.com/office/officeart/2005/8/layout/hProcess4"/>
    <dgm:cxn modelId="{54C919E7-3339-4DF6-8F7D-06F6D069BCB8}" type="presParOf" srcId="{28541C22-A113-46A3-BF46-E936AF55CA21}" destId="{DB8F14C6-9096-4AC8-80C1-984C068C0FB8}" srcOrd="3" destOrd="0" presId="urn:microsoft.com/office/officeart/2005/8/layout/hProcess4"/>
    <dgm:cxn modelId="{71E2F24E-B26F-4CAE-8263-57F2BA793B9C}" type="presParOf" srcId="{28541C22-A113-46A3-BF46-E936AF55CA21}" destId="{41EA7F0E-6171-45E3-AFB6-1C271038D980}" srcOrd="4" destOrd="0" presId="urn:microsoft.com/office/officeart/2005/8/layout/hProcess4"/>
    <dgm:cxn modelId="{26FCC38C-15AD-4130-9F3E-2D0D02656C35}" type="presParOf" srcId="{FDCDC706-1075-4500-BEAF-09A83DFF8268}" destId="{72B3EA65-318A-4EC1-897E-A7EF816B15EE}" srcOrd="3" destOrd="0" presId="urn:microsoft.com/office/officeart/2005/8/layout/hProcess4"/>
    <dgm:cxn modelId="{759A667F-510D-4201-B1F2-283F6E91486C}" type="presParOf" srcId="{FDCDC706-1075-4500-BEAF-09A83DFF8268}" destId="{7373D953-B40C-4B5D-8521-6F928DDE3778}" srcOrd="4" destOrd="0" presId="urn:microsoft.com/office/officeart/2005/8/layout/hProcess4"/>
    <dgm:cxn modelId="{6F672560-8EE8-421E-94AD-88D2262F9515}" type="presParOf" srcId="{7373D953-B40C-4B5D-8521-6F928DDE3778}" destId="{E7E7F27A-8D24-414A-BA50-577991DB61C2}" srcOrd="0" destOrd="0" presId="urn:microsoft.com/office/officeart/2005/8/layout/hProcess4"/>
    <dgm:cxn modelId="{1C2653DD-0D36-46DD-84F3-5664D3DFF319}" type="presParOf" srcId="{7373D953-B40C-4B5D-8521-6F928DDE3778}" destId="{4F8E75F2-0643-42C0-B75A-0D78D505F7B1}" srcOrd="1" destOrd="0" presId="urn:microsoft.com/office/officeart/2005/8/layout/hProcess4"/>
    <dgm:cxn modelId="{EB467A1B-FE15-4268-80DD-BA842F7AF927}" type="presParOf" srcId="{7373D953-B40C-4B5D-8521-6F928DDE3778}" destId="{6BCD2D48-DFC9-4D05-AEA2-F568F24FB835}" srcOrd="2" destOrd="0" presId="urn:microsoft.com/office/officeart/2005/8/layout/hProcess4"/>
    <dgm:cxn modelId="{4B21094D-17B3-49EC-A383-E43AA052F72C}" type="presParOf" srcId="{7373D953-B40C-4B5D-8521-6F928DDE3778}" destId="{58439C93-9E6A-4AC1-930E-1DE19FA9986A}" srcOrd="3" destOrd="0" presId="urn:microsoft.com/office/officeart/2005/8/layout/hProcess4"/>
    <dgm:cxn modelId="{1F8394B2-499E-4687-B30B-9334B9801FD1}" type="presParOf" srcId="{7373D953-B40C-4B5D-8521-6F928DDE3778}" destId="{78F33CA2-7FFE-46B6-8433-E75CBB020C9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F214C-67F2-4DAD-A4AE-2002E6E6C657}">
      <dsp:nvSpPr>
        <dsp:cNvPr id="0" name=""/>
        <dsp:cNvSpPr/>
      </dsp:nvSpPr>
      <dsp:spPr>
        <a:xfrm>
          <a:off x="2206587" y="0"/>
          <a:ext cx="3816425" cy="3816425"/>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F74C1143-93EB-42CD-9516-B86FE5ECB102}">
      <dsp:nvSpPr>
        <dsp:cNvPr id="0" name=""/>
        <dsp:cNvSpPr/>
      </dsp:nvSpPr>
      <dsp:spPr>
        <a:xfrm>
          <a:off x="2569147" y="362560"/>
          <a:ext cx="1488405" cy="148840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cap="small" baseline="0" dirty="0" smtClean="0">
              <a:latin typeface="Calibri" pitchFamily="34" charset="0"/>
            </a:rPr>
            <a:t>Home visits</a:t>
          </a:r>
          <a:endParaRPr lang="en-CA" sz="1700" b="1" kern="1200" cap="small" baseline="0" dirty="0">
            <a:latin typeface="Calibri" pitchFamily="34" charset="0"/>
          </a:endParaRPr>
        </a:p>
      </dsp:txBody>
      <dsp:txXfrm>
        <a:off x="2641805" y="435218"/>
        <a:ext cx="1343089" cy="1343089"/>
      </dsp:txXfrm>
    </dsp:sp>
    <dsp:sp modelId="{35C475F0-7591-47F5-9E69-AEEB501F3161}">
      <dsp:nvSpPr>
        <dsp:cNvPr id="0" name=""/>
        <dsp:cNvSpPr/>
      </dsp:nvSpPr>
      <dsp:spPr>
        <a:xfrm>
          <a:off x="4172046" y="362560"/>
          <a:ext cx="1488405" cy="1488405"/>
        </a:xfrm>
        <a:prstGeom prst="roundRect">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cap="small" baseline="0" dirty="0" smtClean="0">
              <a:latin typeface="Calibri" pitchFamily="34" charset="0"/>
            </a:rPr>
            <a:t>Monthly Group Sessions</a:t>
          </a:r>
          <a:endParaRPr lang="en-CA" sz="1700" b="1" kern="1200" cap="small" baseline="0" dirty="0">
            <a:latin typeface="Calibri" pitchFamily="34" charset="0"/>
          </a:endParaRPr>
        </a:p>
      </dsp:txBody>
      <dsp:txXfrm>
        <a:off x="4244704" y="435218"/>
        <a:ext cx="1343089" cy="1343089"/>
      </dsp:txXfrm>
    </dsp:sp>
    <dsp:sp modelId="{D15494B7-028C-4CCB-9A27-B8A089121E29}">
      <dsp:nvSpPr>
        <dsp:cNvPr id="0" name=""/>
        <dsp:cNvSpPr/>
      </dsp:nvSpPr>
      <dsp:spPr>
        <a:xfrm>
          <a:off x="2569147" y="1965458"/>
          <a:ext cx="1488405" cy="1488405"/>
        </a:xfrm>
        <a:prstGeom prst="roundRect">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cap="small" baseline="0" dirty="0" smtClean="0">
              <a:latin typeface="Calibri" pitchFamily="34" charset="0"/>
            </a:rPr>
            <a:t>Monthly Nurse-led Case Conferences</a:t>
          </a:r>
          <a:endParaRPr lang="en-CA" sz="1700" b="1" kern="1200" cap="small" baseline="0" dirty="0">
            <a:latin typeface="Calibri" pitchFamily="34" charset="0"/>
          </a:endParaRPr>
        </a:p>
      </dsp:txBody>
      <dsp:txXfrm>
        <a:off x="2641805" y="2038116"/>
        <a:ext cx="1343089" cy="1343089"/>
      </dsp:txXfrm>
    </dsp:sp>
    <dsp:sp modelId="{82EF7BC2-0B8E-452C-B054-FAB266810834}">
      <dsp:nvSpPr>
        <dsp:cNvPr id="0" name=""/>
        <dsp:cNvSpPr/>
      </dsp:nvSpPr>
      <dsp:spPr>
        <a:xfrm>
          <a:off x="4172046" y="1965458"/>
          <a:ext cx="1488405" cy="1488405"/>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cap="small" baseline="0" dirty="0" smtClean="0">
              <a:latin typeface="Calibri" pitchFamily="34" charset="0"/>
            </a:rPr>
            <a:t>Nurse-led Care Coordination</a:t>
          </a:r>
          <a:endParaRPr lang="en-US" sz="1700" b="1" kern="1200" cap="small" baseline="0" dirty="0">
            <a:latin typeface="Calibri" pitchFamily="34" charset="0"/>
          </a:endParaRPr>
        </a:p>
      </dsp:txBody>
      <dsp:txXfrm>
        <a:off x="4244704" y="2038116"/>
        <a:ext cx="1343089" cy="1343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686D0-1B8A-4AD1-9421-88B3735FFDC9}">
      <dsp:nvSpPr>
        <dsp:cNvPr id="0" name=""/>
        <dsp:cNvSpPr/>
      </dsp:nvSpPr>
      <dsp:spPr>
        <a:xfrm>
          <a:off x="1063407" y="709794"/>
          <a:ext cx="910901" cy="910901"/>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CA" sz="4000" b="1" kern="1200" cap="small" baseline="0" dirty="0" smtClean="0">
              <a:solidFill>
                <a:schemeClr val="tx1"/>
              </a:solidFill>
              <a:latin typeface="Calibri" pitchFamily="34" charset="0"/>
              <a:sym typeface="Wingdings 2"/>
            </a:rPr>
            <a:t></a:t>
          </a:r>
          <a:endParaRPr lang="en-CA" sz="4000" b="1" kern="1200" cap="small" baseline="0" dirty="0" smtClean="0">
            <a:solidFill>
              <a:schemeClr val="tx1"/>
            </a:solidFill>
            <a:latin typeface="Calibri" pitchFamily="34" charset="0"/>
          </a:endParaRPr>
        </a:p>
      </dsp:txBody>
      <dsp:txXfrm>
        <a:off x="1246539" y="923168"/>
        <a:ext cx="544637" cy="468222"/>
      </dsp:txXfrm>
    </dsp:sp>
    <dsp:sp modelId="{92CC936B-BCD3-49A4-9FED-FF60985D2FAA}">
      <dsp:nvSpPr>
        <dsp:cNvPr id="0" name=""/>
        <dsp:cNvSpPr/>
      </dsp:nvSpPr>
      <dsp:spPr>
        <a:xfrm>
          <a:off x="539339" y="529978"/>
          <a:ext cx="662473" cy="662473"/>
        </a:xfrm>
        <a:prstGeom prst="gear6">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CA" sz="2400" kern="1200" dirty="0" smtClean="0">
              <a:sym typeface="Wingdings"/>
            </a:rPr>
            <a:t></a:t>
          </a:r>
          <a:endParaRPr lang="en-CA" sz="2400" kern="1200" dirty="0"/>
        </a:p>
      </dsp:txBody>
      <dsp:txXfrm>
        <a:off x="706119" y="697766"/>
        <a:ext cx="328913" cy="326897"/>
      </dsp:txXfrm>
    </dsp:sp>
    <dsp:sp modelId="{0C9ADFFF-56D6-41E7-BDF3-F2DD2B923062}">
      <dsp:nvSpPr>
        <dsp:cNvPr id="0" name=""/>
        <dsp:cNvSpPr/>
      </dsp:nvSpPr>
      <dsp:spPr>
        <a:xfrm rot="20700000">
          <a:off x="910392" y="72939"/>
          <a:ext cx="649088" cy="649088"/>
        </a:xfrm>
        <a:prstGeom prst="gear6">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CA" sz="2400" kern="1200" dirty="0" smtClean="0">
              <a:sym typeface="Wingdings"/>
            </a:rPr>
            <a:t></a:t>
          </a:r>
          <a:endParaRPr lang="en-CA" sz="2400" kern="1200" dirty="0"/>
        </a:p>
      </dsp:txBody>
      <dsp:txXfrm rot="-20700000">
        <a:off x="1052756" y="215303"/>
        <a:ext cx="364360" cy="364360"/>
      </dsp:txXfrm>
    </dsp:sp>
    <dsp:sp modelId="{543B5F7F-A61E-43A6-A8FD-BD3DA897C799}">
      <dsp:nvSpPr>
        <dsp:cNvPr id="0" name=""/>
        <dsp:cNvSpPr/>
      </dsp:nvSpPr>
      <dsp:spPr>
        <a:xfrm>
          <a:off x="974560" y="621240"/>
          <a:ext cx="1165953" cy="1165953"/>
        </a:xfrm>
        <a:prstGeom prst="circularArrow">
          <a:avLst>
            <a:gd name="adj1" fmla="val 4688"/>
            <a:gd name="adj2" fmla="val 299029"/>
            <a:gd name="adj3" fmla="val 2389826"/>
            <a:gd name="adj4" fmla="val 16166860"/>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F9BE39-A636-4994-9518-19E520F59D1A}">
      <dsp:nvSpPr>
        <dsp:cNvPr id="0" name=""/>
        <dsp:cNvSpPr/>
      </dsp:nvSpPr>
      <dsp:spPr>
        <a:xfrm>
          <a:off x="422017" y="394290"/>
          <a:ext cx="847138" cy="847138"/>
        </a:xfrm>
        <a:prstGeom prst="leftCircularArrow">
          <a:avLst>
            <a:gd name="adj1" fmla="val 6452"/>
            <a:gd name="adj2" fmla="val 429999"/>
            <a:gd name="adj3" fmla="val 10489124"/>
            <a:gd name="adj4" fmla="val 14837806"/>
            <a:gd name="adj5" fmla="val 7527"/>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5C70B2-32F6-4F59-9EC6-6054465BD51B}">
      <dsp:nvSpPr>
        <dsp:cNvPr id="0" name=""/>
        <dsp:cNvSpPr/>
      </dsp:nvSpPr>
      <dsp:spPr>
        <a:xfrm>
          <a:off x="760251" y="-58342"/>
          <a:ext cx="913385" cy="913385"/>
        </a:xfrm>
        <a:prstGeom prst="circularArrow">
          <a:avLst>
            <a:gd name="adj1" fmla="val 5984"/>
            <a:gd name="adj2" fmla="val 394124"/>
            <a:gd name="adj3" fmla="val 13313824"/>
            <a:gd name="adj4" fmla="val 10508221"/>
            <a:gd name="adj5" fmla="val 6981"/>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A11D4-8B9A-41FE-874C-C771D2DDAF74}">
      <dsp:nvSpPr>
        <dsp:cNvPr id="0" name=""/>
        <dsp:cNvSpPr/>
      </dsp:nvSpPr>
      <dsp:spPr>
        <a:xfrm rot="16200000">
          <a:off x="864096" y="-847855"/>
          <a:ext cx="2268252" cy="3996444"/>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CA" sz="2400" kern="1200" dirty="0" smtClean="0"/>
            <a:t>Process:  # of people/orgs at table, # of community presentations, articles, </a:t>
          </a:r>
          <a:r>
            <a:rPr lang="en-CA" sz="2400" kern="1200" dirty="0" err="1" smtClean="0"/>
            <a:t>etc</a:t>
          </a:r>
          <a:endParaRPr lang="en-CA" sz="2400" kern="1200" dirty="0"/>
        </a:p>
      </dsp:txBody>
      <dsp:txXfrm rot="5400000">
        <a:off x="0" y="16241"/>
        <a:ext cx="3996444" cy="1701189"/>
      </dsp:txXfrm>
    </dsp:sp>
    <dsp:sp modelId="{107BA450-862F-40B4-A372-4C6D4DCFFD00}">
      <dsp:nvSpPr>
        <dsp:cNvPr id="0" name=""/>
        <dsp:cNvSpPr/>
      </dsp:nvSpPr>
      <dsp:spPr>
        <a:xfrm>
          <a:off x="3996444" y="0"/>
          <a:ext cx="3996444" cy="2268252"/>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CA" sz="2400" kern="1200" dirty="0" smtClean="0"/>
            <a:t>Progress:  # of programs, # of new initiatives, </a:t>
          </a:r>
          <a:r>
            <a:rPr lang="en-CA" sz="2400" kern="1200" dirty="0" err="1" smtClean="0"/>
            <a:t>etc</a:t>
          </a:r>
          <a:endParaRPr lang="en-CA" sz="2400" kern="1200" dirty="0"/>
        </a:p>
      </dsp:txBody>
      <dsp:txXfrm>
        <a:off x="3996444" y="0"/>
        <a:ext cx="3996444" cy="1701189"/>
      </dsp:txXfrm>
    </dsp:sp>
    <dsp:sp modelId="{FCC68322-5A38-412F-9984-144DB81A0B22}">
      <dsp:nvSpPr>
        <dsp:cNvPr id="0" name=""/>
        <dsp:cNvSpPr/>
      </dsp:nvSpPr>
      <dsp:spPr>
        <a:xfrm rot="10800000">
          <a:off x="0" y="2268252"/>
          <a:ext cx="3996444" cy="2268252"/>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CA" sz="2400" kern="1200" dirty="0" smtClean="0"/>
            <a:t>Policy:  policy changes in own or other organizations, new investments, </a:t>
          </a:r>
          <a:r>
            <a:rPr lang="en-CA" sz="2400" kern="1200" dirty="0" err="1" smtClean="0"/>
            <a:t>gov.</a:t>
          </a:r>
          <a:r>
            <a:rPr lang="en-CA" sz="2400" kern="1200" dirty="0" smtClean="0"/>
            <a:t>  policy changes </a:t>
          </a:r>
          <a:endParaRPr lang="en-CA" sz="2400" kern="1200" dirty="0"/>
        </a:p>
      </dsp:txBody>
      <dsp:txXfrm rot="10800000">
        <a:off x="0" y="2835314"/>
        <a:ext cx="3996444" cy="1701189"/>
      </dsp:txXfrm>
    </dsp:sp>
    <dsp:sp modelId="{F9CC9BE6-CA4C-4186-8948-F7DA8C274967}">
      <dsp:nvSpPr>
        <dsp:cNvPr id="0" name=""/>
        <dsp:cNvSpPr/>
      </dsp:nvSpPr>
      <dsp:spPr>
        <a:xfrm rot="5400000">
          <a:off x="4860539" y="1404156"/>
          <a:ext cx="2268252" cy="3996444"/>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CA" sz="2400" kern="1200" dirty="0" smtClean="0"/>
            <a:t>Population :  # of people moved out of poverty, # of high school graduates, # of  low birth weight babies</a:t>
          </a:r>
          <a:endParaRPr lang="en-CA" sz="2400" kern="1200" dirty="0"/>
        </a:p>
      </dsp:txBody>
      <dsp:txXfrm rot="-5400000">
        <a:off x="3996444" y="2835314"/>
        <a:ext cx="3996444" cy="1701189"/>
      </dsp:txXfrm>
    </dsp:sp>
    <dsp:sp modelId="{33881C49-02A2-4DD1-829F-72B676CA1340}">
      <dsp:nvSpPr>
        <dsp:cNvPr id="0" name=""/>
        <dsp:cNvSpPr/>
      </dsp:nvSpPr>
      <dsp:spPr>
        <a:xfrm>
          <a:off x="2797510" y="1701189"/>
          <a:ext cx="2397866" cy="113412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CA" sz="2400" b="1" kern="1200" dirty="0" smtClean="0"/>
            <a:t>Shared Measurement</a:t>
          </a:r>
          <a:endParaRPr lang="en-CA" sz="2400" b="1" kern="1200" dirty="0"/>
        </a:p>
      </dsp:txBody>
      <dsp:txXfrm>
        <a:off x="2852873" y="1756552"/>
        <a:ext cx="2287140" cy="1023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E35CF-5297-4B20-8499-CB73DF47375B}">
      <dsp:nvSpPr>
        <dsp:cNvPr id="0" name=""/>
        <dsp:cNvSpPr/>
      </dsp:nvSpPr>
      <dsp:spPr>
        <a:xfrm>
          <a:off x="1438" y="497840"/>
          <a:ext cx="741210" cy="61134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 …</a:t>
          </a:r>
        </a:p>
        <a:p>
          <a:pPr marL="114300" lvl="1" indent="-114300" algn="l" defTabSz="622300">
            <a:lnSpc>
              <a:spcPct val="90000"/>
            </a:lnSpc>
            <a:spcBef>
              <a:spcPct val="0"/>
            </a:spcBef>
            <a:spcAft>
              <a:spcPct val="15000"/>
            </a:spcAft>
            <a:buChar char="••"/>
          </a:pPr>
          <a:r>
            <a:rPr lang="en-US" sz="1400" kern="1200" dirty="0"/>
            <a:t> …</a:t>
          </a:r>
        </a:p>
      </dsp:txBody>
      <dsp:txXfrm>
        <a:off x="15507" y="511909"/>
        <a:ext cx="713072" cy="452203"/>
      </dsp:txXfrm>
    </dsp:sp>
    <dsp:sp modelId="{B2C3E58F-F06A-4377-AD92-3002300C565C}">
      <dsp:nvSpPr>
        <dsp:cNvPr id="0" name=""/>
        <dsp:cNvSpPr/>
      </dsp:nvSpPr>
      <dsp:spPr>
        <a:xfrm>
          <a:off x="423630" y="663737"/>
          <a:ext cx="787436" cy="787436"/>
        </a:xfrm>
        <a:prstGeom prst="leftCircularArrow">
          <a:avLst>
            <a:gd name="adj1" fmla="val 2776"/>
            <a:gd name="adj2" fmla="val 338638"/>
            <a:gd name="adj3" fmla="val 2114149"/>
            <a:gd name="adj4" fmla="val 9024489"/>
            <a:gd name="adj5" fmla="val 323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9BB8B7-EFAC-421C-A7CE-868B2D626135}">
      <dsp:nvSpPr>
        <dsp:cNvPr id="0" name=""/>
        <dsp:cNvSpPr/>
      </dsp:nvSpPr>
      <dsp:spPr>
        <a:xfrm>
          <a:off x="166152" y="978181"/>
          <a:ext cx="658854" cy="2620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n-US" sz="900" kern="1200" dirty="0"/>
            <a:t>INPUT</a:t>
          </a:r>
        </a:p>
      </dsp:txBody>
      <dsp:txXfrm>
        <a:off x="173826" y="985855"/>
        <a:ext cx="643506" cy="246656"/>
      </dsp:txXfrm>
    </dsp:sp>
    <dsp:sp modelId="{37A25DE5-5D48-47C9-970A-5704B5C5F8C1}">
      <dsp:nvSpPr>
        <dsp:cNvPr id="0" name=""/>
        <dsp:cNvSpPr/>
      </dsp:nvSpPr>
      <dsp:spPr>
        <a:xfrm>
          <a:off x="929108" y="497840"/>
          <a:ext cx="741210" cy="61134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 …</a:t>
          </a:r>
        </a:p>
        <a:p>
          <a:pPr marL="114300" lvl="1" indent="-114300" algn="l" defTabSz="622300">
            <a:lnSpc>
              <a:spcPct val="90000"/>
            </a:lnSpc>
            <a:spcBef>
              <a:spcPct val="0"/>
            </a:spcBef>
            <a:spcAft>
              <a:spcPct val="15000"/>
            </a:spcAft>
            <a:buChar char="••"/>
          </a:pPr>
          <a:r>
            <a:rPr lang="en-US" sz="1400" kern="1200" dirty="0"/>
            <a:t> …</a:t>
          </a:r>
        </a:p>
      </dsp:txBody>
      <dsp:txXfrm>
        <a:off x="943177" y="642911"/>
        <a:ext cx="713072" cy="452203"/>
      </dsp:txXfrm>
    </dsp:sp>
    <dsp:sp modelId="{72B3EA65-318A-4EC1-897E-A7EF816B15EE}">
      <dsp:nvSpPr>
        <dsp:cNvPr id="0" name=""/>
        <dsp:cNvSpPr/>
      </dsp:nvSpPr>
      <dsp:spPr>
        <a:xfrm>
          <a:off x="1345123" y="131879"/>
          <a:ext cx="882147" cy="882147"/>
        </a:xfrm>
        <a:prstGeom prst="circularArrow">
          <a:avLst>
            <a:gd name="adj1" fmla="val 2478"/>
            <a:gd name="adj2" fmla="val 300192"/>
            <a:gd name="adj3" fmla="val 19524297"/>
            <a:gd name="adj4" fmla="val 12575511"/>
            <a:gd name="adj5" fmla="val 289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8F14C6-9096-4AC8-80C1-984C068C0FB8}">
      <dsp:nvSpPr>
        <dsp:cNvPr id="0" name=""/>
        <dsp:cNvSpPr/>
      </dsp:nvSpPr>
      <dsp:spPr>
        <a:xfrm>
          <a:off x="1093822" y="366837"/>
          <a:ext cx="658854" cy="2620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n-US" sz="900" kern="1200" dirty="0"/>
            <a:t>PROCESS</a:t>
          </a:r>
        </a:p>
      </dsp:txBody>
      <dsp:txXfrm>
        <a:off x="1101496" y="374511"/>
        <a:ext cx="643506" cy="246656"/>
      </dsp:txXfrm>
    </dsp:sp>
    <dsp:sp modelId="{4F8E75F2-0643-42C0-B75A-0D78D505F7B1}">
      <dsp:nvSpPr>
        <dsp:cNvPr id="0" name=""/>
        <dsp:cNvSpPr/>
      </dsp:nvSpPr>
      <dsp:spPr>
        <a:xfrm>
          <a:off x="1856778" y="497840"/>
          <a:ext cx="741210" cy="61134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 …</a:t>
          </a:r>
        </a:p>
        <a:p>
          <a:pPr marL="114300" lvl="1" indent="-114300" algn="l" defTabSz="622300">
            <a:lnSpc>
              <a:spcPct val="90000"/>
            </a:lnSpc>
            <a:spcBef>
              <a:spcPct val="0"/>
            </a:spcBef>
            <a:spcAft>
              <a:spcPct val="15000"/>
            </a:spcAft>
            <a:buChar char="••"/>
          </a:pPr>
          <a:r>
            <a:rPr lang="en-US" sz="1400" kern="1200" dirty="0"/>
            <a:t> …</a:t>
          </a:r>
        </a:p>
      </dsp:txBody>
      <dsp:txXfrm>
        <a:off x="1870847" y="511909"/>
        <a:ext cx="713072" cy="452203"/>
      </dsp:txXfrm>
    </dsp:sp>
    <dsp:sp modelId="{58439C93-9E6A-4AC1-930E-1DE19FA9986A}">
      <dsp:nvSpPr>
        <dsp:cNvPr id="0" name=""/>
        <dsp:cNvSpPr/>
      </dsp:nvSpPr>
      <dsp:spPr>
        <a:xfrm>
          <a:off x="2021492" y="978181"/>
          <a:ext cx="658854" cy="26200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n-US" sz="900" kern="1200" dirty="0"/>
            <a:t>OUTPUT</a:t>
          </a:r>
        </a:p>
      </dsp:txBody>
      <dsp:txXfrm>
        <a:off x="2029166" y="985855"/>
        <a:ext cx="643506" cy="24665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1195A4-FCF1-4624-897D-45BE9D34F0C3}" type="datetimeFigureOut">
              <a:rPr lang="en-US" smtClean="0"/>
              <a:t>1/22/2019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96984C-7FAB-4BE4-934D-9C753AE47073}" type="slidenum">
              <a:rPr lang="en-US" smtClean="0"/>
              <a:t>‹#›</a:t>
            </a:fld>
            <a:endParaRPr lang="en-US"/>
          </a:p>
        </p:txBody>
      </p:sp>
    </p:spTree>
    <p:extLst>
      <p:ext uri="{BB962C8B-B14F-4D97-AF65-F5344CB8AC3E}">
        <p14:creationId xmlns:p14="http://schemas.microsoft.com/office/powerpoint/2010/main" val="2742940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DA408-5755-4748-86AC-28F3DDA1FA72}" type="datetimeFigureOut">
              <a:rPr lang="en-CA" smtClean="0"/>
              <a:t>2019-01-22</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A1E162-61D4-4B3E-9DE4-2C56A0EA3B68}" type="slidenum">
              <a:rPr lang="en-CA" smtClean="0"/>
              <a:t>‹#›</a:t>
            </a:fld>
            <a:endParaRPr lang="en-CA"/>
          </a:p>
        </p:txBody>
      </p:sp>
    </p:spTree>
    <p:extLst>
      <p:ext uri="{BB962C8B-B14F-4D97-AF65-F5344CB8AC3E}">
        <p14:creationId xmlns:p14="http://schemas.microsoft.com/office/powerpoint/2010/main" val="215553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BC20EC-63CC-4271-9FFF-E7EE1FCFE0CD}" type="slidenum">
              <a:rPr lang="en-US" smtClean="0"/>
              <a:t>21</a:t>
            </a:fld>
            <a:endParaRPr lang="en-US"/>
          </a:p>
        </p:txBody>
      </p:sp>
    </p:spTree>
    <p:extLst>
      <p:ext uri="{BB962C8B-B14F-4D97-AF65-F5344CB8AC3E}">
        <p14:creationId xmlns:p14="http://schemas.microsoft.com/office/powerpoint/2010/main" val="4120836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1E162-61D4-4B3E-9DE4-2C56A0EA3B68}" type="slidenum">
              <a:rPr lang="en-CA" smtClean="0"/>
              <a:t>55</a:t>
            </a:fld>
            <a:endParaRPr lang="en-CA"/>
          </a:p>
        </p:txBody>
      </p:sp>
    </p:spTree>
    <p:extLst>
      <p:ext uri="{BB962C8B-B14F-4D97-AF65-F5344CB8AC3E}">
        <p14:creationId xmlns:p14="http://schemas.microsoft.com/office/powerpoint/2010/main" val="1330018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Tree>
    <p:extLst>
      <p:ext uri="{BB962C8B-B14F-4D97-AF65-F5344CB8AC3E}">
        <p14:creationId xmlns:p14="http://schemas.microsoft.com/office/powerpoint/2010/main" val="1685272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7EC2C2-000C-48F8-B7A4-38AAF0BE07B9}" type="slidenum">
              <a:rPr lang="en-CA" smtClean="0"/>
              <a:t>73</a:t>
            </a:fld>
            <a:endParaRPr lang="en-CA"/>
          </a:p>
        </p:txBody>
      </p:sp>
    </p:spTree>
    <p:extLst>
      <p:ext uri="{BB962C8B-B14F-4D97-AF65-F5344CB8AC3E}">
        <p14:creationId xmlns:p14="http://schemas.microsoft.com/office/powerpoint/2010/main" val="1960641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A1E162-61D4-4B3E-9DE4-2C56A0EA3B68}" type="slidenum">
              <a:rPr lang="en-CA" smtClean="0"/>
              <a:t>74</a:t>
            </a:fld>
            <a:endParaRPr lang="en-CA"/>
          </a:p>
        </p:txBody>
      </p:sp>
    </p:spTree>
    <p:extLst>
      <p:ext uri="{BB962C8B-B14F-4D97-AF65-F5344CB8AC3E}">
        <p14:creationId xmlns:p14="http://schemas.microsoft.com/office/powerpoint/2010/main" val="3159280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normAutofit lnSpcReduction="10000"/>
          </a:bodyPr>
          <a:lstStyle/>
          <a:p>
            <a:r>
              <a:rPr lang="en-CA" dirty="0" smtClean="0"/>
              <a:t>A complex intervention with several interacting components</a:t>
            </a:r>
          </a:p>
          <a:p>
            <a:r>
              <a:rPr lang="en-CA" dirty="0" smtClean="0"/>
              <a:t>Participants were</a:t>
            </a:r>
          </a:p>
          <a:p>
            <a:pPr>
              <a:buFont typeface="Arial" pitchFamily="34" charset="0"/>
              <a:buChar char="•"/>
            </a:pPr>
            <a:r>
              <a:rPr lang="en-CA" dirty="0" smtClean="0"/>
              <a:t> offered 4 in-home</a:t>
            </a:r>
            <a:r>
              <a:rPr lang="en-CA" baseline="0" dirty="0" smtClean="0"/>
              <a:t> visits</a:t>
            </a:r>
          </a:p>
          <a:p>
            <a:pPr>
              <a:buFont typeface="Arial" pitchFamily="34" charset="0"/>
              <a:buNone/>
            </a:pPr>
            <a:r>
              <a:rPr lang="en-CA" baseline="0" dirty="0" smtClean="0"/>
              <a:t>   - delivered by RN and RD</a:t>
            </a:r>
          </a:p>
          <a:p>
            <a:pPr>
              <a:buFont typeface="Arial" pitchFamily="34" charset="0"/>
              <a:buChar char="•"/>
            </a:pPr>
            <a:r>
              <a:rPr lang="en-CA" baseline="0" dirty="0" smtClean="0"/>
              <a:t> invited to take part in 6 monthly group sessions</a:t>
            </a:r>
          </a:p>
          <a:p>
            <a:pPr>
              <a:buFont typeface="Arial" pitchFamily="34" charset="0"/>
              <a:buNone/>
            </a:pPr>
            <a:r>
              <a:rPr lang="en-CA" baseline="0" dirty="0" smtClean="0"/>
              <a:t>  - light meal</a:t>
            </a:r>
          </a:p>
          <a:p>
            <a:pPr>
              <a:buFont typeface="Arial" pitchFamily="34" charset="0"/>
              <a:buNone/>
            </a:pPr>
            <a:r>
              <a:rPr lang="en-CA" baseline="0" dirty="0" smtClean="0"/>
              <a:t>  - socializing time</a:t>
            </a:r>
          </a:p>
          <a:p>
            <a:pPr>
              <a:buFont typeface="Arial" pitchFamily="34" charset="0"/>
              <a:buNone/>
            </a:pPr>
            <a:r>
              <a:rPr lang="en-CA" baseline="0" dirty="0" smtClean="0"/>
              <a:t>  - gentle exercise (* first assessed by a registered kinesiologist)</a:t>
            </a:r>
          </a:p>
          <a:p>
            <a:pPr>
              <a:buFont typeface="Arial" pitchFamily="34" charset="0"/>
              <a:buNone/>
            </a:pPr>
            <a:r>
              <a:rPr lang="en-CA" baseline="0" dirty="0" smtClean="0"/>
              <a:t>  - interactive and flexible diabetes education and discussion</a:t>
            </a:r>
          </a:p>
          <a:p>
            <a:pPr>
              <a:buFont typeface="Arial" pitchFamily="34" charset="0"/>
              <a:buChar char="•"/>
            </a:pPr>
            <a:r>
              <a:rPr lang="en-CA" baseline="0" dirty="0" smtClean="0"/>
              <a:t> montly case-conferences</a:t>
            </a:r>
          </a:p>
          <a:p>
            <a:pPr>
              <a:buFont typeface="Arial" pitchFamily="34" charset="0"/>
              <a:buNone/>
            </a:pPr>
            <a:r>
              <a:rPr lang="en-CA" baseline="0" dirty="0" smtClean="0"/>
              <a:t>  - client-centred</a:t>
            </a:r>
          </a:p>
          <a:p>
            <a:pPr>
              <a:buFont typeface="Arial" pitchFamily="34" charset="0"/>
              <a:buNone/>
            </a:pPr>
            <a:r>
              <a:rPr lang="en-CA" baseline="0" dirty="0" smtClean="0"/>
              <a:t>  - evidence-based</a:t>
            </a:r>
          </a:p>
          <a:p>
            <a:pPr>
              <a:buFont typeface="Arial" pitchFamily="34" charset="0"/>
              <a:buChar char="•"/>
            </a:pPr>
            <a:r>
              <a:rPr lang="en-CA" baseline="0" dirty="0" smtClean="0"/>
              <a:t> nurse-led care coordination</a:t>
            </a:r>
          </a:p>
          <a:p>
            <a:pPr>
              <a:buFont typeface="Arial" pitchFamily="34" charset="0"/>
              <a:buNone/>
            </a:pPr>
            <a:r>
              <a:rPr lang="en-CA" baseline="0" dirty="0" smtClean="0"/>
              <a:t>  - coordinate</a:t>
            </a:r>
          </a:p>
          <a:p>
            <a:pPr>
              <a:buFont typeface="Arial" pitchFamily="34" charset="0"/>
              <a:buNone/>
            </a:pPr>
            <a:r>
              <a:rPr lang="en-CA" baseline="0" dirty="0" smtClean="0"/>
              <a:t>  - access services</a:t>
            </a:r>
          </a:p>
          <a:p>
            <a:pPr>
              <a:buFont typeface="Arial" pitchFamily="34" charset="0"/>
              <a:buNone/>
            </a:pPr>
            <a:r>
              <a:rPr lang="en-CA" baseline="0" dirty="0" smtClean="0"/>
              <a:t>  - communication (pt, cg, team &amp; primary care)</a:t>
            </a:r>
          </a:p>
          <a:p>
            <a:pPr>
              <a:buNone/>
            </a:pPr>
            <a:r>
              <a:rPr lang="en-CA" sz="1600" dirty="0"/>
              <a:t>Group sessions &amp; home visits:</a:t>
            </a:r>
          </a:p>
          <a:p>
            <a:pPr>
              <a:buNone/>
            </a:pPr>
            <a:r>
              <a:rPr lang="en-CA" dirty="0" smtClean="0"/>
              <a:t>   Promote self-efficacy</a:t>
            </a:r>
          </a:p>
          <a:p>
            <a:pPr>
              <a:buNone/>
            </a:pPr>
            <a:r>
              <a:rPr lang="en-CA" dirty="0" smtClean="0"/>
              <a:t>   Be comprehensive</a:t>
            </a:r>
          </a:p>
          <a:p>
            <a:pPr>
              <a:buNone/>
            </a:pPr>
            <a:r>
              <a:rPr lang="en-CA" dirty="0" smtClean="0"/>
              <a:t>   Be flexible</a:t>
            </a:r>
          </a:p>
          <a:p>
            <a:pPr>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1CC45BBD-D634-418C-88C6-9ADFD5F6F6BB}" type="slidenum">
              <a:rPr lang="en-CA" smtClean="0">
                <a:solidFill>
                  <a:prstClr val="black"/>
                </a:solidFill>
              </a:rPr>
              <a:pPr/>
              <a:t>22</a:t>
            </a:fld>
            <a:endParaRPr lang="en-CA" dirty="0">
              <a:solidFill>
                <a:prstClr val="black"/>
              </a:solidFill>
            </a:endParaRPr>
          </a:p>
        </p:txBody>
      </p:sp>
    </p:spTree>
    <p:extLst>
      <p:ext uri="{BB962C8B-B14F-4D97-AF65-F5344CB8AC3E}">
        <p14:creationId xmlns:p14="http://schemas.microsoft.com/office/powerpoint/2010/main" val="3965310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254044B-53FC-4E89-AEC2-4E467683A81E}" type="slidenum">
              <a:rPr lang="en-CA" smtClean="0">
                <a:solidFill>
                  <a:prstClr val="black"/>
                </a:solidFill>
              </a:rPr>
              <a:pPr/>
              <a:t>28</a:t>
            </a:fld>
            <a:endParaRPr lang="en-CA">
              <a:solidFill>
                <a:prstClr val="black"/>
              </a:solidFill>
            </a:endParaRPr>
          </a:p>
        </p:txBody>
      </p:sp>
    </p:spTree>
    <p:extLst>
      <p:ext uri="{BB962C8B-B14F-4D97-AF65-F5344CB8AC3E}">
        <p14:creationId xmlns:p14="http://schemas.microsoft.com/office/powerpoint/2010/main" val="4262499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254044B-53FC-4E89-AEC2-4E467683A81E}" type="slidenum">
              <a:rPr lang="en-CA" smtClean="0">
                <a:solidFill>
                  <a:prstClr val="black"/>
                </a:solidFill>
              </a:rPr>
              <a:pPr/>
              <a:t>29</a:t>
            </a:fld>
            <a:endParaRPr lang="en-CA">
              <a:solidFill>
                <a:prstClr val="black"/>
              </a:solidFill>
            </a:endParaRPr>
          </a:p>
        </p:txBody>
      </p:sp>
    </p:spTree>
    <p:extLst>
      <p:ext uri="{BB962C8B-B14F-4D97-AF65-F5344CB8AC3E}">
        <p14:creationId xmlns:p14="http://schemas.microsoft.com/office/powerpoint/2010/main" val="255584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0975" indent="-171450">
              <a:buFont typeface="Arial"/>
              <a:buAutoNum type="arabicPeriod"/>
              <a:tabLst>
                <a:tab pos="180975" algn="l"/>
              </a:tabLst>
            </a:pPr>
            <a:r>
              <a:rPr lang="en-US" sz="1200" b="1" spc="-4" dirty="0" smtClean="0">
                <a:cs typeface="Arial"/>
              </a:rPr>
              <a:t>P</a:t>
            </a:r>
            <a:r>
              <a:rPr lang="en-US" sz="1200" b="1" spc="4" dirty="0" smtClean="0">
                <a:cs typeface="Arial"/>
              </a:rPr>
              <a:t>ri</a:t>
            </a:r>
            <a:r>
              <a:rPr lang="en-US" sz="1200" b="1" spc="-8" dirty="0" smtClean="0">
                <a:cs typeface="Arial"/>
              </a:rPr>
              <a:t>n</a:t>
            </a:r>
            <a:r>
              <a:rPr lang="en-US" sz="1200" b="1" spc="-11" dirty="0" smtClean="0">
                <a:cs typeface="Arial"/>
              </a:rPr>
              <a:t>c</a:t>
            </a:r>
            <a:r>
              <a:rPr lang="en-US" sz="1200" b="1" spc="4" dirty="0" smtClean="0">
                <a:cs typeface="Arial"/>
              </a:rPr>
              <a:t>i</a:t>
            </a:r>
            <a:r>
              <a:rPr lang="en-US" sz="1200" b="1" spc="-8" dirty="0" smtClean="0">
                <a:cs typeface="Arial"/>
              </a:rPr>
              <a:t>p</a:t>
            </a:r>
            <a:r>
              <a:rPr lang="en-US" sz="1200" b="1" spc="4" dirty="0" smtClean="0">
                <a:cs typeface="Arial"/>
              </a:rPr>
              <a:t>l</a:t>
            </a:r>
            <a:r>
              <a:rPr lang="en-US" sz="1200" b="1" spc="-4" dirty="0" smtClean="0">
                <a:cs typeface="Arial"/>
              </a:rPr>
              <a:t>e</a:t>
            </a:r>
            <a:r>
              <a:rPr lang="en-US" sz="1200" b="1" dirty="0" smtClean="0">
                <a:cs typeface="Arial"/>
              </a:rPr>
              <a:t>s</a:t>
            </a:r>
            <a:endParaRPr lang="en-US" sz="1200" dirty="0" smtClean="0">
              <a:cs typeface="Arial"/>
            </a:endParaRPr>
          </a:p>
          <a:p>
            <a:pPr marL="523875" marR="127635" lvl="1" indent="-171926">
              <a:lnSpc>
                <a:spcPct val="119800"/>
              </a:lnSpc>
              <a:spcBef>
                <a:spcPts val="75"/>
              </a:spcBef>
              <a:buFont typeface="Arial"/>
              <a:buChar char="•"/>
              <a:tabLst>
                <a:tab pos="523875" algn="l"/>
              </a:tabLst>
            </a:pPr>
            <a:r>
              <a:rPr lang="en-US" sz="1200" spc="-4" dirty="0" smtClean="0">
                <a:cs typeface="Arial"/>
              </a:rPr>
              <a:t>Ag</a:t>
            </a:r>
            <a:r>
              <a:rPr lang="en-US" sz="1200" dirty="0" smtClean="0">
                <a:cs typeface="Arial"/>
              </a:rPr>
              <a:t>r</a:t>
            </a:r>
            <a:r>
              <a:rPr lang="en-US" sz="1200" spc="-4" dirty="0" smtClean="0">
                <a:cs typeface="Arial"/>
              </a:rPr>
              <a:t>ee</a:t>
            </a:r>
            <a:r>
              <a:rPr lang="en-US" sz="1200" dirty="0" smtClean="0">
                <a:cs typeface="Arial"/>
              </a:rPr>
              <a:t>d</a:t>
            </a:r>
            <a:r>
              <a:rPr lang="en-US" sz="1200" spc="4" dirty="0" smtClean="0">
                <a:cs typeface="Arial"/>
              </a:rPr>
              <a:t> </a:t>
            </a:r>
            <a:r>
              <a:rPr lang="en-US" sz="1200" spc="-11" dirty="0" smtClean="0">
                <a:cs typeface="Arial"/>
              </a:rPr>
              <a:t>u</a:t>
            </a:r>
            <a:r>
              <a:rPr lang="en-US" sz="1200" spc="-4" dirty="0" smtClean="0">
                <a:cs typeface="Arial"/>
              </a:rPr>
              <a:t>po</a:t>
            </a:r>
            <a:r>
              <a:rPr lang="en-US" sz="1200" dirty="0" smtClean="0">
                <a:cs typeface="Arial"/>
              </a:rPr>
              <a:t>n</a:t>
            </a:r>
            <a:r>
              <a:rPr lang="en-US" sz="1200" spc="4" dirty="0" smtClean="0">
                <a:cs typeface="Arial"/>
              </a:rPr>
              <a:t> </a:t>
            </a:r>
            <a:r>
              <a:rPr lang="en-US" sz="1200" spc="-15" dirty="0" smtClean="0">
                <a:cs typeface="Arial"/>
              </a:rPr>
              <a:t>v</a:t>
            </a:r>
            <a:r>
              <a:rPr lang="en-US" sz="1200" spc="-4" dirty="0" smtClean="0">
                <a:cs typeface="Arial"/>
              </a:rPr>
              <a:t>a</a:t>
            </a:r>
            <a:r>
              <a:rPr lang="en-US" sz="1200" dirty="0" smtClean="0">
                <a:cs typeface="Arial"/>
              </a:rPr>
              <a:t>l</a:t>
            </a:r>
            <a:r>
              <a:rPr lang="en-US" sz="1200" spc="-4" dirty="0" smtClean="0">
                <a:cs typeface="Arial"/>
              </a:rPr>
              <a:t>ue</a:t>
            </a:r>
            <a:r>
              <a:rPr lang="en-US" sz="1200" dirty="0" smtClean="0">
                <a:cs typeface="Arial"/>
              </a:rPr>
              <a:t>s </a:t>
            </a:r>
            <a:r>
              <a:rPr lang="en-US" sz="1200" spc="4" dirty="0" smtClean="0">
                <a:cs typeface="Arial"/>
              </a:rPr>
              <a:t>t</a:t>
            </a:r>
            <a:r>
              <a:rPr lang="en-US" sz="1200" spc="-4" dirty="0" smtClean="0">
                <a:cs typeface="Arial"/>
              </a:rPr>
              <a:t>h</a:t>
            </a:r>
            <a:r>
              <a:rPr lang="en-US" sz="1200" spc="-11" dirty="0" smtClean="0">
                <a:cs typeface="Arial"/>
              </a:rPr>
              <a:t>a</a:t>
            </a:r>
            <a:r>
              <a:rPr lang="en-US" sz="1200" dirty="0" smtClean="0">
                <a:cs typeface="Arial"/>
              </a:rPr>
              <a:t>t</a:t>
            </a:r>
            <a:r>
              <a:rPr lang="en-US" sz="1200" spc="8" dirty="0" smtClean="0">
                <a:cs typeface="Arial"/>
              </a:rPr>
              <a:t> </a:t>
            </a:r>
            <a:r>
              <a:rPr lang="en-US" sz="1200" spc="-4" dirty="0" smtClean="0">
                <a:cs typeface="Arial"/>
              </a:rPr>
              <a:t>g</a:t>
            </a:r>
            <a:r>
              <a:rPr lang="en-US" sz="1200" spc="-11" dirty="0" smtClean="0">
                <a:cs typeface="Arial"/>
              </a:rPr>
              <a:t>u</a:t>
            </a:r>
            <a:r>
              <a:rPr lang="en-US" sz="1200" dirty="0" smtClean="0">
                <a:cs typeface="Arial"/>
              </a:rPr>
              <a:t>i</a:t>
            </a:r>
            <a:r>
              <a:rPr lang="en-US" sz="1200" spc="-4" dirty="0" smtClean="0">
                <a:cs typeface="Arial"/>
              </a:rPr>
              <a:t>d</a:t>
            </a:r>
            <a:r>
              <a:rPr lang="en-US" sz="1200" dirty="0" smtClean="0">
                <a:cs typeface="Arial"/>
              </a:rPr>
              <a:t>e</a:t>
            </a:r>
            <a:r>
              <a:rPr lang="en-US" sz="1200" spc="-8" dirty="0" smtClean="0">
                <a:cs typeface="Arial"/>
              </a:rPr>
              <a:t> </a:t>
            </a:r>
            <a:r>
              <a:rPr lang="en-US" sz="1200" spc="4" dirty="0" smtClean="0">
                <a:cs typeface="Arial"/>
              </a:rPr>
              <a:t>t</a:t>
            </a:r>
            <a:r>
              <a:rPr lang="en-US" sz="1200" spc="-4" dirty="0" smtClean="0">
                <a:cs typeface="Arial"/>
              </a:rPr>
              <a:t>h</a:t>
            </a:r>
            <a:r>
              <a:rPr lang="en-US" sz="1200" dirty="0" smtClean="0">
                <a:cs typeface="Arial"/>
              </a:rPr>
              <a:t>e</a:t>
            </a:r>
            <a:r>
              <a:rPr lang="en-US" sz="1200" spc="-8" dirty="0" smtClean="0">
                <a:cs typeface="Arial"/>
              </a:rPr>
              <a:t> </a:t>
            </a:r>
            <a:r>
              <a:rPr lang="en-US" sz="1200" spc="-4" dirty="0" smtClean="0">
                <a:cs typeface="Arial"/>
              </a:rPr>
              <a:t>g</a:t>
            </a:r>
            <a:r>
              <a:rPr lang="en-US" sz="1200" dirty="0" smtClean="0">
                <a:cs typeface="Arial"/>
              </a:rPr>
              <a:t>r</a:t>
            </a:r>
            <a:r>
              <a:rPr lang="en-US" sz="1200" spc="-11" dirty="0" smtClean="0">
                <a:cs typeface="Arial"/>
              </a:rPr>
              <a:t>o</a:t>
            </a:r>
            <a:r>
              <a:rPr lang="en-US" sz="1200" spc="-4" dirty="0" smtClean="0">
                <a:cs typeface="Arial"/>
              </a:rPr>
              <a:t>u</a:t>
            </a:r>
            <a:r>
              <a:rPr lang="en-US" sz="1200" dirty="0" smtClean="0">
                <a:cs typeface="Arial"/>
              </a:rPr>
              <a:t>p</a:t>
            </a:r>
            <a:r>
              <a:rPr lang="en-US" sz="1200" spc="4" dirty="0" smtClean="0">
                <a:cs typeface="Arial"/>
              </a:rPr>
              <a:t> </a:t>
            </a:r>
            <a:r>
              <a:rPr lang="en-US" sz="1200" dirty="0" smtClean="0">
                <a:cs typeface="Arial"/>
              </a:rPr>
              <a:t>in</a:t>
            </a:r>
            <a:r>
              <a:rPr lang="en-US" sz="1200" spc="-8" dirty="0" smtClean="0">
                <a:cs typeface="Arial"/>
              </a:rPr>
              <a:t> </a:t>
            </a:r>
            <a:r>
              <a:rPr lang="en-US" sz="1200" dirty="0" smtClean="0">
                <a:cs typeface="Arial"/>
              </a:rPr>
              <a:t>l</a:t>
            </a:r>
            <a:r>
              <a:rPr lang="en-US" sz="1200" spc="-4" dirty="0" smtClean="0">
                <a:cs typeface="Arial"/>
              </a:rPr>
              <a:t>a</a:t>
            </a:r>
            <a:r>
              <a:rPr lang="en-US" sz="1200" spc="-15" dirty="0" smtClean="0">
                <a:cs typeface="Arial"/>
              </a:rPr>
              <a:t>y</a:t>
            </a:r>
            <a:r>
              <a:rPr lang="en-US" sz="1200" dirty="0" smtClean="0">
                <a:cs typeface="Arial"/>
              </a:rPr>
              <a:t>i</a:t>
            </a:r>
            <a:r>
              <a:rPr lang="en-US" sz="1200" spc="-4" dirty="0" smtClean="0">
                <a:cs typeface="Arial"/>
              </a:rPr>
              <a:t>ng ou</a:t>
            </a:r>
            <a:r>
              <a:rPr lang="en-US" sz="1200" dirty="0" smtClean="0">
                <a:cs typeface="Arial"/>
              </a:rPr>
              <a:t>t </a:t>
            </a:r>
            <a:r>
              <a:rPr lang="en-US" sz="1200" spc="4" dirty="0" smtClean="0">
                <a:cs typeface="Arial"/>
              </a:rPr>
              <a:t>t</a:t>
            </a:r>
            <a:r>
              <a:rPr lang="en-US" sz="1200" spc="-4" dirty="0" smtClean="0">
                <a:cs typeface="Arial"/>
              </a:rPr>
              <a:t>h</a:t>
            </a:r>
            <a:r>
              <a:rPr lang="en-US" sz="1200" dirty="0" smtClean="0">
                <a:cs typeface="Arial"/>
              </a:rPr>
              <a:t>e</a:t>
            </a:r>
            <a:r>
              <a:rPr lang="en-US" sz="1200" spc="-8" dirty="0" smtClean="0">
                <a:cs typeface="Arial"/>
              </a:rPr>
              <a:t> </a:t>
            </a:r>
            <a:r>
              <a:rPr lang="en-US" sz="1200" dirty="0" smtClean="0">
                <a:cs typeface="Arial"/>
              </a:rPr>
              <a:t>r</a:t>
            </a:r>
            <a:r>
              <a:rPr lang="en-US" sz="1200" spc="-11" dirty="0" smtClean="0">
                <a:cs typeface="Arial"/>
              </a:rPr>
              <a:t>e</a:t>
            </a:r>
            <a:r>
              <a:rPr lang="en-US" sz="1200" spc="4" dirty="0" smtClean="0">
                <a:cs typeface="Arial"/>
              </a:rPr>
              <a:t>s</a:t>
            </a:r>
            <a:r>
              <a:rPr lang="en-US" sz="1200" dirty="0" smtClean="0">
                <a:cs typeface="Arial"/>
              </a:rPr>
              <a:t>t </a:t>
            </a:r>
            <a:r>
              <a:rPr lang="en-US" sz="1200" spc="-11" dirty="0" smtClean="0">
                <a:cs typeface="Arial"/>
              </a:rPr>
              <a:t>o</a:t>
            </a:r>
            <a:r>
              <a:rPr lang="en-US" sz="1200" dirty="0" smtClean="0">
                <a:cs typeface="Arial"/>
              </a:rPr>
              <a:t>f </a:t>
            </a:r>
            <a:r>
              <a:rPr lang="en-US" sz="1200" spc="4" dirty="0" smtClean="0">
                <a:cs typeface="Arial"/>
              </a:rPr>
              <a:t>t</a:t>
            </a:r>
            <a:r>
              <a:rPr lang="en-US" sz="1200" spc="-4" dirty="0" smtClean="0">
                <a:cs typeface="Arial"/>
              </a:rPr>
              <a:t>h</a:t>
            </a:r>
            <a:r>
              <a:rPr lang="en-US" sz="1200" dirty="0" smtClean="0">
                <a:cs typeface="Arial"/>
              </a:rPr>
              <a:t>e</a:t>
            </a:r>
            <a:r>
              <a:rPr lang="en-US" sz="1200" spc="-4" dirty="0" smtClean="0">
                <a:cs typeface="Arial"/>
              </a:rPr>
              <a:t> </a:t>
            </a:r>
            <a:r>
              <a:rPr lang="en-US" sz="1200" spc="-8" dirty="0" smtClean="0">
                <a:cs typeface="Arial"/>
              </a:rPr>
              <a:t>c</a:t>
            </a:r>
            <a:r>
              <a:rPr lang="en-US" sz="1200" spc="-4" dirty="0" smtClean="0">
                <a:cs typeface="Arial"/>
              </a:rPr>
              <a:t>o</a:t>
            </a:r>
            <a:r>
              <a:rPr lang="en-US" sz="1200" spc="-8" dirty="0" smtClean="0">
                <a:cs typeface="Arial"/>
              </a:rPr>
              <a:t>mm</a:t>
            </a:r>
            <a:r>
              <a:rPr lang="en-US" sz="1200" spc="-4" dirty="0" smtClean="0">
                <a:cs typeface="Arial"/>
              </a:rPr>
              <a:t>o</a:t>
            </a:r>
            <a:r>
              <a:rPr lang="en-US" sz="1200" dirty="0" smtClean="0">
                <a:cs typeface="Arial"/>
              </a:rPr>
              <a:t>n</a:t>
            </a:r>
            <a:r>
              <a:rPr lang="en-US" sz="1200" spc="4" dirty="0" smtClean="0">
                <a:cs typeface="Arial"/>
              </a:rPr>
              <a:t> </a:t>
            </a:r>
            <a:r>
              <a:rPr lang="en-US" sz="1200" spc="-4" dirty="0" smtClean="0">
                <a:cs typeface="Arial"/>
              </a:rPr>
              <a:t>agend</a:t>
            </a:r>
            <a:r>
              <a:rPr lang="en-US" sz="1200" spc="-11" dirty="0" smtClean="0">
                <a:cs typeface="Arial"/>
              </a:rPr>
              <a:t>a</a:t>
            </a:r>
            <a:r>
              <a:rPr lang="en-US" sz="1200" dirty="0" smtClean="0">
                <a:cs typeface="Arial"/>
              </a:rPr>
              <a:t>,</a:t>
            </a:r>
            <a:r>
              <a:rPr lang="en-US" sz="1200" spc="8" dirty="0" smtClean="0">
                <a:cs typeface="Arial"/>
              </a:rPr>
              <a:t> </a:t>
            </a:r>
            <a:r>
              <a:rPr lang="en-US" sz="1200" spc="-15" dirty="0" smtClean="0">
                <a:cs typeface="Arial"/>
              </a:rPr>
              <a:t>m</a:t>
            </a:r>
            <a:r>
              <a:rPr lang="en-US" sz="1200" spc="-4" dirty="0" smtClean="0">
                <a:cs typeface="Arial"/>
              </a:rPr>
              <a:t>a</a:t>
            </a:r>
            <a:r>
              <a:rPr lang="en-US" sz="1200" spc="4" dirty="0" smtClean="0">
                <a:cs typeface="Arial"/>
              </a:rPr>
              <a:t>k</a:t>
            </a:r>
            <a:r>
              <a:rPr lang="en-US" sz="1200" dirty="0" smtClean="0">
                <a:cs typeface="Arial"/>
              </a:rPr>
              <a:t>i</a:t>
            </a:r>
            <a:r>
              <a:rPr lang="en-US" sz="1200" spc="-4" dirty="0" smtClean="0">
                <a:cs typeface="Arial"/>
              </a:rPr>
              <a:t>n</a:t>
            </a:r>
            <a:r>
              <a:rPr lang="en-US" sz="1200" dirty="0" smtClean="0">
                <a:cs typeface="Arial"/>
              </a:rPr>
              <a:t>g </a:t>
            </a:r>
            <a:r>
              <a:rPr lang="en-US" sz="1200" spc="-4" dirty="0" smtClean="0">
                <a:cs typeface="Arial"/>
              </a:rPr>
              <a:t>de</a:t>
            </a:r>
            <a:r>
              <a:rPr lang="en-US" sz="1200" spc="4" dirty="0" smtClean="0">
                <a:cs typeface="Arial"/>
              </a:rPr>
              <a:t>c</a:t>
            </a:r>
            <a:r>
              <a:rPr lang="en-US" sz="1200" spc="-11" dirty="0" smtClean="0">
                <a:cs typeface="Arial"/>
              </a:rPr>
              <a:t>i</a:t>
            </a:r>
            <a:r>
              <a:rPr lang="en-US" sz="1200" spc="4" dirty="0" smtClean="0">
                <a:cs typeface="Arial"/>
              </a:rPr>
              <a:t>s</a:t>
            </a:r>
            <a:r>
              <a:rPr lang="en-US" sz="1200" dirty="0" smtClean="0">
                <a:cs typeface="Arial"/>
              </a:rPr>
              <a:t>i</a:t>
            </a:r>
            <a:r>
              <a:rPr lang="en-US" sz="1200" spc="-4" dirty="0" smtClean="0">
                <a:cs typeface="Arial"/>
              </a:rPr>
              <a:t>o</a:t>
            </a:r>
            <a:r>
              <a:rPr lang="en-US" sz="1200" spc="-11" dirty="0" smtClean="0">
                <a:cs typeface="Arial"/>
              </a:rPr>
              <a:t>n</a:t>
            </a:r>
            <a:r>
              <a:rPr lang="en-US" sz="1200" spc="4" dirty="0" smtClean="0">
                <a:cs typeface="Arial"/>
              </a:rPr>
              <a:t>s</a:t>
            </a:r>
            <a:r>
              <a:rPr lang="en-US" sz="1200" dirty="0" smtClean="0">
                <a:cs typeface="Arial"/>
              </a:rPr>
              <a:t>, </a:t>
            </a:r>
            <a:r>
              <a:rPr lang="en-US" sz="1200" spc="-4" dirty="0" smtClean="0">
                <a:cs typeface="Arial"/>
              </a:rPr>
              <a:t>an</a:t>
            </a:r>
            <a:r>
              <a:rPr lang="en-US" sz="1200" dirty="0" smtClean="0">
                <a:cs typeface="Arial"/>
              </a:rPr>
              <a:t>d</a:t>
            </a:r>
            <a:r>
              <a:rPr lang="en-US" sz="1200" spc="-8" dirty="0" smtClean="0">
                <a:cs typeface="Arial"/>
              </a:rPr>
              <a:t> </a:t>
            </a:r>
            <a:r>
              <a:rPr lang="en-US" sz="1200" spc="-4" dirty="0" smtClean="0">
                <a:cs typeface="Arial"/>
              </a:rPr>
              <a:t>ho</a:t>
            </a:r>
            <a:r>
              <a:rPr lang="en-US" sz="1200" dirty="0" smtClean="0">
                <a:cs typeface="Arial"/>
              </a:rPr>
              <a:t>w</a:t>
            </a:r>
            <a:r>
              <a:rPr lang="en-US" sz="1200" spc="-11" dirty="0" smtClean="0">
                <a:cs typeface="Arial"/>
              </a:rPr>
              <a:t> </a:t>
            </a:r>
            <a:r>
              <a:rPr lang="en-US" sz="1200" spc="4" dirty="0" smtClean="0">
                <a:cs typeface="Arial"/>
              </a:rPr>
              <a:t>t</a:t>
            </a:r>
            <a:r>
              <a:rPr lang="en-US" sz="1200" spc="-4" dirty="0" smtClean="0">
                <a:cs typeface="Arial"/>
              </a:rPr>
              <a:t>h</a:t>
            </a:r>
            <a:r>
              <a:rPr lang="en-US" sz="1200" dirty="0" smtClean="0">
                <a:cs typeface="Arial"/>
              </a:rPr>
              <a:t>e</a:t>
            </a:r>
            <a:r>
              <a:rPr lang="en-US" sz="1200" spc="-8" dirty="0" smtClean="0">
                <a:cs typeface="Arial"/>
              </a:rPr>
              <a:t> </a:t>
            </a:r>
            <a:r>
              <a:rPr lang="en-US" sz="1200" spc="-4" dirty="0" smtClean="0">
                <a:cs typeface="Arial"/>
              </a:rPr>
              <a:t>g</a:t>
            </a:r>
            <a:r>
              <a:rPr lang="en-US" sz="1200" dirty="0" smtClean="0">
                <a:cs typeface="Arial"/>
              </a:rPr>
              <a:t>r</a:t>
            </a:r>
            <a:r>
              <a:rPr lang="en-US" sz="1200" spc="-4" dirty="0" smtClean="0">
                <a:cs typeface="Arial"/>
              </a:rPr>
              <a:t>o</a:t>
            </a:r>
            <a:r>
              <a:rPr lang="en-US" sz="1200" spc="-11" dirty="0" smtClean="0">
                <a:cs typeface="Arial"/>
              </a:rPr>
              <a:t>u</a:t>
            </a:r>
            <a:r>
              <a:rPr lang="en-US" sz="1200" dirty="0" smtClean="0">
                <a:cs typeface="Arial"/>
              </a:rPr>
              <a:t>p</a:t>
            </a:r>
            <a:r>
              <a:rPr lang="en-US" sz="1200" spc="4" dirty="0" smtClean="0">
                <a:cs typeface="Arial"/>
              </a:rPr>
              <a:t> </a:t>
            </a:r>
            <a:r>
              <a:rPr lang="en-US" sz="1200" spc="-11" dirty="0" smtClean="0">
                <a:cs typeface="Arial"/>
              </a:rPr>
              <a:t>i</a:t>
            </a:r>
            <a:r>
              <a:rPr lang="en-US" sz="1200" dirty="0" smtClean="0">
                <a:cs typeface="Arial"/>
              </a:rPr>
              <a:t>s </a:t>
            </a:r>
            <a:r>
              <a:rPr lang="en-US" sz="1200" spc="-4" dirty="0" smtClean="0">
                <a:cs typeface="Arial"/>
              </a:rPr>
              <a:t>go</a:t>
            </a:r>
            <a:r>
              <a:rPr lang="en-US" sz="1200" dirty="0" smtClean="0">
                <a:cs typeface="Arial"/>
              </a:rPr>
              <a:t>i</a:t>
            </a:r>
            <a:r>
              <a:rPr lang="en-US" sz="1200" spc="-4" dirty="0" smtClean="0">
                <a:cs typeface="Arial"/>
              </a:rPr>
              <a:t>n</a:t>
            </a:r>
            <a:r>
              <a:rPr lang="en-US" sz="1200" dirty="0" smtClean="0">
                <a:cs typeface="Arial"/>
              </a:rPr>
              <a:t>g</a:t>
            </a:r>
            <a:r>
              <a:rPr lang="en-US" sz="1200" spc="-15" dirty="0" smtClean="0">
                <a:cs typeface="Arial"/>
              </a:rPr>
              <a:t> </a:t>
            </a:r>
            <a:r>
              <a:rPr lang="en-US" sz="1200" spc="4" dirty="0" smtClean="0">
                <a:cs typeface="Arial"/>
              </a:rPr>
              <a:t>t</a:t>
            </a:r>
            <a:r>
              <a:rPr lang="en-US" sz="1200" dirty="0" smtClean="0">
                <a:cs typeface="Arial"/>
              </a:rPr>
              <a:t>o</a:t>
            </a:r>
            <a:r>
              <a:rPr lang="en-US" sz="1200" spc="4" dirty="0" smtClean="0">
                <a:cs typeface="Arial"/>
              </a:rPr>
              <a:t> </a:t>
            </a:r>
            <a:r>
              <a:rPr lang="en-US" sz="1200" spc="-15" dirty="0" smtClean="0">
                <a:cs typeface="Arial"/>
              </a:rPr>
              <a:t>w</a:t>
            </a:r>
            <a:r>
              <a:rPr lang="en-US" sz="1200" spc="-4" dirty="0" smtClean="0">
                <a:cs typeface="Arial"/>
              </a:rPr>
              <a:t>o</a:t>
            </a:r>
            <a:r>
              <a:rPr lang="en-US" sz="1200" dirty="0" smtClean="0">
                <a:cs typeface="Arial"/>
              </a:rPr>
              <a:t>rk </a:t>
            </a:r>
            <a:r>
              <a:rPr lang="en-US" sz="1200" spc="4" dirty="0" smtClean="0">
                <a:cs typeface="Arial"/>
              </a:rPr>
              <a:t>t</a:t>
            </a:r>
            <a:r>
              <a:rPr lang="en-US" sz="1200" spc="-4" dirty="0" smtClean="0">
                <a:cs typeface="Arial"/>
              </a:rPr>
              <a:t>oge</a:t>
            </a:r>
            <a:r>
              <a:rPr lang="en-US" sz="1200" spc="-8" dirty="0" smtClean="0">
                <a:cs typeface="Arial"/>
              </a:rPr>
              <a:t>t</a:t>
            </a:r>
            <a:r>
              <a:rPr lang="en-US" sz="1200" spc="-4" dirty="0" smtClean="0">
                <a:cs typeface="Arial"/>
              </a:rPr>
              <a:t>he</a:t>
            </a:r>
            <a:r>
              <a:rPr lang="en-US" sz="1200" dirty="0" smtClean="0">
                <a:cs typeface="Arial"/>
              </a:rPr>
              <a:t>r</a:t>
            </a:r>
            <a:r>
              <a:rPr lang="en-US" sz="1200" spc="-4" dirty="0" smtClean="0">
                <a:cs typeface="Arial"/>
              </a:rPr>
              <a:t> o</a:t>
            </a:r>
            <a:r>
              <a:rPr lang="en-US" sz="1200" spc="-15" dirty="0" smtClean="0">
                <a:cs typeface="Arial"/>
              </a:rPr>
              <a:t>v</a:t>
            </a:r>
            <a:r>
              <a:rPr lang="en-US" sz="1200" spc="-4" dirty="0" smtClean="0">
                <a:cs typeface="Arial"/>
              </a:rPr>
              <a:t>e</a:t>
            </a:r>
            <a:r>
              <a:rPr lang="en-US" sz="1200" dirty="0" smtClean="0">
                <a:cs typeface="Arial"/>
              </a:rPr>
              <a:t>r</a:t>
            </a:r>
            <a:r>
              <a:rPr lang="en-US" sz="1200" spc="-4" dirty="0" smtClean="0">
                <a:cs typeface="Arial"/>
              </a:rPr>
              <a:t>a</a:t>
            </a:r>
            <a:r>
              <a:rPr lang="en-US" sz="1200" dirty="0" smtClean="0">
                <a:cs typeface="Arial"/>
              </a:rPr>
              <a:t>ll.</a:t>
            </a:r>
          </a:p>
          <a:p>
            <a:pPr lvl="1">
              <a:lnSpc>
                <a:spcPts val="375"/>
              </a:lnSpc>
              <a:spcBef>
                <a:spcPts val="15"/>
              </a:spcBef>
              <a:buFont typeface="Arial"/>
              <a:buChar char="•"/>
            </a:pPr>
            <a:endParaRPr lang="en-US" sz="1200" dirty="0" smtClean="0"/>
          </a:p>
          <a:p>
            <a:pPr lvl="1">
              <a:lnSpc>
                <a:spcPts val="750"/>
              </a:lnSpc>
              <a:buFont typeface="Arial"/>
              <a:buChar char="•"/>
            </a:pPr>
            <a:endParaRPr lang="en-US" sz="1200" dirty="0" smtClean="0"/>
          </a:p>
          <a:p>
            <a:pPr lvl="1">
              <a:lnSpc>
                <a:spcPts val="750"/>
              </a:lnSpc>
              <a:buFont typeface="Arial"/>
              <a:buChar char="•"/>
            </a:pPr>
            <a:endParaRPr lang="en-US" sz="1200" dirty="0" smtClean="0"/>
          </a:p>
          <a:p>
            <a:pPr marL="180975" indent="-171450">
              <a:buFont typeface="Arial"/>
              <a:buAutoNum type="arabicPeriod"/>
              <a:tabLst>
                <a:tab pos="180975" algn="l"/>
              </a:tabLst>
            </a:pPr>
            <a:r>
              <a:rPr lang="en-US" sz="1050" b="1" spc="-8" dirty="0" smtClean="0">
                <a:latin typeface="Arial"/>
                <a:cs typeface="Arial"/>
              </a:rPr>
              <a:t>Co</a:t>
            </a:r>
            <a:r>
              <a:rPr lang="en-US" sz="1050" b="1" spc="-4" dirty="0" smtClean="0">
                <a:latin typeface="Arial"/>
                <a:cs typeface="Arial"/>
              </a:rPr>
              <a:t>mm</a:t>
            </a:r>
            <a:r>
              <a:rPr lang="en-US" sz="1050" b="1" spc="-8" dirty="0" smtClean="0">
                <a:latin typeface="Arial"/>
                <a:cs typeface="Arial"/>
              </a:rPr>
              <a:t>o</a:t>
            </a:r>
            <a:r>
              <a:rPr lang="en-US" sz="1050" b="1" dirty="0" smtClean="0">
                <a:latin typeface="Arial"/>
                <a:cs typeface="Arial"/>
              </a:rPr>
              <a:t>n </a:t>
            </a:r>
            <a:r>
              <a:rPr lang="en-US" sz="1050" b="1" spc="-4" dirty="0" smtClean="0">
                <a:latin typeface="Arial"/>
                <a:cs typeface="Arial"/>
              </a:rPr>
              <a:t>P</a:t>
            </a:r>
            <a:r>
              <a:rPr lang="en-US" sz="1050" b="1" spc="4" dirty="0" smtClean="0">
                <a:latin typeface="Arial"/>
                <a:cs typeface="Arial"/>
              </a:rPr>
              <a:t>r</a:t>
            </a:r>
            <a:r>
              <a:rPr lang="en-US" sz="1050" b="1" spc="-8" dirty="0" smtClean="0">
                <a:latin typeface="Arial"/>
                <a:cs typeface="Arial"/>
              </a:rPr>
              <a:t>ob</a:t>
            </a:r>
            <a:r>
              <a:rPr lang="en-US" sz="1050" b="1" spc="4" dirty="0" smtClean="0">
                <a:latin typeface="Arial"/>
                <a:cs typeface="Arial"/>
              </a:rPr>
              <a:t>l</a:t>
            </a:r>
            <a:r>
              <a:rPr lang="en-US" sz="1050" b="1" spc="-4" dirty="0" smtClean="0">
                <a:latin typeface="Arial"/>
                <a:cs typeface="Arial"/>
              </a:rPr>
              <a:t>e</a:t>
            </a:r>
            <a:r>
              <a:rPr lang="en-US" sz="1050" b="1" dirty="0" smtClean="0">
                <a:latin typeface="Arial"/>
                <a:cs typeface="Arial"/>
              </a:rPr>
              <a:t>m</a:t>
            </a:r>
            <a:r>
              <a:rPr lang="en-US" sz="1050" b="1" spc="-8" dirty="0" smtClean="0">
                <a:latin typeface="Arial"/>
                <a:cs typeface="Arial"/>
              </a:rPr>
              <a:t> D</a:t>
            </a:r>
            <a:r>
              <a:rPr lang="en-US" sz="1050" b="1" spc="-4" dirty="0" smtClean="0">
                <a:latin typeface="Arial"/>
                <a:cs typeface="Arial"/>
              </a:rPr>
              <a:t>e</a:t>
            </a:r>
            <a:r>
              <a:rPr lang="en-US" sz="1050" b="1" dirty="0" smtClean="0">
                <a:latin typeface="Arial"/>
                <a:cs typeface="Arial"/>
              </a:rPr>
              <a:t>f</a:t>
            </a:r>
            <a:r>
              <a:rPr lang="en-US" sz="1050" b="1" spc="4" dirty="0" smtClean="0">
                <a:latin typeface="Arial"/>
                <a:cs typeface="Arial"/>
              </a:rPr>
              <a:t>i</a:t>
            </a:r>
            <a:r>
              <a:rPr lang="en-US" sz="1050" b="1" spc="-8" dirty="0" smtClean="0">
                <a:latin typeface="Arial"/>
                <a:cs typeface="Arial"/>
              </a:rPr>
              <a:t>ni</a:t>
            </a:r>
            <a:r>
              <a:rPr lang="en-US" sz="1050" b="1" dirty="0" smtClean="0">
                <a:latin typeface="Arial"/>
                <a:cs typeface="Arial"/>
              </a:rPr>
              <a:t>t</a:t>
            </a:r>
            <a:r>
              <a:rPr lang="en-US" sz="1050" b="1" spc="4" dirty="0" smtClean="0">
                <a:latin typeface="Arial"/>
                <a:cs typeface="Arial"/>
              </a:rPr>
              <a:t>i</a:t>
            </a:r>
            <a:r>
              <a:rPr lang="en-US" sz="1050" b="1" spc="-8" dirty="0" smtClean="0">
                <a:latin typeface="Arial"/>
                <a:cs typeface="Arial"/>
              </a:rPr>
              <a:t>on</a:t>
            </a:r>
            <a:endParaRPr lang="en-US" sz="1050" dirty="0" smtClean="0">
              <a:latin typeface="Arial"/>
              <a:cs typeface="Arial"/>
            </a:endParaRPr>
          </a:p>
          <a:p>
            <a:pPr marL="523875" marR="9525" lvl="1" indent="-171450">
              <a:lnSpc>
                <a:spcPct val="119800"/>
              </a:lnSpc>
              <a:spcBef>
                <a:spcPts val="64"/>
              </a:spcBef>
              <a:buFont typeface="Arial"/>
              <a:buChar char="•"/>
              <a:tabLst>
                <a:tab pos="523875" algn="l"/>
              </a:tabLst>
            </a:pPr>
            <a:r>
              <a:rPr lang="en-US" sz="1050" dirty="0" smtClean="0">
                <a:latin typeface="Arial"/>
                <a:cs typeface="Arial"/>
              </a:rPr>
              <a:t>A</a:t>
            </a:r>
            <a:r>
              <a:rPr lang="en-US" sz="1050" spc="4" dirty="0" smtClean="0">
                <a:latin typeface="Arial"/>
                <a:cs typeface="Arial"/>
              </a:rPr>
              <a:t> </a:t>
            </a:r>
            <a:r>
              <a:rPr lang="en-US" sz="1050" spc="-8" dirty="0" smtClean="0">
                <a:latin typeface="Arial"/>
                <a:cs typeface="Arial"/>
              </a:rPr>
              <a:t>c</a:t>
            </a:r>
            <a:r>
              <a:rPr lang="en-US" sz="1050" spc="-4" dirty="0" smtClean="0">
                <a:latin typeface="Arial"/>
                <a:cs typeface="Arial"/>
              </a:rPr>
              <a:t>o</a:t>
            </a:r>
            <a:r>
              <a:rPr lang="en-US" sz="1050" spc="-8" dirty="0" smtClean="0">
                <a:latin typeface="Arial"/>
                <a:cs typeface="Arial"/>
              </a:rPr>
              <a:t>mm</a:t>
            </a:r>
            <a:r>
              <a:rPr lang="en-US" sz="1050" spc="-4" dirty="0" smtClean="0">
                <a:latin typeface="Arial"/>
                <a:cs typeface="Arial"/>
              </a:rPr>
              <a:t>o</a:t>
            </a:r>
            <a:r>
              <a:rPr lang="en-US" sz="1050" dirty="0" smtClean="0">
                <a:latin typeface="Arial"/>
                <a:cs typeface="Arial"/>
              </a:rPr>
              <a:t>n</a:t>
            </a:r>
            <a:r>
              <a:rPr lang="en-US" sz="1050" spc="4" dirty="0" smtClean="0">
                <a:latin typeface="Arial"/>
                <a:cs typeface="Arial"/>
              </a:rPr>
              <a:t> </a:t>
            </a:r>
            <a:r>
              <a:rPr lang="en-US" sz="1050" spc="-4" dirty="0" smtClean="0">
                <a:latin typeface="Arial"/>
                <a:cs typeface="Arial"/>
              </a:rPr>
              <a:t>und</a:t>
            </a:r>
            <a:r>
              <a:rPr lang="en-US" sz="1050" spc="-11" dirty="0" smtClean="0">
                <a:latin typeface="Arial"/>
                <a:cs typeface="Arial"/>
              </a:rPr>
              <a:t>e</a:t>
            </a:r>
            <a:r>
              <a:rPr lang="en-US" sz="1050" dirty="0" smtClean="0">
                <a:latin typeface="Arial"/>
                <a:cs typeface="Arial"/>
              </a:rPr>
              <a:t>r</a:t>
            </a:r>
            <a:r>
              <a:rPr lang="en-US" sz="1050" spc="-8" dirty="0" smtClean="0">
                <a:latin typeface="Arial"/>
                <a:cs typeface="Arial"/>
              </a:rPr>
              <a:t>st</a:t>
            </a:r>
            <a:r>
              <a:rPr lang="en-US" sz="1050" spc="-4" dirty="0" smtClean="0">
                <a:latin typeface="Arial"/>
                <a:cs typeface="Arial"/>
              </a:rPr>
              <a:t>and</a:t>
            </a:r>
            <a:r>
              <a:rPr lang="en-US" sz="1050" dirty="0" smtClean="0">
                <a:latin typeface="Arial"/>
                <a:cs typeface="Arial"/>
              </a:rPr>
              <a:t>i</a:t>
            </a:r>
            <a:r>
              <a:rPr lang="en-US" sz="1050" spc="-4" dirty="0" smtClean="0">
                <a:latin typeface="Arial"/>
                <a:cs typeface="Arial"/>
              </a:rPr>
              <a:t>n</a:t>
            </a:r>
            <a:r>
              <a:rPr lang="en-US" sz="1050" dirty="0" smtClean="0">
                <a:latin typeface="Arial"/>
                <a:cs typeface="Arial"/>
              </a:rPr>
              <a:t>g</a:t>
            </a:r>
            <a:r>
              <a:rPr lang="en-US" sz="1050" spc="4" dirty="0" smtClean="0">
                <a:latin typeface="Arial"/>
                <a:cs typeface="Arial"/>
              </a:rPr>
              <a:t> </a:t>
            </a:r>
            <a:r>
              <a:rPr lang="en-US" sz="1050" spc="-11" dirty="0" smtClean="0">
                <a:latin typeface="Arial"/>
                <a:cs typeface="Arial"/>
              </a:rPr>
              <a:t>o</a:t>
            </a:r>
            <a:r>
              <a:rPr lang="en-US" sz="1050" dirty="0" smtClean="0">
                <a:latin typeface="Arial"/>
                <a:cs typeface="Arial"/>
              </a:rPr>
              <a:t>f </a:t>
            </a:r>
            <a:r>
              <a:rPr lang="en-US" sz="1050" spc="4" dirty="0" smtClean="0">
                <a:latin typeface="Arial"/>
                <a:cs typeface="Arial"/>
              </a:rPr>
              <a:t>t</a:t>
            </a:r>
            <a:r>
              <a:rPr lang="en-US" sz="1050" spc="-4" dirty="0" smtClean="0">
                <a:latin typeface="Arial"/>
                <a:cs typeface="Arial"/>
              </a:rPr>
              <a:t>h</a:t>
            </a:r>
            <a:r>
              <a:rPr lang="en-US" sz="1050" dirty="0" smtClean="0">
                <a:latin typeface="Arial"/>
                <a:cs typeface="Arial"/>
              </a:rPr>
              <a:t>e</a:t>
            </a:r>
            <a:r>
              <a:rPr lang="en-US" sz="1050" spc="-8" dirty="0" smtClean="0">
                <a:latin typeface="Arial"/>
                <a:cs typeface="Arial"/>
              </a:rPr>
              <a:t> </a:t>
            </a:r>
            <a:r>
              <a:rPr lang="en-US" sz="1050" spc="-4" dirty="0" smtClean="0">
                <a:latin typeface="Arial"/>
                <a:cs typeface="Arial"/>
              </a:rPr>
              <a:t>p</a:t>
            </a:r>
            <a:r>
              <a:rPr lang="en-US" sz="1050" dirty="0" smtClean="0">
                <a:latin typeface="Arial"/>
                <a:cs typeface="Arial"/>
              </a:rPr>
              <a:t>r</a:t>
            </a:r>
            <a:r>
              <a:rPr lang="en-US" sz="1050" spc="-4" dirty="0" smtClean="0">
                <a:latin typeface="Arial"/>
                <a:cs typeface="Arial"/>
              </a:rPr>
              <a:t>ob</a:t>
            </a:r>
            <a:r>
              <a:rPr lang="en-US" sz="1050" spc="-11" dirty="0" smtClean="0">
                <a:latin typeface="Arial"/>
                <a:cs typeface="Arial"/>
              </a:rPr>
              <a:t>l</a:t>
            </a:r>
            <a:r>
              <a:rPr lang="en-US" sz="1050" spc="-4" dirty="0" smtClean="0">
                <a:latin typeface="Arial"/>
                <a:cs typeface="Arial"/>
              </a:rPr>
              <a:t>e</a:t>
            </a:r>
            <a:r>
              <a:rPr lang="en-US" sz="1050" dirty="0" smtClean="0">
                <a:latin typeface="Arial"/>
                <a:cs typeface="Arial"/>
              </a:rPr>
              <a:t>m </a:t>
            </a:r>
            <a:r>
              <a:rPr lang="en-US" sz="1050" spc="4" dirty="0" smtClean="0">
                <a:latin typeface="Arial"/>
                <a:cs typeface="Arial"/>
              </a:rPr>
              <a:t>t</a:t>
            </a:r>
            <a:r>
              <a:rPr lang="en-US" sz="1050" spc="-4" dirty="0" smtClean="0">
                <a:latin typeface="Arial"/>
                <a:cs typeface="Arial"/>
              </a:rPr>
              <a:t>h</a:t>
            </a:r>
            <a:r>
              <a:rPr lang="en-US" sz="1050" dirty="0" smtClean="0">
                <a:latin typeface="Arial"/>
                <a:cs typeface="Arial"/>
              </a:rPr>
              <a:t>e</a:t>
            </a:r>
            <a:r>
              <a:rPr lang="en-US" sz="1050" spc="-8" dirty="0" smtClean="0">
                <a:latin typeface="Arial"/>
                <a:cs typeface="Arial"/>
              </a:rPr>
              <a:t> </a:t>
            </a:r>
            <a:r>
              <a:rPr lang="en-US" sz="1050" spc="-4" dirty="0" smtClean="0">
                <a:latin typeface="Arial"/>
                <a:cs typeface="Arial"/>
              </a:rPr>
              <a:t>g</a:t>
            </a:r>
            <a:r>
              <a:rPr lang="en-US" sz="1050" dirty="0" smtClean="0">
                <a:latin typeface="Arial"/>
                <a:cs typeface="Arial"/>
              </a:rPr>
              <a:t>r</a:t>
            </a:r>
            <a:r>
              <a:rPr lang="en-US" sz="1050" spc="-4" dirty="0" smtClean="0">
                <a:latin typeface="Arial"/>
                <a:cs typeface="Arial"/>
              </a:rPr>
              <a:t>ou</a:t>
            </a:r>
            <a:r>
              <a:rPr lang="en-US" sz="1050" dirty="0" smtClean="0">
                <a:latin typeface="Arial"/>
                <a:cs typeface="Arial"/>
              </a:rPr>
              <a:t>p is </a:t>
            </a:r>
            <a:r>
              <a:rPr lang="en-US" sz="1050" spc="4" dirty="0" smtClean="0">
                <a:latin typeface="Arial"/>
                <a:cs typeface="Arial"/>
              </a:rPr>
              <a:t>t</a:t>
            </a:r>
            <a:r>
              <a:rPr lang="en-US" sz="1050" dirty="0" smtClean="0">
                <a:latin typeface="Arial"/>
                <a:cs typeface="Arial"/>
              </a:rPr>
              <a:t>r</a:t>
            </a:r>
            <a:r>
              <a:rPr lang="en-US" sz="1050" spc="-15" dirty="0" smtClean="0">
                <a:latin typeface="Arial"/>
                <a:cs typeface="Arial"/>
              </a:rPr>
              <a:t>y</a:t>
            </a:r>
            <a:r>
              <a:rPr lang="en-US" sz="1050" dirty="0" smtClean="0">
                <a:latin typeface="Arial"/>
                <a:cs typeface="Arial"/>
              </a:rPr>
              <a:t>i</a:t>
            </a:r>
            <a:r>
              <a:rPr lang="en-US" sz="1050" spc="-4" dirty="0" smtClean="0">
                <a:latin typeface="Arial"/>
                <a:cs typeface="Arial"/>
              </a:rPr>
              <a:t>n</a:t>
            </a:r>
            <a:r>
              <a:rPr lang="en-US" sz="1050" dirty="0" smtClean="0">
                <a:latin typeface="Arial"/>
                <a:cs typeface="Arial"/>
              </a:rPr>
              <a:t>g</a:t>
            </a:r>
            <a:r>
              <a:rPr lang="en-US" sz="1050" spc="4" dirty="0" smtClean="0">
                <a:latin typeface="Arial"/>
                <a:cs typeface="Arial"/>
              </a:rPr>
              <a:t> t</a:t>
            </a:r>
            <a:r>
              <a:rPr lang="en-US" sz="1050" dirty="0" smtClean="0">
                <a:latin typeface="Arial"/>
                <a:cs typeface="Arial"/>
              </a:rPr>
              <a:t>o</a:t>
            </a:r>
            <a:r>
              <a:rPr lang="en-US" sz="1050" spc="-15" dirty="0" smtClean="0">
                <a:latin typeface="Arial"/>
                <a:cs typeface="Arial"/>
              </a:rPr>
              <a:t> </a:t>
            </a:r>
            <a:r>
              <a:rPr lang="en-US" sz="1050" spc="4" dirty="0" smtClean="0">
                <a:latin typeface="Arial"/>
                <a:cs typeface="Arial"/>
              </a:rPr>
              <a:t>s</a:t>
            </a:r>
            <a:r>
              <a:rPr lang="en-US" sz="1050" spc="-4" dirty="0" smtClean="0">
                <a:latin typeface="Arial"/>
                <a:cs typeface="Arial"/>
              </a:rPr>
              <a:t>o</a:t>
            </a:r>
            <a:r>
              <a:rPr lang="en-US" sz="1050" dirty="0" smtClean="0">
                <a:latin typeface="Arial"/>
                <a:cs typeface="Arial"/>
              </a:rPr>
              <a:t>l</a:t>
            </a:r>
            <a:r>
              <a:rPr lang="en-US" sz="1050" spc="-15" dirty="0" smtClean="0">
                <a:latin typeface="Arial"/>
                <a:cs typeface="Arial"/>
              </a:rPr>
              <a:t>v</a:t>
            </a:r>
            <a:r>
              <a:rPr lang="en-US" sz="1050" spc="-4" dirty="0" smtClean="0">
                <a:latin typeface="Arial"/>
                <a:cs typeface="Arial"/>
              </a:rPr>
              <a:t>e</a:t>
            </a:r>
            <a:r>
              <a:rPr lang="en-US" sz="1050" dirty="0" smtClean="0">
                <a:latin typeface="Arial"/>
                <a:cs typeface="Arial"/>
              </a:rPr>
              <a:t>.</a:t>
            </a:r>
            <a:r>
              <a:rPr lang="en-US" sz="1050" spc="8" dirty="0" smtClean="0">
                <a:latin typeface="Arial"/>
                <a:cs typeface="Arial"/>
              </a:rPr>
              <a:t> </a:t>
            </a:r>
            <a:r>
              <a:rPr lang="en-US" sz="1050" spc="-11" dirty="0" smtClean="0">
                <a:latin typeface="Arial"/>
                <a:cs typeface="Arial"/>
              </a:rPr>
              <a:t>O</a:t>
            </a:r>
            <a:r>
              <a:rPr lang="en-US" sz="1050" spc="4" dirty="0" smtClean="0">
                <a:latin typeface="Arial"/>
                <a:cs typeface="Arial"/>
              </a:rPr>
              <a:t>ft</a:t>
            </a:r>
            <a:r>
              <a:rPr lang="en-US" sz="1050" spc="-4" dirty="0" smtClean="0">
                <a:latin typeface="Arial"/>
                <a:cs typeface="Arial"/>
              </a:rPr>
              <a:t>e</a:t>
            </a:r>
            <a:r>
              <a:rPr lang="en-US" sz="1050" dirty="0" smtClean="0">
                <a:latin typeface="Arial"/>
                <a:cs typeface="Arial"/>
              </a:rPr>
              <a:t>n</a:t>
            </a:r>
            <a:r>
              <a:rPr lang="en-US" sz="1050" spc="-15" dirty="0" smtClean="0">
                <a:latin typeface="Arial"/>
                <a:cs typeface="Arial"/>
              </a:rPr>
              <a:t> </a:t>
            </a:r>
            <a:r>
              <a:rPr lang="en-US" sz="1050" spc="4" dirty="0" smtClean="0">
                <a:latin typeface="Arial"/>
                <a:cs typeface="Arial"/>
              </a:rPr>
              <a:t>t</a:t>
            </a:r>
            <a:r>
              <a:rPr lang="en-US" sz="1050" spc="-4" dirty="0" smtClean="0">
                <a:latin typeface="Arial"/>
                <a:cs typeface="Arial"/>
              </a:rPr>
              <a:t>h</a:t>
            </a:r>
            <a:r>
              <a:rPr lang="en-US" sz="1050" dirty="0" smtClean="0">
                <a:latin typeface="Arial"/>
                <a:cs typeface="Arial"/>
              </a:rPr>
              <a:t>is i</a:t>
            </a:r>
            <a:r>
              <a:rPr lang="en-US" sz="1050" spc="-4" dirty="0" smtClean="0">
                <a:latin typeface="Arial"/>
                <a:cs typeface="Arial"/>
              </a:rPr>
              <a:t>n</a:t>
            </a:r>
            <a:r>
              <a:rPr lang="en-US" sz="1050" spc="-15" dirty="0" smtClean="0">
                <a:latin typeface="Arial"/>
                <a:cs typeface="Arial"/>
              </a:rPr>
              <a:t>v</a:t>
            </a:r>
            <a:r>
              <a:rPr lang="en-US" sz="1050" spc="-4" dirty="0" smtClean="0">
                <a:latin typeface="Arial"/>
                <a:cs typeface="Arial"/>
              </a:rPr>
              <a:t>o</a:t>
            </a:r>
            <a:r>
              <a:rPr lang="en-US" sz="1050" dirty="0" smtClean="0">
                <a:latin typeface="Arial"/>
                <a:cs typeface="Arial"/>
              </a:rPr>
              <a:t>l</a:t>
            </a:r>
            <a:r>
              <a:rPr lang="en-US" sz="1050" spc="-15" dirty="0" smtClean="0">
                <a:latin typeface="Arial"/>
                <a:cs typeface="Arial"/>
              </a:rPr>
              <a:t>v</a:t>
            </a:r>
            <a:r>
              <a:rPr lang="en-US" sz="1050" spc="-4" dirty="0" smtClean="0">
                <a:latin typeface="Arial"/>
                <a:cs typeface="Arial"/>
              </a:rPr>
              <a:t>e</a:t>
            </a:r>
            <a:r>
              <a:rPr lang="en-US" sz="1050" dirty="0" smtClean="0">
                <a:latin typeface="Arial"/>
                <a:cs typeface="Arial"/>
              </a:rPr>
              <a:t>s</a:t>
            </a:r>
            <a:r>
              <a:rPr lang="en-US" sz="1050" spc="8" dirty="0" smtClean="0">
                <a:latin typeface="Arial"/>
                <a:cs typeface="Arial"/>
              </a:rPr>
              <a:t> </a:t>
            </a:r>
            <a:r>
              <a:rPr lang="en-US" sz="1050" spc="-4" dirty="0" smtClean="0">
                <a:latin typeface="Arial"/>
                <a:cs typeface="Arial"/>
              </a:rPr>
              <a:t>e</a:t>
            </a:r>
            <a:r>
              <a:rPr lang="en-US" sz="1050" spc="-8" dirty="0" smtClean="0">
                <a:latin typeface="Arial"/>
                <a:cs typeface="Arial"/>
              </a:rPr>
              <a:t>s</a:t>
            </a:r>
            <a:r>
              <a:rPr lang="en-US" sz="1050" spc="4" dirty="0" smtClean="0">
                <a:latin typeface="Arial"/>
                <a:cs typeface="Arial"/>
              </a:rPr>
              <a:t>t</a:t>
            </a:r>
            <a:r>
              <a:rPr lang="en-US" sz="1050" spc="-4" dirty="0" smtClean="0">
                <a:latin typeface="Arial"/>
                <a:cs typeface="Arial"/>
              </a:rPr>
              <a:t>ab</a:t>
            </a:r>
            <a:r>
              <a:rPr lang="en-US" sz="1050" dirty="0" smtClean="0">
                <a:latin typeface="Arial"/>
                <a:cs typeface="Arial"/>
              </a:rPr>
              <a:t>l</a:t>
            </a:r>
            <a:r>
              <a:rPr lang="en-US" sz="1050" spc="-11" dirty="0" smtClean="0">
                <a:latin typeface="Arial"/>
                <a:cs typeface="Arial"/>
              </a:rPr>
              <a:t>i</a:t>
            </a:r>
            <a:r>
              <a:rPr lang="en-US" sz="1050" spc="4" dirty="0" smtClean="0">
                <a:latin typeface="Arial"/>
                <a:cs typeface="Arial"/>
              </a:rPr>
              <a:t>s</a:t>
            </a:r>
            <a:r>
              <a:rPr lang="en-US" sz="1050" spc="-4" dirty="0" smtClean="0">
                <a:latin typeface="Arial"/>
                <a:cs typeface="Arial"/>
              </a:rPr>
              <a:t>h</a:t>
            </a:r>
            <a:r>
              <a:rPr lang="en-US" sz="1050" dirty="0" smtClean="0">
                <a:latin typeface="Arial"/>
                <a:cs typeface="Arial"/>
              </a:rPr>
              <a:t>i</a:t>
            </a:r>
            <a:r>
              <a:rPr lang="en-US" sz="1050" spc="-4" dirty="0" smtClean="0">
                <a:latin typeface="Arial"/>
                <a:cs typeface="Arial"/>
              </a:rPr>
              <a:t>n</a:t>
            </a:r>
            <a:r>
              <a:rPr lang="en-US" sz="1050" dirty="0" smtClean="0">
                <a:latin typeface="Arial"/>
                <a:cs typeface="Arial"/>
              </a:rPr>
              <a:t>g </a:t>
            </a:r>
            <a:r>
              <a:rPr lang="en-US" sz="1050" spc="-4" dirty="0" smtClean="0">
                <a:latin typeface="Arial"/>
                <a:cs typeface="Arial"/>
              </a:rPr>
              <a:t>bounda</a:t>
            </a:r>
            <a:r>
              <a:rPr lang="en-US" sz="1050" dirty="0" smtClean="0">
                <a:latin typeface="Arial"/>
                <a:cs typeface="Arial"/>
              </a:rPr>
              <a:t>ri</a:t>
            </a:r>
            <a:r>
              <a:rPr lang="en-US" sz="1050" spc="-11" dirty="0" smtClean="0">
                <a:latin typeface="Arial"/>
                <a:cs typeface="Arial"/>
              </a:rPr>
              <a:t>e</a:t>
            </a:r>
            <a:r>
              <a:rPr lang="en-US" sz="1050" dirty="0" smtClean="0">
                <a:latin typeface="Arial"/>
                <a:cs typeface="Arial"/>
              </a:rPr>
              <a:t>s </a:t>
            </a:r>
            <a:r>
              <a:rPr lang="en-US" sz="1050" spc="4" dirty="0" smtClean="0">
                <a:latin typeface="Arial"/>
                <a:cs typeface="Arial"/>
              </a:rPr>
              <a:t>f</a:t>
            </a:r>
            <a:r>
              <a:rPr lang="en-US" sz="1050" spc="-4" dirty="0" smtClean="0">
                <a:latin typeface="Arial"/>
                <a:cs typeface="Arial"/>
              </a:rPr>
              <a:t>o</a:t>
            </a:r>
            <a:r>
              <a:rPr lang="en-US" sz="1050" dirty="0" smtClean="0">
                <a:latin typeface="Arial"/>
                <a:cs typeface="Arial"/>
              </a:rPr>
              <a:t>r</a:t>
            </a:r>
            <a:r>
              <a:rPr lang="en-US" sz="1050" spc="-4" dirty="0" smtClean="0">
                <a:latin typeface="Arial"/>
                <a:cs typeface="Arial"/>
              </a:rPr>
              <a:t> </a:t>
            </a:r>
            <a:r>
              <a:rPr lang="en-US" sz="1050" spc="-15" dirty="0" smtClean="0">
                <a:latin typeface="Arial"/>
                <a:cs typeface="Arial"/>
              </a:rPr>
              <a:t>w</a:t>
            </a:r>
            <a:r>
              <a:rPr lang="en-US" sz="1050" spc="-4" dirty="0" smtClean="0">
                <a:latin typeface="Arial"/>
                <a:cs typeface="Arial"/>
              </a:rPr>
              <a:t>ha</a:t>
            </a:r>
            <a:r>
              <a:rPr lang="en-US" sz="1050" dirty="0" smtClean="0">
                <a:latin typeface="Arial"/>
                <a:cs typeface="Arial"/>
              </a:rPr>
              <a:t>t</a:t>
            </a:r>
            <a:r>
              <a:rPr lang="en-US" sz="1050" spc="8" dirty="0" smtClean="0">
                <a:latin typeface="Arial"/>
                <a:cs typeface="Arial"/>
              </a:rPr>
              <a:t> </a:t>
            </a:r>
            <a:r>
              <a:rPr lang="en-US" sz="1050" spc="-11" dirty="0" smtClean="0">
                <a:latin typeface="Arial"/>
                <a:cs typeface="Arial"/>
              </a:rPr>
              <a:t>i</a:t>
            </a:r>
            <a:r>
              <a:rPr lang="en-US" sz="1050" spc="-8" dirty="0" smtClean="0">
                <a:latin typeface="Arial"/>
                <a:cs typeface="Arial"/>
              </a:rPr>
              <a:t>s</a:t>
            </a:r>
            <a:r>
              <a:rPr lang="en-US" sz="1050" spc="4" dirty="0" smtClean="0">
                <a:latin typeface="Arial"/>
                <a:cs typeface="Arial"/>
              </a:rPr>
              <a:t>s</a:t>
            </a:r>
            <a:r>
              <a:rPr lang="en-US" sz="1050" spc="-4" dirty="0" smtClean="0">
                <a:latin typeface="Arial"/>
                <a:cs typeface="Arial"/>
              </a:rPr>
              <a:t>ue</a:t>
            </a:r>
            <a:r>
              <a:rPr lang="en-US" sz="1050" spc="-8" dirty="0" smtClean="0">
                <a:latin typeface="Arial"/>
                <a:cs typeface="Arial"/>
              </a:rPr>
              <a:t>s</a:t>
            </a:r>
            <a:r>
              <a:rPr lang="en-US" sz="1050" dirty="0" smtClean="0">
                <a:latin typeface="Arial"/>
                <a:cs typeface="Arial"/>
              </a:rPr>
              <a:t>, </a:t>
            </a:r>
            <a:r>
              <a:rPr lang="en-US" sz="1050" spc="-4" dirty="0" smtClean="0">
                <a:latin typeface="Arial"/>
                <a:cs typeface="Arial"/>
              </a:rPr>
              <a:t>p</a:t>
            </a:r>
            <a:r>
              <a:rPr lang="en-US" sz="1050" dirty="0" smtClean="0">
                <a:latin typeface="Arial"/>
                <a:cs typeface="Arial"/>
              </a:rPr>
              <a:t>l</a:t>
            </a:r>
            <a:r>
              <a:rPr lang="en-US" sz="1050" spc="-4" dirty="0" smtClean="0">
                <a:latin typeface="Arial"/>
                <a:cs typeface="Arial"/>
              </a:rPr>
              <a:t>a</a:t>
            </a:r>
            <a:r>
              <a:rPr lang="en-US" sz="1050" spc="-15" dirty="0" smtClean="0">
                <a:latin typeface="Arial"/>
                <a:cs typeface="Arial"/>
              </a:rPr>
              <a:t>y</a:t>
            </a:r>
            <a:r>
              <a:rPr lang="en-US" sz="1050" spc="-4" dirty="0" smtClean="0">
                <a:latin typeface="Arial"/>
                <a:cs typeface="Arial"/>
              </a:rPr>
              <a:t>e</a:t>
            </a:r>
            <a:r>
              <a:rPr lang="en-US" sz="1050" dirty="0" smtClean="0">
                <a:latin typeface="Arial"/>
                <a:cs typeface="Arial"/>
              </a:rPr>
              <a:t>r</a:t>
            </a:r>
            <a:r>
              <a:rPr lang="en-US" sz="1050" spc="4" dirty="0" smtClean="0">
                <a:latin typeface="Arial"/>
                <a:cs typeface="Arial"/>
              </a:rPr>
              <a:t>s</a:t>
            </a:r>
            <a:r>
              <a:rPr lang="en-US" sz="1050" dirty="0" smtClean="0">
                <a:latin typeface="Arial"/>
                <a:cs typeface="Arial"/>
              </a:rPr>
              <a:t>, </a:t>
            </a:r>
            <a:r>
              <a:rPr lang="en-US" sz="1050" spc="-11" dirty="0" smtClean="0">
                <a:latin typeface="Arial"/>
                <a:cs typeface="Arial"/>
              </a:rPr>
              <a:t>a</a:t>
            </a:r>
            <a:r>
              <a:rPr lang="en-US" sz="1050" spc="-4" dirty="0" smtClean="0">
                <a:latin typeface="Arial"/>
                <a:cs typeface="Arial"/>
              </a:rPr>
              <a:t>n</a:t>
            </a:r>
            <a:r>
              <a:rPr lang="en-US" sz="1050" dirty="0" smtClean="0">
                <a:latin typeface="Arial"/>
                <a:cs typeface="Arial"/>
              </a:rPr>
              <a:t>d</a:t>
            </a:r>
            <a:r>
              <a:rPr lang="en-US" sz="1050" spc="4" dirty="0" smtClean="0">
                <a:latin typeface="Arial"/>
                <a:cs typeface="Arial"/>
              </a:rPr>
              <a:t> s</a:t>
            </a:r>
            <a:r>
              <a:rPr lang="en-US" sz="1050" spc="-15" dirty="0" smtClean="0">
                <a:latin typeface="Arial"/>
                <a:cs typeface="Arial"/>
              </a:rPr>
              <a:t>y</a:t>
            </a:r>
            <a:r>
              <a:rPr lang="en-US" sz="1050" spc="4" dirty="0" smtClean="0">
                <a:latin typeface="Arial"/>
                <a:cs typeface="Arial"/>
              </a:rPr>
              <a:t>st</a:t>
            </a:r>
            <a:r>
              <a:rPr lang="en-US" sz="1050" spc="-4" dirty="0" smtClean="0">
                <a:latin typeface="Arial"/>
                <a:cs typeface="Arial"/>
              </a:rPr>
              <a:t>e</a:t>
            </a:r>
            <a:r>
              <a:rPr lang="en-US" sz="1050" spc="-15" dirty="0" smtClean="0">
                <a:latin typeface="Arial"/>
                <a:cs typeface="Arial"/>
              </a:rPr>
              <a:t>m</a:t>
            </a:r>
            <a:r>
              <a:rPr lang="en-US" sz="1050" dirty="0" smtClean="0">
                <a:latin typeface="Arial"/>
                <a:cs typeface="Arial"/>
              </a:rPr>
              <a:t>s </a:t>
            </a:r>
            <a:r>
              <a:rPr lang="en-US" sz="1050" spc="4" dirty="0" smtClean="0">
                <a:latin typeface="Arial"/>
                <a:cs typeface="Arial"/>
              </a:rPr>
              <a:t>t</a:t>
            </a:r>
            <a:r>
              <a:rPr lang="en-US" sz="1050" spc="-4" dirty="0" smtClean="0">
                <a:latin typeface="Arial"/>
                <a:cs typeface="Arial"/>
              </a:rPr>
              <a:t>h</a:t>
            </a:r>
            <a:r>
              <a:rPr lang="en-US" sz="1050" dirty="0" smtClean="0">
                <a:latin typeface="Arial"/>
                <a:cs typeface="Arial"/>
              </a:rPr>
              <a:t>e</a:t>
            </a:r>
            <a:r>
              <a:rPr lang="en-US" sz="1050" spc="4" dirty="0" smtClean="0">
                <a:latin typeface="Arial"/>
                <a:cs typeface="Arial"/>
              </a:rPr>
              <a:t> </a:t>
            </a:r>
            <a:r>
              <a:rPr lang="en-US" sz="1050" spc="-11" dirty="0" smtClean="0">
                <a:latin typeface="Arial"/>
                <a:cs typeface="Arial"/>
              </a:rPr>
              <a:t>g</a:t>
            </a:r>
            <a:r>
              <a:rPr lang="en-US" sz="1050" dirty="0" smtClean="0">
                <a:latin typeface="Arial"/>
                <a:cs typeface="Arial"/>
              </a:rPr>
              <a:t>r</a:t>
            </a:r>
            <a:r>
              <a:rPr lang="en-US" sz="1050" spc="-4" dirty="0" smtClean="0">
                <a:latin typeface="Arial"/>
                <a:cs typeface="Arial"/>
              </a:rPr>
              <a:t>ou</a:t>
            </a:r>
            <a:r>
              <a:rPr lang="en-US" sz="1050" dirty="0" smtClean="0">
                <a:latin typeface="Arial"/>
                <a:cs typeface="Arial"/>
              </a:rPr>
              <a:t>p</a:t>
            </a:r>
            <a:r>
              <a:rPr lang="en-US" sz="1050" spc="-8" dirty="0" smtClean="0">
                <a:latin typeface="Arial"/>
                <a:cs typeface="Arial"/>
              </a:rPr>
              <a:t> </a:t>
            </a:r>
            <a:r>
              <a:rPr lang="en-US" sz="1050" spc="-15" dirty="0" smtClean="0">
                <a:latin typeface="Arial"/>
                <a:cs typeface="Arial"/>
              </a:rPr>
              <a:t>w</a:t>
            </a:r>
            <a:r>
              <a:rPr lang="en-US" sz="1050" dirty="0" smtClean="0">
                <a:latin typeface="Arial"/>
                <a:cs typeface="Arial"/>
              </a:rPr>
              <a:t>ill</a:t>
            </a:r>
            <a:r>
              <a:rPr lang="en-US" sz="1050" spc="4" dirty="0" smtClean="0">
                <a:latin typeface="Arial"/>
                <a:cs typeface="Arial"/>
              </a:rPr>
              <a:t> </a:t>
            </a:r>
            <a:r>
              <a:rPr lang="en-US" sz="1050" dirty="0" smtClean="0">
                <a:latin typeface="Arial"/>
                <a:cs typeface="Arial"/>
              </a:rPr>
              <a:t>in</a:t>
            </a:r>
            <a:r>
              <a:rPr lang="en-US" sz="1050" spc="4" dirty="0" smtClean="0">
                <a:latin typeface="Arial"/>
                <a:cs typeface="Arial"/>
              </a:rPr>
              <a:t> </a:t>
            </a:r>
            <a:r>
              <a:rPr lang="en-US" sz="1050" spc="-4" dirty="0" smtClean="0">
                <a:latin typeface="Arial"/>
                <a:cs typeface="Arial"/>
              </a:rPr>
              <a:t>e</a:t>
            </a:r>
            <a:r>
              <a:rPr lang="en-US" sz="1050" spc="-11" dirty="0" smtClean="0">
                <a:latin typeface="Arial"/>
                <a:cs typeface="Arial"/>
              </a:rPr>
              <a:t>n</a:t>
            </a:r>
            <a:r>
              <a:rPr lang="en-US" sz="1050" spc="-4" dirty="0" smtClean="0">
                <a:latin typeface="Arial"/>
                <a:cs typeface="Arial"/>
              </a:rPr>
              <a:t>gag</a:t>
            </a:r>
            <a:r>
              <a:rPr lang="en-US" sz="1050" dirty="0" smtClean="0">
                <a:latin typeface="Arial"/>
                <a:cs typeface="Arial"/>
              </a:rPr>
              <a:t>e</a:t>
            </a:r>
            <a:r>
              <a:rPr lang="en-US" sz="1050" spc="4" dirty="0" smtClean="0">
                <a:latin typeface="Arial"/>
                <a:cs typeface="Arial"/>
              </a:rPr>
              <a:t> </a:t>
            </a:r>
            <a:r>
              <a:rPr lang="en-US" sz="1050" spc="-15" dirty="0" smtClean="0">
                <a:latin typeface="Arial"/>
                <a:cs typeface="Arial"/>
              </a:rPr>
              <a:t>w</a:t>
            </a:r>
            <a:r>
              <a:rPr lang="en-US" sz="1050" dirty="0" smtClean="0">
                <a:latin typeface="Arial"/>
                <a:cs typeface="Arial"/>
              </a:rPr>
              <a:t>i</a:t>
            </a:r>
            <a:r>
              <a:rPr lang="en-US" sz="1050" spc="4" dirty="0" smtClean="0">
                <a:latin typeface="Arial"/>
                <a:cs typeface="Arial"/>
              </a:rPr>
              <a:t>t</a:t>
            </a:r>
            <a:r>
              <a:rPr lang="en-US" sz="1050" spc="-4" dirty="0" smtClean="0">
                <a:latin typeface="Arial"/>
                <a:cs typeface="Arial"/>
              </a:rPr>
              <a:t>h</a:t>
            </a:r>
            <a:r>
              <a:rPr lang="en-US" sz="1050" dirty="0" smtClean="0">
                <a:latin typeface="Arial"/>
                <a:cs typeface="Arial"/>
              </a:rPr>
              <a:t>, </a:t>
            </a:r>
            <a:r>
              <a:rPr lang="en-US" sz="1050" spc="-4" dirty="0" smtClean="0">
                <a:latin typeface="Arial"/>
                <a:cs typeface="Arial"/>
              </a:rPr>
              <a:t>an</a:t>
            </a:r>
            <a:r>
              <a:rPr lang="en-US" sz="1050" dirty="0" smtClean="0">
                <a:latin typeface="Arial"/>
                <a:cs typeface="Arial"/>
              </a:rPr>
              <a:t>d</a:t>
            </a:r>
            <a:r>
              <a:rPr lang="en-US" sz="1050" spc="-8" dirty="0" smtClean="0">
                <a:latin typeface="Arial"/>
                <a:cs typeface="Arial"/>
              </a:rPr>
              <a:t> </a:t>
            </a:r>
            <a:r>
              <a:rPr lang="en-US" sz="1050" spc="-15" dirty="0" smtClean="0">
                <a:latin typeface="Arial"/>
                <a:cs typeface="Arial"/>
              </a:rPr>
              <a:t>w</a:t>
            </a:r>
            <a:r>
              <a:rPr lang="en-US" sz="1050" spc="-4" dirty="0" smtClean="0">
                <a:latin typeface="Arial"/>
                <a:cs typeface="Arial"/>
              </a:rPr>
              <a:t>h</a:t>
            </a:r>
            <a:r>
              <a:rPr lang="en-US" sz="1050" dirty="0" smtClean="0">
                <a:latin typeface="Arial"/>
                <a:cs typeface="Arial"/>
              </a:rPr>
              <a:t>i</a:t>
            </a:r>
            <a:r>
              <a:rPr lang="en-US" sz="1050" spc="4" dirty="0" smtClean="0">
                <a:latin typeface="Arial"/>
                <a:cs typeface="Arial"/>
              </a:rPr>
              <a:t>c</a:t>
            </a:r>
            <a:r>
              <a:rPr lang="en-US" sz="1050" dirty="0" smtClean="0">
                <a:latin typeface="Arial"/>
                <a:cs typeface="Arial"/>
              </a:rPr>
              <a:t>h</a:t>
            </a:r>
            <a:r>
              <a:rPr lang="en-US" sz="1050" spc="4" dirty="0" smtClean="0">
                <a:latin typeface="Arial"/>
                <a:cs typeface="Arial"/>
              </a:rPr>
              <a:t> </a:t>
            </a:r>
            <a:r>
              <a:rPr lang="en-US" sz="1050" spc="-11" dirty="0" smtClean="0">
                <a:latin typeface="Arial"/>
                <a:cs typeface="Arial"/>
              </a:rPr>
              <a:t>a</a:t>
            </a:r>
            <a:r>
              <a:rPr lang="en-US" sz="1050" dirty="0" smtClean="0">
                <a:latin typeface="Arial"/>
                <a:cs typeface="Arial"/>
              </a:rPr>
              <a:t>re</a:t>
            </a:r>
            <a:r>
              <a:rPr lang="en-US" sz="1050" spc="4" dirty="0" smtClean="0">
                <a:latin typeface="Arial"/>
                <a:cs typeface="Arial"/>
              </a:rPr>
              <a:t> </a:t>
            </a:r>
            <a:r>
              <a:rPr lang="en-US" sz="1050" spc="-11" dirty="0" smtClean="0">
                <a:latin typeface="Arial"/>
                <a:cs typeface="Arial"/>
              </a:rPr>
              <a:t>o</a:t>
            </a:r>
            <a:r>
              <a:rPr lang="en-US" sz="1050" spc="-4" dirty="0" smtClean="0">
                <a:latin typeface="Arial"/>
                <a:cs typeface="Arial"/>
              </a:rPr>
              <a:t>u</a:t>
            </a:r>
            <a:r>
              <a:rPr lang="en-US" sz="1050" spc="-8" dirty="0" smtClean="0">
                <a:latin typeface="Arial"/>
                <a:cs typeface="Arial"/>
              </a:rPr>
              <a:t>t</a:t>
            </a:r>
            <a:r>
              <a:rPr lang="en-US" sz="1050" spc="4" dirty="0" smtClean="0">
                <a:latin typeface="Arial"/>
                <a:cs typeface="Arial"/>
              </a:rPr>
              <a:t>s</a:t>
            </a:r>
            <a:r>
              <a:rPr lang="en-US" sz="1050" dirty="0" smtClean="0">
                <a:latin typeface="Arial"/>
                <a:cs typeface="Arial"/>
              </a:rPr>
              <a:t>i</a:t>
            </a:r>
            <a:r>
              <a:rPr lang="en-US" sz="1050" spc="-4" dirty="0" smtClean="0">
                <a:latin typeface="Arial"/>
                <a:cs typeface="Arial"/>
              </a:rPr>
              <a:t>de </a:t>
            </a:r>
            <a:r>
              <a:rPr lang="en-US" sz="1050" dirty="0" smtClean="0">
                <a:latin typeface="Arial"/>
                <a:cs typeface="Arial"/>
              </a:rPr>
              <a:t>i</a:t>
            </a:r>
            <a:r>
              <a:rPr lang="en-US" sz="1050" spc="4" dirty="0" smtClean="0">
                <a:latin typeface="Arial"/>
                <a:cs typeface="Arial"/>
              </a:rPr>
              <a:t>t</a:t>
            </a:r>
            <a:r>
              <a:rPr lang="en-US" sz="1050" dirty="0" smtClean="0">
                <a:latin typeface="Arial"/>
                <a:cs typeface="Arial"/>
              </a:rPr>
              <a:t>s</a:t>
            </a:r>
            <a:r>
              <a:rPr lang="en-US" sz="1050" spc="-11" dirty="0" smtClean="0">
                <a:latin typeface="Arial"/>
                <a:cs typeface="Arial"/>
              </a:rPr>
              <a:t> </a:t>
            </a:r>
            <a:r>
              <a:rPr lang="en-US" sz="1050" spc="4" dirty="0" smtClean="0">
                <a:latin typeface="Arial"/>
                <a:cs typeface="Arial"/>
              </a:rPr>
              <a:t>sc</a:t>
            </a:r>
            <a:r>
              <a:rPr lang="en-US" sz="1050" spc="-4" dirty="0" smtClean="0">
                <a:latin typeface="Arial"/>
                <a:cs typeface="Arial"/>
              </a:rPr>
              <a:t>o</a:t>
            </a:r>
            <a:r>
              <a:rPr lang="en-US" sz="1050" spc="-11" dirty="0" smtClean="0">
                <a:latin typeface="Arial"/>
                <a:cs typeface="Arial"/>
              </a:rPr>
              <a:t>p</a:t>
            </a:r>
            <a:r>
              <a:rPr lang="en-US" sz="1050" spc="-4" dirty="0" smtClean="0">
                <a:latin typeface="Arial"/>
                <a:cs typeface="Arial"/>
              </a:rPr>
              <a:t>e</a:t>
            </a:r>
            <a:r>
              <a:rPr lang="en-US" sz="1050" dirty="0" smtClean="0">
                <a:latin typeface="Arial"/>
                <a:cs typeface="Arial"/>
              </a:rPr>
              <a:t>. </a:t>
            </a:r>
            <a:r>
              <a:rPr lang="en-US" sz="1050" spc="-8" dirty="0" smtClean="0">
                <a:latin typeface="Arial"/>
                <a:cs typeface="Arial"/>
              </a:rPr>
              <a:t>T</a:t>
            </a:r>
            <a:r>
              <a:rPr lang="en-US" sz="1050" spc="-4" dirty="0" smtClean="0">
                <a:latin typeface="Arial"/>
                <a:cs typeface="Arial"/>
              </a:rPr>
              <a:t>h</a:t>
            </a:r>
            <a:r>
              <a:rPr lang="en-US" sz="1050" dirty="0" smtClean="0">
                <a:latin typeface="Arial"/>
                <a:cs typeface="Arial"/>
              </a:rPr>
              <a:t>e</a:t>
            </a:r>
            <a:r>
              <a:rPr lang="en-US" sz="1050" spc="4" dirty="0" smtClean="0">
                <a:latin typeface="Arial"/>
                <a:cs typeface="Arial"/>
              </a:rPr>
              <a:t> </a:t>
            </a:r>
            <a:r>
              <a:rPr lang="en-US" sz="1050" spc="-11" dirty="0" smtClean="0">
                <a:latin typeface="Arial"/>
                <a:cs typeface="Arial"/>
              </a:rPr>
              <a:t>p</a:t>
            </a:r>
            <a:r>
              <a:rPr lang="en-US" sz="1050" dirty="0" smtClean="0">
                <a:latin typeface="Arial"/>
                <a:cs typeface="Arial"/>
              </a:rPr>
              <a:t>r</a:t>
            </a:r>
            <a:r>
              <a:rPr lang="en-US" sz="1050" spc="-4" dirty="0" smtClean="0">
                <a:latin typeface="Arial"/>
                <a:cs typeface="Arial"/>
              </a:rPr>
              <a:t>ob</a:t>
            </a:r>
            <a:r>
              <a:rPr lang="en-US" sz="1050" spc="-11" dirty="0" smtClean="0">
                <a:latin typeface="Arial"/>
                <a:cs typeface="Arial"/>
              </a:rPr>
              <a:t>l</a:t>
            </a:r>
            <a:r>
              <a:rPr lang="en-US" sz="1050" spc="-4" dirty="0" smtClean="0">
                <a:latin typeface="Arial"/>
                <a:cs typeface="Arial"/>
              </a:rPr>
              <a:t>e</a:t>
            </a:r>
            <a:r>
              <a:rPr lang="en-US" sz="1050" dirty="0" smtClean="0">
                <a:latin typeface="Arial"/>
                <a:cs typeface="Arial"/>
              </a:rPr>
              <a:t>m </a:t>
            </a:r>
            <a:r>
              <a:rPr lang="en-US" sz="1050" spc="-4" dirty="0" smtClean="0">
                <a:latin typeface="Arial"/>
                <a:cs typeface="Arial"/>
              </a:rPr>
              <a:t>de</a:t>
            </a:r>
            <a:r>
              <a:rPr lang="en-US" sz="1050" spc="4" dirty="0" smtClean="0">
                <a:latin typeface="Arial"/>
                <a:cs typeface="Arial"/>
              </a:rPr>
              <a:t>f</a:t>
            </a:r>
            <a:r>
              <a:rPr lang="en-US" sz="1050" dirty="0" smtClean="0">
                <a:latin typeface="Arial"/>
                <a:cs typeface="Arial"/>
              </a:rPr>
              <a:t>i</a:t>
            </a:r>
            <a:r>
              <a:rPr lang="en-US" sz="1050" spc="-11" dirty="0" smtClean="0">
                <a:latin typeface="Arial"/>
                <a:cs typeface="Arial"/>
              </a:rPr>
              <a:t>n</a:t>
            </a:r>
            <a:r>
              <a:rPr lang="en-US" sz="1050" dirty="0" smtClean="0">
                <a:latin typeface="Arial"/>
                <a:cs typeface="Arial"/>
              </a:rPr>
              <a:t>i</a:t>
            </a:r>
            <a:r>
              <a:rPr lang="en-US" sz="1050" spc="4" dirty="0" smtClean="0">
                <a:latin typeface="Arial"/>
                <a:cs typeface="Arial"/>
              </a:rPr>
              <a:t>t</a:t>
            </a:r>
            <a:r>
              <a:rPr lang="en-US" sz="1050" dirty="0" smtClean="0">
                <a:latin typeface="Arial"/>
                <a:cs typeface="Arial"/>
              </a:rPr>
              <a:t>i</a:t>
            </a:r>
            <a:r>
              <a:rPr lang="en-US" sz="1050" spc="-4" dirty="0" smtClean="0">
                <a:latin typeface="Arial"/>
                <a:cs typeface="Arial"/>
              </a:rPr>
              <a:t>o</a:t>
            </a:r>
            <a:r>
              <a:rPr lang="en-US" sz="1050" dirty="0" smtClean="0">
                <a:latin typeface="Arial"/>
                <a:cs typeface="Arial"/>
              </a:rPr>
              <a:t>n</a:t>
            </a:r>
            <a:r>
              <a:rPr lang="en-US" sz="1050" spc="-8" dirty="0" smtClean="0">
                <a:latin typeface="Arial"/>
                <a:cs typeface="Arial"/>
              </a:rPr>
              <a:t> </a:t>
            </a:r>
            <a:r>
              <a:rPr lang="en-US" sz="1050" spc="-11" dirty="0" smtClean="0">
                <a:latin typeface="Arial"/>
                <a:cs typeface="Arial"/>
              </a:rPr>
              <a:t>i</a:t>
            </a:r>
            <a:r>
              <a:rPr lang="en-US" sz="1050" dirty="0" smtClean="0">
                <a:latin typeface="Arial"/>
                <a:cs typeface="Arial"/>
              </a:rPr>
              <a:t>s</a:t>
            </a:r>
            <a:r>
              <a:rPr lang="en-US" sz="1050" spc="8" dirty="0" smtClean="0">
                <a:latin typeface="Arial"/>
                <a:cs typeface="Arial"/>
              </a:rPr>
              <a:t> </a:t>
            </a:r>
            <a:r>
              <a:rPr lang="en-US" sz="1050" spc="-11" dirty="0" smtClean="0">
                <a:latin typeface="Arial"/>
                <a:cs typeface="Arial"/>
              </a:rPr>
              <a:t>b</a:t>
            </a:r>
            <a:r>
              <a:rPr lang="en-US" sz="1050" spc="-4" dirty="0" smtClean="0">
                <a:latin typeface="Arial"/>
                <a:cs typeface="Arial"/>
              </a:rPr>
              <a:t>u</a:t>
            </a:r>
            <a:r>
              <a:rPr lang="en-US" sz="1050" dirty="0" smtClean="0">
                <a:latin typeface="Arial"/>
                <a:cs typeface="Arial"/>
              </a:rPr>
              <a:t>i</a:t>
            </a:r>
            <a:r>
              <a:rPr lang="en-US" sz="1050" spc="-11" dirty="0" smtClean="0">
                <a:latin typeface="Arial"/>
                <a:cs typeface="Arial"/>
              </a:rPr>
              <a:t>l</a:t>
            </a:r>
            <a:r>
              <a:rPr lang="en-US" sz="1050" dirty="0" smtClean="0">
                <a:latin typeface="Arial"/>
                <a:cs typeface="Arial"/>
              </a:rPr>
              <a:t>t</a:t>
            </a:r>
            <a:r>
              <a:rPr lang="en-US" sz="1050" spc="8" dirty="0" smtClean="0">
                <a:latin typeface="Arial"/>
                <a:cs typeface="Arial"/>
              </a:rPr>
              <a:t> </a:t>
            </a:r>
            <a:r>
              <a:rPr lang="en-US" sz="1050" spc="-4" dirty="0" smtClean="0">
                <a:latin typeface="Arial"/>
                <a:cs typeface="Arial"/>
              </a:rPr>
              <a:t>o</a:t>
            </a:r>
            <a:r>
              <a:rPr lang="en-US" sz="1050" dirty="0" smtClean="0">
                <a:latin typeface="Arial"/>
                <a:cs typeface="Arial"/>
              </a:rPr>
              <a:t>n</a:t>
            </a:r>
            <a:r>
              <a:rPr lang="en-US" sz="1050" spc="-8" dirty="0" smtClean="0">
                <a:latin typeface="Arial"/>
                <a:cs typeface="Arial"/>
              </a:rPr>
              <a:t> </a:t>
            </a:r>
            <a:r>
              <a:rPr lang="en-US" sz="1050" dirty="0" smtClean="0">
                <a:latin typeface="Arial"/>
                <a:cs typeface="Arial"/>
              </a:rPr>
              <a:t>a </a:t>
            </a:r>
            <a:r>
              <a:rPr lang="en-US" sz="1050" spc="4" dirty="0" smtClean="0">
                <a:latin typeface="Arial"/>
                <a:cs typeface="Arial"/>
              </a:rPr>
              <a:t>s</a:t>
            </a:r>
            <a:r>
              <a:rPr lang="en-US" sz="1050" spc="-4" dirty="0" smtClean="0">
                <a:latin typeface="Arial"/>
                <a:cs typeface="Arial"/>
              </a:rPr>
              <a:t>ha</a:t>
            </a:r>
            <a:r>
              <a:rPr lang="en-US" sz="1050" dirty="0" smtClean="0">
                <a:latin typeface="Arial"/>
                <a:cs typeface="Arial"/>
              </a:rPr>
              <a:t>r</a:t>
            </a:r>
            <a:r>
              <a:rPr lang="en-US" sz="1050" spc="-4" dirty="0" smtClean="0">
                <a:latin typeface="Arial"/>
                <a:cs typeface="Arial"/>
              </a:rPr>
              <a:t>e</a:t>
            </a:r>
            <a:r>
              <a:rPr lang="en-US" sz="1050" dirty="0" smtClean="0">
                <a:latin typeface="Arial"/>
                <a:cs typeface="Arial"/>
              </a:rPr>
              <a:t>d</a:t>
            </a:r>
            <a:r>
              <a:rPr lang="en-US" sz="1050" spc="-8" dirty="0" smtClean="0">
                <a:latin typeface="Arial"/>
                <a:cs typeface="Arial"/>
              </a:rPr>
              <a:t> </a:t>
            </a:r>
            <a:r>
              <a:rPr lang="en-US" sz="1050" spc="-4" dirty="0" smtClean="0">
                <a:latin typeface="Arial"/>
                <a:cs typeface="Arial"/>
              </a:rPr>
              <a:t>unde</a:t>
            </a:r>
            <a:r>
              <a:rPr lang="en-US" sz="1050" spc="-11" dirty="0" smtClean="0">
                <a:latin typeface="Arial"/>
                <a:cs typeface="Arial"/>
              </a:rPr>
              <a:t>r</a:t>
            </a:r>
            <a:r>
              <a:rPr lang="en-US" sz="1050" spc="-8" dirty="0" smtClean="0">
                <a:latin typeface="Arial"/>
                <a:cs typeface="Arial"/>
              </a:rPr>
              <a:t>s</a:t>
            </a:r>
            <a:r>
              <a:rPr lang="en-US" sz="1050" spc="4" dirty="0" smtClean="0">
                <a:latin typeface="Arial"/>
                <a:cs typeface="Arial"/>
              </a:rPr>
              <a:t>t</a:t>
            </a:r>
            <a:r>
              <a:rPr lang="en-US" sz="1050" spc="-4" dirty="0" smtClean="0">
                <a:latin typeface="Arial"/>
                <a:cs typeface="Arial"/>
              </a:rPr>
              <a:t>and</a:t>
            </a:r>
            <a:r>
              <a:rPr lang="en-US" sz="1050" spc="-11" dirty="0" smtClean="0">
                <a:latin typeface="Arial"/>
                <a:cs typeface="Arial"/>
              </a:rPr>
              <a:t>i</a:t>
            </a:r>
            <a:r>
              <a:rPr lang="en-US" sz="1050" spc="-4" dirty="0" smtClean="0">
                <a:latin typeface="Arial"/>
                <a:cs typeface="Arial"/>
              </a:rPr>
              <a:t>n</a:t>
            </a:r>
            <a:r>
              <a:rPr lang="en-US" sz="1050" dirty="0" smtClean="0">
                <a:latin typeface="Arial"/>
                <a:cs typeface="Arial"/>
              </a:rPr>
              <a:t>g</a:t>
            </a:r>
            <a:r>
              <a:rPr lang="en-US" sz="1050" spc="4" dirty="0" smtClean="0">
                <a:latin typeface="Arial"/>
                <a:cs typeface="Arial"/>
              </a:rPr>
              <a:t> </a:t>
            </a:r>
            <a:r>
              <a:rPr lang="en-US" sz="1050" spc="-4" dirty="0" smtClean="0">
                <a:latin typeface="Arial"/>
                <a:cs typeface="Arial"/>
              </a:rPr>
              <a:t>o</a:t>
            </a:r>
            <a:r>
              <a:rPr lang="en-US" sz="1050" dirty="0" smtClean="0">
                <a:latin typeface="Arial"/>
                <a:cs typeface="Arial"/>
              </a:rPr>
              <a:t>f</a:t>
            </a:r>
            <a:r>
              <a:rPr lang="en-US" sz="1050" spc="-11" dirty="0" smtClean="0">
                <a:latin typeface="Arial"/>
                <a:cs typeface="Arial"/>
              </a:rPr>
              <a:t> </a:t>
            </a:r>
            <a:r>
              <a:rPr lang="en-US" sz="1050" spc="4" dirty="0" smtClean="0">
                <a:latin typeface="Arial"/>
                <a:cs typeface="Arial"/>
              </a:rPr>
              <a:t>t</a:t>
            </a:r>
            <a:r>
              <a:rPr lang="en-US" sz="1050" spc="-4" dirty="0" smtClean="0">
                <a:latin typeface="Arial"/>
                <a:cs typeface="Arial"/>
              </a:rPr>
              <a:t>h</a:t>
            </a:r>
            <a:r>
              <a:rPr lang="en-US" sz="1050" dirty="0" smtClean="0">
                <a:latin typeface="Arial"/>
                <a:cs typeface="Arial"/>
              </a:rPr>
              <a:t>e</a:t>
            </a:r>
            <a:r>
              <a:rPr lang="en-US" sz="1050" spc="-8" dirty="0" smtClean="0">
                <a:latin typeface="Arial"/>
                <a:cs typeface="Arial"/>
              </a:rPr>
              <a:t> </a:t>
            </a:r>
            <a:r>
              <a:rPr lang="en-US" sz="1050" dirty="0" smtClean="0">
                <a:latin typeface="Arial"/>
                <a:cs typeface="Arial"/>
              </a:rPr>
              <a:t>r</a:t>
            </a:r>
            <a:r>
              <a:rPr lang="en-US" sz="1050" spc="-4" dirty="0" smtClean="0">
                <a:latin typeface="Arial"/>
                <a:cs typeface="Arial"/>
              </a:rPr>
              <a:t>oo</a:t>
            </a:r>
            <a:r>
              <a:rPr lang="en-US" sz="1050" dirty="0" smtClean="0">
                <a:latin typeface="Arial"/>
                <a:cs typeface="Arial"/>
              </a:rPr>
              <a:t>t</a:t>
            </a:r>
            <a:r>
              <a:rPr lang="en-US" sz="1050" spc="-11" dirty="0" smtClean="0">
                <a:latin typeface="Arial"/>
                <a:cs typeface="Arial"/>
              </a:rPr>
              <a:t> </a:t>
            </a:r>
            <a:r>
              <a:rPr lang="en-US" sz="1050" spc="4" dirty="0" smtClean="0">
                <a:latin typeface="Arial"/>
                <a:cs typeface="Arial"/>
              </a:rPr>
              <a:t>c</a:t>
            </a:r>
            <a:r>
              <a:rPr lang="en-US" sz="1050" spc="-4" dirty="0" smtClean="0">
                <a:latin typeface="Arial"/>
                <a:cs typeface="Arial"/>
              </a:rPr>
              <a:t>a</a:t>
            </a:r>
            <a:r>
              <a:rPr lang="en-US" sz="1050" spc="-11" dirty="0" smtClean="0">
                <a:latin typeface="Arial"/>
                <a:cs typeface="Arial"/>
              </a:rPr>
              <a:t>u</a:t>
            </a:r>
            <a:r>
              <a:rPr lang="en-US" sz="1050" spc="-8" dirty="0" smtClean="0">
                <a:latin typeface="Arial"/>
                <a:cs typeface="Arial"/>
              </a:rPr>
              <a:t>s</a:t>
            </a:r>
            <a:r>
              <a:rPr lang="en-US" sz="1050" spc="-4" dirty="0" smtClean="0">
                <a:latin typeface="Arial"/>
                <a:cs typeface="Arial"/>
              </a:rPr>
              <a:t>e</a:t>
            </a:r>
            <a:r>
              <a:rPr lang="en-US" sz="1050" dirty="0" smtClean="0">
                <a:latin typeface="Arial"/>
                <a:cs typeface="Arial"/>
              </a:rPr>
              <a:t>s</a:t>
            </a:r>
            <a:r>
              <a:rPr lang="en-US" sz="1050" spc="8" dirty="0" smtClean="0">
                <a:latin typeface="Arial"/>
                <a:cs typeface="Arial"/>
              </a:rPr>
              <a:t> </a:t>
            </a:r>
            <a:r>
              <a:rPr lang="en-US" sz="1050" spc="-11" dirty="0" smtClean="0">
                <a:latin typeface="Arial"/>
                <a:cs typeface="Arial"/>
              </a:rPr>
              <a:t>o</a:t>
            </a:r>
            <a:r>
              <a:rPr lang="en-US" sz="1050" dirty="0" smtClean="0">
                <a:latin typeface="Arial"/>
                <a:cs typeface="Arial"/>
              </a:rPr>
              <a:t>f </a:t>
            </a:r>
            <a:r>
              <a:rPr lang="en-US" sz="1050" spc="4" dirty="0" smtClean="0">
                <a:latin typeface="Arial"/>
                <a:cs typeface="Arial"/>
              </a:rPr>
              <a:t>t</a:t>
            </a:r>
            <a:r>
              <a:rPr lang="en-US" sz="1050" spc="-4" dirty="0" smtClean="0">
                <a:latin typeface="Arial"/>
                <a:cs typeface="Arial"/>
              </a:rPr>
              <a:t>he </a:t>
            </a:r>
            <a:r>
              <a:rPr lang="en-US" sz="1050" dirty="0" smtClean="0">
                <a:latin typeface="Arial"/>
                <a:cs typeface="Arial"/>
              </a:rPr>
              <a:t>i</a:t>
            </a:r>
            <a:r>
              <a:rPr lang="en-US" sz="1050" spc="4" dirty="0" smtClean="0">
                <a:latin typeface="Arial"/>
                <a:cs typeface="Arial"/>
              </a:rPr>
              <a:t>s</a:t>
            </a:r>
            <a:r>
              <a:rPr lang="en-US" sz="1050" spc="-8" dirty="0" smtClean="0">
                <a:latin typeface="Arial"/>
                <a:cs typeface="Arial"/>
              </a:rPr>
              <a:t>s</a:t>
            </a:r>
            <a:r>
              <a:rPr lang="en-US" sz="1050" spc="-4" dirty="0" smtClean="0">
                <a:latin typeface="Arial"/>
                <a:cs typeface="Arial"/>
              </a:rPr>
              <a:t>u</a:t>
            </a:r>
            <a:r>
              <a:rPr lang="en-US" sz="1050" dirty="0" smtClean="0">
                <a:latin typeface="Arial"/>
                <a:cs typeface="Arial"/>
              </a:rPr>
              <a:t>e</a:t>
            </a:r>
            <a:r>
              <a:rPr lang="en-US" sz="1050" spc="4" dirty="0" smtClean="0">
                <a:latin typeface="Arial"/>
                <a:cs typeface="Arial"/>
              </a:rPr>
              <a:t> </a:t>
            </a:r>
            <a:r>
              <a:rPr lang="en-US" sz="1050" spc="-11" dirty="0" smtClean="0">
                <a:latin typeface="Arial"/>
                <a:cs typeface="Arial"/>
              </a:rPr>
              <a:t>a</a:t>
            </a:r>
            <a:r>
              <a:rPr lang="en-US" sz="1050" dirty="0" smtClean="0">
                <a:latin typeface="Arial"/>
                <a:cs typeface="Arial"/>
              </a:rPr>
              <a:t>t </a:t>
            </a:r>
            <a:r>
              <a:rPr lang="en-US" sz="1050" spc="-4" dirty="0" smtClean="0">
                <a:latin typeface="Arial"/>
                <a:cs typeface="Arial"/>
              </a:rPr>
              <a:t>han</a:t>
            </a:r>
            <a:r>
              <a:rPr lang="en-US" sz="1050" spc="-11" dirty="0" smtClean="0">
                <a:latin typeface="Arial"/>
                <a:cs typeface="Arial"/>
              </a:rPr>
              <a:t>d</a:t>
            </a:r>
            <a:r>
              <a:rPr lang="en-US" sz="1050" dirty="0" smtClean="0">
                <a:latin typeface="Arial"/>
                <a:cs typeface="Arial"/>
              </a:rPr>
              <a:t>.</a:t>
            </a:r>
          </a:p>
          <a:p>
            <a:pPr lvl="1">
              <a:lnSpc>
                <a:spcPts val="375"/>
              </a:lnSpc>
              <a:spcBef>
                <a:spcPts val="15"/>
              </a:spcBef>
              <a:buFont typeface="Arial"/>
              <a:buChar char="•"/>
            </a:pPr>
            <a:endParaRPr lang="en-US" sz="375" dirty="0" smtClean="0"/>
          </a:p>
          <a:p>
            <a:pPr lvl="1">
              <a:lnSpc>
                <a:spcPts val="750"/>
              </a:lnSpc>
              <a:buFont typeface="Arial"/>
              <a:buChar char="•"/>
            </a:pPr>
            <a:endParaRPr lang="en-US" sz="750" dirty="0" smtClean="0"/>
          </a:p>
          <a:p>
            <a:pPr lvl="1">
              <a:lnSpc>
                <a:spcPts val="750"/>
              </a:lnSpc>
              <a:buFont typeface="Arial"/>
              <a:buChar char="•"/>
            </a:pPr>
            <a:endParaRPr lang="en-US" sz="750" dirty="0" smtClean="0"/>
          </a:p>
          <a:p>
            <a:pPr marL="180975" indent="-171450">
              <a:buFont typeface="Arial"/>
              <a:buAutoNum type="arabicPeriod"/>
              <a:tabLst>
                <a:tab pos="180975" algn="l"/>
              </a:tabLst>
            </a:pPr>
            <a:r>
              <a:rPr lang="en-US" sz="1050" b="1" spc="-4" dirty="0" smtClean="0">
                <a:latin typeface="Arial"/>
                <a:cs typeface="Arial"/>
              </a:rPr>
              <a:t>G</a:t>
            </a:r>
            <a:r>
              <a:rPr lang="en-US" sz="1050" b="1" spc="-8" dirty="0" smtClean="0">
                <a:latin typeface="Arial"/>
                <a:cs typeface="Arial"/>
              </a:rPr>
              <a:t>o</a:t>
            </a:r>
            <a:r>
              <a:rPr lang="en-US" sz="1050" b="1" spc="-4" dirty="0" smtClean="0">
                <a:latin typeface="Arial"/>
                <a:cs typeface="Arial"/>
              </a:rPr>
              <a:t>a</a:t>
            </a:r>
            <a:r>
              <a:rPr lang="en-US" sz="1050" b="1" dirty="0" smtClean="0">
                <a:latin typeface="Arial"/>
                <a:cs typeface="Arial"/>
              </a:rPr>
              <a:t>l</a:t>
            </a:r>
            <a:endParaRPr lang="en-US" sz="1050" dirty="0" smtClean="0">
              <a:latin typeface="Arial"/>
              <a:cs typeface="Arial"/>
            </a:endParaRPr>
          </a:p>
          <a:p>
            <a:pPr marL="523875" marR="542925" lvl="1" indent="-171926">
              <a:lnSpc>
                <a:spcPct val="119300"/>
              </a:lnSpc>
              <a:spcBef>
                <a:spcPts val="79"/>
              </a:spcBef>
              <a:buFont typeface="Arial"/>
              <a:buChar char="•"/>
              <a:tabLst>
                <a:tab pos="561499" algn="l"/>
              </a:tabLst>
            </a:pPr>
            <a:r>
              <a:rPr lang="en-US" sz="1050" dirty="0" smtClean="0">
                <a:latin typeface="Arial"/>
                <a:cs typeface="Arial"/>
              </a:rPr>
              <a:t>A</a:t>
            </a:r>
            <a:r>
              <a:rPr lang="en-US" sz="1050" spc="4" dirty="0" smtClean="0">
                <a:latin typeface="Arial"/>
                <a:cs typeface="Arial"/>
              </a:rPr>
              <a:t> </a:t>
            </a:r>
            <a:r>
              <a:rPr lang="en-US" sz="1050" spc="-8" dirty="0" smtClean="0">
                <a:latin typeface="Arial"/>
                <a:cs typeface="Arial"/>
              </a:rPr>
              <a:t>m</a:t>
            </a:r>
            <a:r>
              <a:rPr lang="en-US" sz="1050" spc="-4" dirty="0" smtClean="0">
                <a:latin typeface="Arial"/>
                <a:cs typeface="Arial"/>
              </a:rPr>
              <a:t>e</a:t>
            </a:r>
            <a:r>
              <a:rPr lang="en-US" sz="1050" spc="-11" dirty="0" smtClean="0">
                <a:latin typeface="Arial"/>
                <a:cs typeface="Arial"/>
              </a:rPr>
              <a:t>a</a:t>
            </a:r>
            <a:r>
              <a:rPr lang="en-US" sz="1050" spc="4" dirty="0" smtClean="0">
                <a:latin typeface="Arial"/>
                <a:cs typeface="Arial"/>
              </a:rPr>
              <a:t>s</a:t>
            </a:r>
            <a:r>
              <a:rPr lang="en-US" sz="1050" spc="-4" dirty="0" smtClean="0">
                <a:latin typeface="Arial"/>
                <a:cs typeface="Arial"/>
              </a:rPr>
              <a:t>u</a:t>
            </a:r>
            <a:r>
              <a:rPr lang="en-US" sz="1050" dirty="0" smtClean="0">
                <a:latin typeface="Arial"/>
                <a:cs typeface="Arial"/>
              </a:rPr>
              <a:t>r</a:t>
            </a:r>
            <a:r>
              <a:rPr lang="en-US" sz="1050" spc="-11" dirty="0" smtClean="0">
                <a:latin typeface="Arial"/>
                <a:cs typeface="Arial"/>
              </a:rPr>
              <a:t>a</a:t>
            </a:r>
            <a:r>
              <a:rPr lang="en-US" sz="1050" spc="-4" dirty="0" smtClean="0">
                <a:latin typeface="Arial"/>
                <a:cs typeface="Arial"/>
              </a:rPr>
              <a:t>b</a:t>
            </a:r>
            <a:r>
              <a:rPr lang="en-US" sz="1050" dirty="0" smtClean="0">
                <a:latin typeface="Arial"/>
                <a:cs typeface="Arial"/>
              </a:rPr>
              <a:t>l</a:t>
            </a:r>
            <a:r>
              <a:rPr lang="en-US" sz="1050" spc="-4" dirty="0" smtClean="0">
                <a:latin typeface="Arial"/>
                <a:cs typeface="Arial"/>
              </a:rPr>
              <a:t>e</a:t>
            </a:r>
            <a:r>
              <a:rPr lang="en-US" sz="1050" dirty="0" smtClean="0">
                <a:latin typeface="Arial"/>
                <a:cs typeface="Arial"/>
              </a:rPr>
              <a:t>, </a:t>
            </a:r>
            <a:r>
              <a:rPr lang="en-US" sz="1050" spc="-4" dirty="0" smtClean="0">
                <a:latin typeface="Arial"/>
                <a:cs typeface="Arial"/>
              </a:rPr>
              <a:t>po</a:t>
            </a:r>
            <a:r>
              <a:rPr lang="en-US" sz="1050" spc="-11" dirty="0" smtClean="0">
                <a:latin typeface="Arial"/>
                <a:cs typeface="Arial"/>
              </a:rPr>
              <a:t>p</a:t>
            </a:r>
            <a:r>
              <a:rPr lang="en-US" sz="1050" spc="-4" dirty="0" smtClean="0">
                <a:latin typeface="Arial"/>
                <a:cs typeface="Arial"/>
              </a:rPr>
              <a:t>u</a:t>
            </a:r>
            <a:r>
              <a:rPr lang="en-US" sz="1050" dirty="0" smtClean="0">
                <a:latin typeface="Arial"/>
                <a:cs typeface="Arial"/>
              </a:rPr>
              <a:t>l</a:t>
            </a:r>
            <a:r>
              <a:rPr lang="en-US" sz="1050" spc="-4" dirty="0" smtClean="0">
                <a:latin typeface="Arial"/>
                <a:cs typeface="Arial"/>
              </a:rPr>
              <a:t>a</a:t>
            </a:r>
            <a:r>
              <a:rPr lang="en-US" sz="1050" spc="4" dirty="0" smtClean="0">
                <a:latin typeface="Arial"/>
                <a:cs typeface="Arial"/>
              </a:rPr>
              <a:t>t</a:t>
            </a:r>
            <a:r>
              <a:rPr lang="en-US" sz="1050" dirty="0" smtClean="0">
                <a:latin typeface="Arial"/>
                <a:cs typeface="Arial"/>
              </a:rPr>
              <a:t>i</a:t>
            </a:r>
            <a:r>
              <a:rPr lang="en-US" sz="1050" spc="-4" dirty="0" smtClean="0">
                <a:latin typeface="Arial"/>
                <a:cs typeface="Arial"/>
              </a:rPr>
              <a:t>o</a:t>
            </a:r>
            <a:r>
              <a:rPr lang="en-US" sz="1050" dirty="0" smtClean="0">
                <a:latin typeface="Arial"/>
                <a:cs typeface="Arial"/>
              </a:rPr>
              <a:t>n</a:t>
            </a:r>
            <a:r>
              <a:rPr lang="en-US" sz="1050" spc="-8" dirty="0" smtClean="0">
                <a:latin typeface="Arial"/>
                <a:cs typeface="Arial"/>
              </a:rPr>
              <a:t> </a:t>
            </a:r>
            <a:r>
              <a:rPr lang="en-US" sz="1050" dirty="0" smtClean="0">
                <a:latin typeface="Arial"/>
                <a:cs typeface="Arial"/>
              </a:rPr>
              <a:t>l</a:t>
            </a:r>
            <a:r>
              <a:rPr lang="en-US" sz="1050" spc="-4" dirty="0" smtClean="0">
                <a:latin typeface="Arial"/>
                <a:cs typeface="Arial"/>
              </a:rPr>
              <a:t>e</a:t>
            </a:r>
            <a:r>
              <a:rPr lang="en-US" sz="1050" spc="-15" dirty="0" smtClean="0">
                <a:latin typeface="Arial"/>
                <a:cs typeface="Arial"/>
              </a:rPr>
              <a:t>v</a:t>
            </a:r>
            <a:r>
              <a:rPr lang="en-US" sz="1050" spc="-4" dirty="0" smtClean="0">
                <a:latin typeface="Arial"/>
                <a:cs typeface="Arial"/>
              </a:rPr>
              <a:t>e</a:t>
            </a:r>
            <a:r>
              <a:rPr lang="en-US" sz="1050" dirty="0" smtClean="0">
                <a:latin typeface="Arial"/>
                <a:cs typeface="Arial"/>
              </a:rPr>
              <a:t>l</a:t>
            </a:r>
            <a:r>
              <a:rPr lang="en-US" sz="1050" spc="4" dirty="0" smtClean="0">
                <a:latin typeface="Arial"/>
                <a:cs typeface="Arial"/>
              </a:rPr>
              <a:t> </a:t>
            </a:r>
            <a:r>
              <a:rPr lang="en-US" sz="1050" spc="-4" dirty="0" smtClean="0">
                <a:latin typeface="Arial"/>
                <a:cs typeface="Arial"/>
              </a:rPr>
              <a:t>goa</a:t>
            </a:r>
            <a:r>
              <a:rPr lang="en-US" sz="1050" dirty="0" smtClean="0">
                <a:latin typeface="Arial"/>
                <a:cs typeface="Arial"/>
              </a:rPr>
              <a:t>l</a:t>
            </a:r>
            <a:r>
              <a:rPr lang="en-US" sz="1050" spc="-4" dirty="0" smtClean="0">
                <a:latin typeface="Arial"/>
                <a:cs typeface="Arial"/>
              </a:rPr>
              <a:t> </a:t>
            </a:r>
            <a:r>
              <a:rPr lang="en-US" sz="1050" spc="4" dirty="0" smtClean="0">
                <a:latin typeface="Arial"/>
                <a:cs typeface="Arial"/>
              </a:rPr>
              <a:t>t</a:t>
            </a:r>
            <a:r>
              <a:rPr lang="en-US" sz="1050" spc="-11" dirty="0" smtClean="0">
                <a:latin typeface="Arial"/>
                <a:cs typeface="Arial"/>
              </a:rPr>
              <a:t>h</a:t>
            </a:r>
            <a:r>
              <a:rPr lang="en-US" sz="1050" spc="-4" dirty="0" smtClean="0">
                <a:latin typeface="Arial"/>
                <a:cs typeface="Arial"/>
              </a:rPr>
              <a:t>a</a:t>
            </a:r>
            <a:r>
              <a:rPr lang="en-US" sz="1050" dirty="0" smtClean="0">
                <a:latin typeface="Arial"/>
                <a:cs typeface="Arial"/>
              </a:rPr>
              <a:t>t </a:t>
            </a:r>
            <a:r>
              <a:rPr lang="en-US" sz="1050" spc="-4" dirty="0" smtClean="0">
                <a:latin typeface="Arial"/>
                <a:cs typeface="Arial"/>
              </a:rPr>
              <a:t>de</a:t>
            </a:r>
            <a:r>
              <a:rPr lang="en-US" sz="1050" spc="-8" dirty="0" smtClean="0">
                <a:latin typeface="Arial"/>
                <a:cs typeface="Arial"/>
              </a:rPr>
              <a:t>m</a:t>
            </a:r>
            <a:r>
              <a:rPr lang="en-US" sz="1050" spc="-4" dirty="0" smtClean="0">
                <a:latin typeface="Arial"/>
                <a:cs typeface="Arial"/>
              </a:rPr>
              <a:t>on</a:t>
            </a:r>
            <a:r>
              <a:rPr lang="en-US" sz="1050" spc="4" dirty="0" smtClean="0">
                <a:latin typeface="Arial"/>
                <a:cs typeface="Arial"/>
              </a:rPr>
              <a:t>s</a:t>
            </a:r>
            <a:r>
              <a:rPr lang="en-US" sz="1050" spc="-8" dirty="0" smtClean="0">
                <a:latin typeface="Arial"/>
                <a:cs typeface="Arial"/>
              </a:rPr>
              <a:t>t</a:t>
            </a:r>
            <a:r>
              <a:rPr lang="en-US" sz="1050" dirty="0" smtClean="0">
                <a:latin typeface="Arial"/>
                <a:cs typeface="Arial"/>
              </a:rPr>
              <a:t>r</a:t>
            </a:r>
            <a:r>
              <a:rPr lang="en-US" sz="1050" spc="-4" dirty="0" smtClean="0">
                <a:latin typeface="Arial"/>
                <a:cs typeface="Arial"/>
              </a:rPr>
              <a:t>a</a:t>
            </a:r>
            <a:r>
              <a:rPr lang="en-US" sz="1050" spc="4" dirty="0" smtClean="0">
                <a:latin typeface="Arial"/>
                <a:cs typeface="Arial"/>
              </a:rPr>
              <a:t>t</a:t>
            </a:r>
            <a:r>
              <a:rPr lang="en-US" sz="1050" spc="-11" dirty="0" smtClean="0">
                <a:latin typeface="Arial"/>
                <a:cs typeface="Arial"/>
              </a:rPr>
              <a:t>e</a:t>
            </a:r>
            <a:r>
              <a:rPr lang="en-US" sz="1050" dirty="0" smtClean="0">
                <a:latin typeface="Arial"/>
                <a:cs typeface="Arial"/>
              </a:rPr>
              <a:t>s </a:t>
            </a:r>
            <a:r>
              <a:rPr lang="en-US" sz="1050" spc="-4" dirty="0" smtClean="0">
                <a:latin typeface="Arial"/>
                <a:cs typeface="Arial"/>
              </a:rPr>
              <a:t>ho</a:t>
            </a:r>
            <a:r>
              <a:rPr lang="en-US" sz="1050" dirty="0" smtClean="0">
                <a:latin typeface="Arial"/>
                <a:cs typeface="Arial"/>
              </a:rPr>
              <a:t>w</a:t>
            </a:r>
            <a:r>
              <a:rPr lang="en-US" sz="1050" spc="-11" dirty="0" smtClean="0">
                <a:latin typeface="Arial"/>
                <a:cs typeface="Arial"/>
              </a:rPr>
              <a:t> </a:t>
            </a:r>
            <a:r>
              <a:rPr lang="en-US" sz="1050" spc="-15" dirty="0" smtClean="0">
                <a:latin typeface="Arial"/>
                <a:cs typeface="Arial"/>
              </a:rPr>
              <a:t>y</a:t>
            </a:r>
            <a:r>
              <a:rPr lang="en-US" sz="1050" spc="-4" dirty="0" smtClean="0">
                <a:latin typeface="Arial"/>
                <a:cs typeface="Arial"/>
              </a:rPr>
              <a:t>o</a:t>
            </a:r>
            <a:r>
              <a:rPr lang="en-US" sz="1050" dirty="0" smtClean="0">
                <a:latin typeface="Arial"/>
                <a:cs typeface="Arial"/>
              </a:rPr>
              <a:t>u</a:t>
            </a:r>
            <a:r>
              <a:rPr lang="en-US" sz="1050" spc="11" dirty="0" smtClean="0">
                <a:latin typeface="Arial"/>
                <a:cs typeface="Arial"/>
              </a:rPr>
              <a:t> </a:t>
            </a:r>
            <a:r>
              <a:rPr lang="en-US" sz="1050" spc="-15" dirty="0" smtClean="0">
                <a:latin typeface="Arial"/>
                <a:cs typeface="Arial"/>
              </a:rPr>
              <a:t>w</a:t>
            </a:r>
            <a:r>
              <a:rPr lang="en-US" sz="1050" dirty="0" smtClean="0">
                <a:latin typeface="Arial"/>
                <a:cs typeface="Arial"/>
              </a:rPr>
              <a:t>ill</a:t>
            </a:r>
            <a:r>
              <a:rPr lang="en-US" sz="1050" spc="4" dirty="0" smtClean="0">
                <a:latin typeface="Arial"/>
                <a:cs typeface="Arial"/>
              </a:rPr>
              <a:t> </a:t>
            </a:r>
            <a:r>
              <a:rPr lang="en-US" sz="1050" spc="-4" dirty="0" smtClean="0">
                <a:latin typeface="Arial"/>
                <a:cs typeface="Arial"/>
              </a:rPr>
              <a:t>de</a:t>
            </a:r>
            <a:r>
              <a:rPr lang="en-US" sz="1050" spc="4" dirty="0" smtClean="0">
                <a:latin typeface="Arial"/>
                <a:cs typeface="Arial"/>
              </a:rPr>
              <a:t>f</a:t>
            </a:r>
            <a:r>
              <a:rPr lang="en-US" sz="1050" dirty="0" smtClean="0">
                <a:latin typeface="Arial"/>
                <a:cs typeface="Arial"/>
              </a:rPr>
              <a:t>i</a:t>
            </a:r>
            <a:r>
              <a:rPr lang="en-US" sz="1050" spc="-4" dirty="0" smtClean="0">
                <a:latin typeface="Arial"/>
                <a:cs typeface="Arial"/>
              </a:rPr>
              <a:t>n</a:t>
            </a:r>
            <a:r>
              <a:rPr lang="en-US" sz="1050" dirty="0" smtClean="0">
                <a:latin typeface="Arial"/>
                <a:cs typeface="Arial"/>
              </a:rPr>
              <a:t>e</a:t>
            </a:r>
            <a:r>
              <a:rPr lang="en-US" sz="1050" spc="-8" dirty="0" smtClean="0">
                <a:latin typeface="Arial"/>
                <a:cs typeface="Arial"/>
              </a:rPr>
              <a:t> </a:t>
            </a:r>
            <a:r>
              <a:rPr lang="en-US" sz="1050" spc="4" dirty="0" smtClean="0">
                <a:latin typeface="Arial"/>
                <a:cs typeface="Arial"/>
              </a:rPr>
              <a:t>s</a:t>
            </a:r>
            <a:r>
              <a:rPr lang="en-US" sz="1050" spc="-11" dirty="0" smtClean="0">
                <a:latin typeface="Arial"/>
                <a:cs typeface="Arial"/>
              </a:rPr>
              <a:t>u</a:t>
            </a:r>
            <a:r>
              <a:rPr lang="en-US" sz="1050" spc="-8" dirty="0" smtClean="0">
                <a:latin typeface="Arial"/>
                <a:cs typeface="Arial"/>
              </a:rPr>
              <a:t>cc</a:t>
            </a:r>
            <a:r>
              <a:rPr lang="en-US" sz="1050" spc="-4" dirty="0" smtClean="0">
                <a:latin typeface="Arial"/>
                <a:cs typeface="Arial"/>
              </a:rPr>
              <a:t>e</a:t>
            </a:r>
            <a:r>
              <a:rPr lang="en-US" sz="1050" spc="4" dirty="0" smtClean="0">
                <a:latin typeface="Arial"/>
                <a:cs typeface="Arial"/>
              </a:rPr>
              <a:t>s</a:t>
            </a:r>
            <a:r>
              <a:rPr lang="en-US" sz="1050" spc="-8" dirty="0" smtClean="0">
                <a:latin typeface="Arial"/>
                <a:cs typeface="Arial"/>
              </a:rPr>
              <a:t>s.</a:t>
            </a:r>
            <a:endParaRPr lang="en-US" sz="1050" dirty="0" smtClean="0">
              <a:latin typeface="Arial"/>
              <a:cs typeface="Arial"/>
            </a:endParaRPr>
          </a:p>
          <a:p>
            <a:pPr lvl="1">
              <a:lnSpc>
                <a:spcPts val="750"/>
              </a:lnSpc>
              <a:buFont typeface="Arial"/>
              <a:buChar char="•"/>
            </a:pPr>
            <a:endParaRPr lang="en-US" sz="750" dirty="0" smtClean="0"/>
          </a:p>
          <a:p>
            <a:pPr lvl="1">
              <a:lnSpc>
                <a:spcPts val="750"/>
              </a:lnSpc>
              <a:buFont typeface="Arial"/>
              <a:buChar char="•"/>
            </a:pPr>
            <a:endParaRPr lang="en-US" sz="750" dirty="0" smtClean="0"/>
          </a:p>
          <a:p>
            <a:pPr lvl="1">
              <a:lnSpc>
                <a:spcPts val="750"/>
              </a:lnSpc>
              <a:buFont typeface="Arial"/>
              <a:buChar char="•"/>
            </a:pPr>
            <a:endParaRPr lang="en-US" sz="750" dirty="0" smtClean="0"/>
          </a:p>
          <a:p>
            <a:pPr lvl="1">
              <a:lnSpc>
                <a:spcPts val="750"/>
              </a:lnSpc>
              <a:spcBef>
                <a:spcPts val="42"/>
              </a:spcBef>
              <a:buFont typeface="Arial"/>
              <a:buChar char="•"/>
            </a:pPr>
            <a:endParaRPr lang="en-US" sz="750" dirty="0" smtClean="0"/>
          </a:p>
          <a:p>
            <a:pPr marL="180975" indent="-171450">
              <a:buFont typeface="Arial"/>
              <a:buAutoNum type="arabicPeriod"/>
              <a:tabLst>
                <a:tab pos="180975" algn="l"/>
              </a:tabLst>
            </a:pPr>
            <a:r>
              <a:rPr lang="en-US" sz="1050" b="1" spc="-8" dirty="0" smtClean="0">
                <a:latin typeface="Arial"/>
                <a:cs typeface="Arial"/>
              </a:rPr>
              <a:t>F</a:t>
            </a:r>
            <a:r>
              <a:rPr lang="en-US" sz="1050" b="1" spc="4" dirty="0" smtClean="0">
                <a:latin typeface="Arial"/>
                <a:cs typeface="Arial"/>
              </a:rPr>
              <a:t>r</a:t>
            </a:r>
            <a:r>
              <a:rPr lang="en-US" sz="1050" b="1" spc="-4" dirty="0" smtClean="0">
                <a:latin typeface="Arial"/>
                <a:cs typeface="Arial"/>
              </a:rPr>
              <a:t>am</a:t>
            </a:r>
            <a:r>
              <a:rPr lang="en-US" sz="1050" b="1" spc="-19" dirty="0" smtClean="0">
                <a:latin typeface="Arial"/>
                <a:cs typeface="Arial"/>
              </a:rPr>
              <a:t>e</a:t>
            </a:r>
            <a:r>
              <a:rPr lang="en-US" sz="1050" b="1" spc="15" dirty="0" smtClean="0">
                <a:latin typeface="Arial"/>
                <a:cs typeface="Arial"/>
              </a:rPr>
              <a:t>w</a:t>
            </a:r>
            <a:r>
              <a:rPr lang="en-US" sz="1050" b="1" spc="-8" dirty="0" smtClean="0">
                <a:latin typeface="Arial"/>
                <a:cs typeface="Arial"/>
              </a:rPr>
              <a:t>o</a:t>
            </a:r>
            <a:r>
              <a:rPr lang="en-US" sz="1050" b="1" spc="4" dirty="0" smtClean="0">
                <a:latin typeface="Arial"/>
                <a:cs typeface="Arial"/>
              </a:rPr>
              <a:t>r</a:t>
            </a:r>
            <a:r>
              <a:rPr lang="en-US" sz="1050" b="1" dirty="0" smtClean="0">
                <a:latin typeface="Arial"/>
                <a:cs typeface="Arial"/>
              </a:rPr>
              <a:t>k</a:t>
            </a:r>
            <a:r>
              <a:rPr lang="en-US" sz="1050" b="1" spc="-8" dirty="0" smtClean="0">
                <a:latin typeface="Arial"/>
                <a:cs typeface="Arial"/>
              </a:rPr>
              <a:t> </a:t>
            </a:r>
            <a:r>
              <a:rPr lang="en-US" sz="1050" b="1" dirty="0" smtClean="0">
                <a:latin typeface="Arial"/>
                <a:cs typeface="Arial"/>
              </a:rPr>
              <a:t>f</a:t>
            </a:r>
            <a:r>
              <a:rPr lang="en-US" sz="1050" b="1" spc="-15" dirty="0" smtClean="0">
                <a:latin typeface="Arial"/>
                <a:cs typeface="Arial"/>
              </a:rPr>
              <a:t>o</a:t>
            </a:r>
            <a:r>
              <a:rPr lang="en-US" sz="1050" b="1" dirty="0" smtClean="0">
                <a:latin typeface="Arial"/>
                <a:cs typeface="Arial"/>
              </a:rPr>
              <a:t>r</a:t>
            </a:r>
            <a:r>
              <a:rPr lang="en-US" sz="1050" b="1" spc="8" dirty="0" smtClean="0">
                <a:latin typeface="Arial"/>
                <a:cs typeface="Arial"/>
              </a:rPr>
              <a:t> </a:t>
            </a:r>
            <a:r>
              <a:rPr lang="en-US" sz="1050" b="1" spc="-8" dirty="0" smtClean="0">
                <a:latin typeface="Arial"/>
                <a:cs typeface="Arial"/>
              </a:rPr>
              <a:t>C</a:t>
            </a:r>
            <a:r>
              <a:rPr lang="en-US" sz="1050" b="1" spc="-15" dirty="0" smtClean="0">
                <a:latin typeface="Arial"/>
                <a:cs typeface="Arial"/>
              </a:rPr>
              <a:t>h</a:t>
            </a:r>
            <a:r>
              <a:rPr lang="en-US" sz="1050" b="1" spc="-4" dirty="0" smtClean="0">
                <a:latin typeface="Arial"/>
                <a:cs typeface="Arial"/>
              </a:rPr>
              <a:t>a</a:t>
            </a:r>
            <a:r>
              <a:rPr lang="en-US" sz="1050" b="1" spc="-8" dirty="0" smtClean="0">
                <a:latin typeface="Arial"/>
                <a:cs typeface="Arial"/>
              </a:rPr>
              <a:t>nge</a:t>
            </a:r>
            <a:endParaRPr lang="en-US" sz="1050" dirty="0" smtClean="0">
              <a:latin typeface="Arial"/>
              <a:cs typeface="Arial"/>
            </a:endParaRPr>
          </a:p>
          <a:p>
            <a:pPr marL="523875" marR="83344" lvl="1" indent="-171926">
              <a:lnSpc>
                <a:spcPct val="120000"/>
              </a:lnSpc>
              <a:spcBef>
                <a:spcPts val="60"/>
              </a:spcBef>
              <a:buFont typeface="Arial"/>
              <a:buChar char="•"/>
              <a:tabLst>
                <a:tab pos="561499" algn="l"/>
              </a:tabLst>
            </a:pPr>
            <a:r>
              <a:rPr lang="en-US" sz="1050" dirty="0" smtClean="0">
                <a:latin typeface="Arial"/>
                <a:cs typeface="Arial"/>
              </a:rPr>
              <a:t>A</a:t>
            </a:r>
            <a:r>
              <a:rPr lang="en-US" sz="1050" spc="-8" dirty="0" smtClean="0">
                <a:latin typeface="Arial"/>
                <a:cs typeface="Arial"/>
              </a:rPr>
              <a:t> s</a:t>
            </a:r>
            <a:r>
              <a:rPr lang="en-US" sz="1050" spc="4" dirty="0" smtClean="0">
                <a:latin typeface="Arial"/>
                <a:cs typeface="Arial"/>
              </a:rPr>
              <a:t>t</a:t>
            </a:r>
            <a:r>
              <a:rPr lang="en-US" sz="1050" dirty="0" smtClean="0">
                <a:latin typeface="Arial"/>
                <a:cs typeface="Arial"/>
              </a:rPr>
              <a:t>r</a:t>
            </a:r>
            <a:r>
              <a:rPr lang="en-US" sz="1050" spc="-11" dirty="0" smtClean="0">
                <a:latin typeface="Arial"/>
                <a:cs typeface="Arial"/>
              </a:rPr>
              <a:t>u</a:t>
            </a:r>
            <a:r>
              <a:rPr lang="en-US" sz="1050" spc="4" dirty="0" smtClean="0">
                <a:latin typeface="Arial"/>
                <a:cs typeface="Arial"/>
              </a:rPr>
              <a:t>ct</a:t>
            </a:r>
            <a:r>
              <a:rPr lang="en-US" sz="1050" spc="-4" dirty="0" smtClean="0">
                <a:latin typeface="Arial"/>
                <a:cs typeface="Arial"/>
              </a:rPr>
              <a:t>u</a:t>
            </a:r>
            <a:r>
              <a:rPr lang="en-US" sz="1050" dirty="0" smtClean="0">
                <a:latin typeface="Arial"/>
                <a:cs typeface="Arial"/>
              </a:rPr>
              <a:t>re</a:t>
            </a:r>
            <a:r>
              <a:rPr lang="en-US" sz="1050" spc="-15" dirty="0" smtClean="0">
                <a:latin typeface="Arial"/>
                <a:cs typeface="Arial"/>
              </a:rPr>
              <a:t> </a:t>
            </a:r>
            <a:r>
              <a:rPr lang="en-US" sz="1050" spc="4" dirty="0" smtClean="0">
                <a:latin typeface="Arial"/>
                <a:cs typeface="Arial"/>
              </a:rPr>
              <a:t>f</a:t>
            </a:r>
            <a:r>
              <a:rPr lang="en-US" sz="1050" spc="-4" dirty="0" smtClean="0">
                <a:latin typeface="Arial"/>
                <a:cs typeface="Arial"/>
              </a:rPr>
              <a:t>o</a:t>
            </a:r>
            <a:r>
              <a:rPr lang="en-US" sz="1050" dirty="0" smtClean="0">
                <a:latin typeface="Arial"/>
                <a:cs typeface="Arial"/>
              </a:rPr>
              <a:t>r</a:t>
            </a:r>
            <a:r>
              <a:rPr lang="en-US" sz="1050" spc="-4" dirty="0" smtClean="0">
                <a:latin typeface="Arial"/>
                <a:cs typeface="Arial"/>
              </a:rPr>
              <a:t> ho</a:t>
            </a:r>
            <a:r>
              <a:rPr lang="en-US" sz="1050" dirty="0" smtClean="0">
                <a:latin typeface="Arial"/>
                <a:cs typeface="Arial"/>
              </a:rPr>
              <a:t>w </a:t>
            </a:r>
            <a:r>
              <a:rPr lang="en-US" sz="1050" spc="4" dirty="0" smtClean="0">
                <a:latin typeface="Arial"/>
                <a:cs typeface="Arial"/>
              </a:rPr>
              <a:t>t</a:t>
            </a:r>
            <a:r>
              <a:rPr lang="en-US" sz="1050" spc="-4" dirty="0" smtClean="0">
                <a:latin typeface="Arial"/>
                <a:cs typeface="Arial"/>
              </a:rPr>
              <a:t>h</a:t>
            </a:r>
            <a:r>
              <a:rPr lang="en-US" sz="1050" dirty="0" smtClean="0">
                <a:latin typeface="Arial"/>
                <a:cs typeface="Arial"/>
              </a:rPr>
              <a:t>e</a:t>
            </a:r>
            <a:r>
              <a:rPr lang="en-US" sz="1050" spc="-8" dirty="0" smtClean="0">
                <a:latin typeface="Arial"/>
                <a:cs typeface="Arial"/>
              </a:rPr>
              <a:t> </a:t>
            </a:r>
            <a:r>
              <a:rPr lang="en-US" sz="1050" spc="-4" dirty="0" smtClean="0">
                <a:latin typeface="Arial"/>
                <a:cs typeface="Arial"/>
              </a:rPr>
              <a:t>g</a:t>
            </a:r>
            <a:r>
              <a:rPr lang="en-US" sz="1050" dirty="0" smtClean="0">
                <a:latin typeface="Arial"/>
                <a:cs typeface="Arial"/>
              </a:rPr>
              <a:t>r</a:t>
            </a:r>
            <a:r>
              <a:rPr lang="en-US" sz="1050" spc="-4" dirty="0" smtClean="0">
                <a:latin typeface="Arial"/>
                <a:cs typeface="Arial"/>
              </a:rPr>
              <a:t>o</a:t>
            </a:r>
            <a:r>
              <a:rPr lang="en-US" sz="1050" spc="-11" dirty="0" smtClean="0">
                <a:latin typeface="Arial"/>
                <a:cs typeface="Arial"/>
              </a:rPr>
              <a:t>u</a:t>
            </a:r>
            <a:r>
              <a:rPr lang="en-US" sz="1050" dirty="0" smtClean="0">
                <a:latin typeface="Arial"/>
                <a:cs typeface="Arial"/>
              </a:rPr>
              <a:t>p</a:t>
            </a:r>
            <a:r>
              <a:rPr lang="en-US" sz="1050" spc="4" dirty="0" smtClean="0">
                <a:latin typeface="Arial"/>
                <a:cs typeface="Arial"/>
              </a:rPr>
              <a:t> </a:t>
            </a:r>
            <a:r>
              <a:rPr lang="en-US" sz="1050" spc="-15" dirty="0" smtClean="0">
                <a:latin typeface="Arial"/>
                <a:cs typeface="Arial"/>
              </a:rPr>
              <a:t>w</a:t>
            </a:r>
            <a:r>
              <a:rPr lang="en-US" sz="1050" dirty="0" smtClean="0">
                <a:latin typeface="Arial"/>
                <a:cs typeface="Arial"/>
              </a:rPr>
              <a:t>ill</a:t>
            </a:r>
            <a:r>
              <a:rPr lang="en-US" sz="1050" spc="4" dirty="0" smtClean="0">
                <a:latin typeface="Arial"/>
                <a:cs typeface="Arial"/>
              </a:rPr>
              <a:t> s</a:t>
            </a:r>
            <a:r>
              <a:rPr lang="en-US" sz="1050" spc="-11" dirty="0" smtClean="0">
                <a:latin typeface="Arial"/>
                <a:cs typeface="Arial"/>
              </a:rPr>
              <a:t>p</a:t>
            </a:r>
            <a:r>
              <a:rPr lang="en-US" sz="1050" dirty="0" smtClean="0">
                <a:latin typeface="Arial"/>
                <a:cs typeface="Arial"/>
              </a:rPr>
              <a:t>lit</a:t>
            </a:r>
            <a:r>
              <a:rPr lang="en-US" sz="1050" spc="-11" dirty="0" smtClean="0">
                <a:latin typeface="Arial"/>
                <a:cs typeface="Arial"/>
              </a:rPr>
              <a:t> </a:t>
            </a:r>
            <a:r>
              <a:rPr lang="en-US" sz="1050" spc="-4" dirty="0" smtClean="0">
                <a:latin typeface="Arial"/>
                <a:cs typeface="Arial"/>
              </a:rPr>
              <a:t>u</a:t>
            </a:r>
            <a:r>
              <a:rPr lang="en-US" sz="1050" dirty="0" smtClean="0">
                <a:latin typeface="Arial"/>
                <a:cs typeface="Arial"/>
              </a:rPr>
              <a:t>p</a:t>
            </a:r>
            <a:r>
              <a:rPr lang="en-US" sz="1050" spc="4" dirty="0" smtClean="0">
                <a:latin typeface="Arial"/>
                <a:cs typeface="Arial"/>
              </a:rPr>
              <a:t> t</a:t>
            </a:r>
            <a:r>
              <a:rPr lang="en-US" sz="1050" spc="-11" dirty="0" smtClean="0">
                <a:latin typeface="Arial"/>
                <a:cs typeface="Arial"/>
              </a:rPr>
              <a:t>h</a:t>
            </a:r>
            <a:r>
              <a:rPr lang="en-US" sz="1050" dirty="0" smtClean="0">
                <a:latin typeface="Arial"/>
                <a:cs typeface="Arial"/>
              </a:rPr>
              <a:t>e</a:t>
            </a:r>
            <a:r>
              <a:rPr lang="en-US" sz="1050" spc="4" dirty="0" smtClean="0">
                <a:latin typeface="Arial"/>
                <a:cs typeface="Arial"/>
              </a:rPr>
              <a:t> </a:t>
            </a:r>
            <a:r>
              <a:rPr lang="en-US" sz="1050" spc="-15" dirty="0" smtClean="0">
                <a:latin typeface="Arial"/>
                <a:cs typeface="Arial"/>
              </a:rPr>
              <a:t>w</a:t>
            </a:r>
            <a:r>
              <a:rPr lang="en-US" sz="1050" spc="-4" dirty="0" smtClean="0">
                <a:latin typeface="Arial"/>
                <a:cs typeface="Arial"/>
              </a:rPr>
              <a:t>o</a:t>
            </a:r>
            <a:r>
              <a:rPr lang="en-US" sz="1050" dirty="0" smtClean="0">
                <a:latin typeface="Arial"/>
                <a:cs typeface="Arial"/>
              </a:rPr>
              <a:t>rk (i</a:t>
            </a:r>
            <a:r>
              <a:rPr lang="en-US" sz="1050" spc="-4" dirty="0" smtClean="0">
                <a:latin typeface="Arial"/>
                <a:cs typeface="Arial"/>
              </a:rPr>
              <a:t>n</a:t>
            </a:r>
            <a:r>
              <a:rPr lang="en-US" sz="1050" spc="4" dirty="0" smtClean="0">
                <a:latin typeface="Arial"/>
                <a:cs typeface="Arial"/>
              </a:rPr>
              <a:t>t</a:t>
            </a:r>
            <a:r>
              <a:rPr lang="en-US" sz="1050" dirty="0" smtClean="0">
                <a:latin typeface="Arial"/>
                <a:cs typeface="Arial"/>
              </a:rPr>
              <a:t>o</a:t>
            </a:r>
            <a:r>
              <a:rPr lang="en-US" sz="1050" spc="-8" dirty="0" smtClean="0">
                <a:latin typeface="Arial"/>
                <a:cs typeface="Arial"/>
              </a:rPr>
              <a:t> </a:t>
            </a:r>
            <a:r>
              <a:rPr lang="en-US" sz="1050" spc="-15" dirty="0" smtClean="0">
                <a:latin typeface="Arial"/>
                <a:cs typeface="Arial"/>
              </a:rPr>
              <a:t>w</a:t>
            </a:r>
            <a:r>
              <a:rPr lang="en-US" sz="1050" spc="-4" dirty="0" smtClean="0">
                <a:latin typeface="Arial"/>
                <a:cs typeface="Arial"/>
              </a:rPr>
              <a:t>o</a:t>
            </a:r>
            <a:r>
              <a:rPr lang="en-US" sz="1050" dirty="0" smtClean="0">
                <a:latin typeface="Arial"/>
                <a:cs typeface="Arial"/>
              </a:rPr>
              <a:t>r</a:t>
            </a:r>
            <a:r>
              <a:rPr lang="en-US" sz="1050" spc="4" dirty="0" smtClean="0">
                <a:latin typeface="Arial"/>
                <a:cs typeface="Arial"/>
              </a:rPr>
              <a:t>k</a:t>
            </a:r>
            <a:r>
              <a:rPr lang="en-US" sz="1050" dirty="0" smtClean="0">
                <a:latin typeface="Arial"/>
                <a:cs typeface="Arial"/>
              </a:rPr>
              <a:t>i</a:t>
            </a:r>
            <a:r>
              <a:rPr lang="en-US" sz="1050" spc="-4" dirty="0" smtClean="0">
                <a:latin typeface="Arial"/>
                <a:cs typeface="Arial"/>
              </a:rPr>
              <a:t>n</a:t>
            </a:r>
            <a:r>
              <a:rPr lang="en-US" sz="1050" dirty="0" smtClean="0">
                <a:latin typeface="Arial"/>
                <a:cs typeface="Arial"/>
              </a:rPr>
              <a:t>g</a:t>
            </a:r>
            <a:r>
              <a:rPr lang="en-US" sz="1050" spc="4" dirty="0" smtClean="0">
                <a:latin typeface="Arial"/>
                <a:cs typeface="Arial"/>
              </a:rPr>
              <a:t> </a:t>
            </a:r>
            <a:r>
              <a:rPr lang="en-US" sz="1050" spc="-4" dirty="0" smtClean="0">
                <a:latin typeface="Arial"/>
                <a:cs typeface="Arial"/>
              </a:rPr>
              <a:t>g</a:t>
            </a:r>
            <a:r>
              <a:rPr lang="en-US" sz="1050" spc="-11" dirty="0" smtClean="0">
                <a:latin typeface="Arial"/>
                <a:cs typeface="Arial"/>
              </a:rPr>
              <a:t>r</a:t>
            </a:r>
            <a:r>
              <a:rPr lang="en-US" sz="1050" spc="-4" dirty="0" smtClean="0">
                <a:latin typeface="Arial"/>
                <a:cs typeface="Arial"/>
              </a:rPr>
              <a:t>ou</a:t>
            </a:r>
            <a:r>
              <a:rPr lang="en-US" sz="1050" spc="-11" dirty="0" smtClean="0">
                <a:latin typeface="Arial"/>
                <a:cs typeface="Arial"/>
              </a:rPr>
              <a:t>p</a:t>
            </a:r>
            <a:r>
              <a:rPr lang="en-US" sz="1050" spc="4" dirty="0" smtClean="0">
                <a:latin typeface="Arial"/>
                <a:cs typeface="Arial"/>
              </a:rPr>
              <a:t>s</a:t>
            </a:r>
            <a:r>
              <a:rPr lang="en-US" sz="1050" dirty="0" smtClean="0">
                <a:latin typeface="Arial"/>
                <a:cs typeface="Arial"/>
              </a:rPr>
              <a:t>, </a:t>
            </a:r>
            <a:r>
              <a:rPr lang="en-US" sz="1050" spc="-4" dirty="0" smtClean="0">
                <a:latin typeface="Arial"/>
                <a:cs typeface="Arial"/>
              </a:rPr>
              <a:t>b</a:t>
            </a:r>
            <a:r>
              <a:rPr lang="en-US" sz="1050" spc="-11" dirty="0" smtClean="0">
                <a:latin typeface="Arial"/>
                <a:cs typeface="Arial"/>
              </a:rPr>
              <a:t>a</a:t>
            </a:r>
            <a:r>
              <a:rPr lang="en-US" sz="1050" spc="4" dirty="0" smtClean="0">
                <a:latin typeface="Arial"/>
                <a:cs typeface="Arial"/>
              </a:rPr>
              <a:t>ck</a:t>
            </a:r>
            <a:r>
              <a:rPr lang="en-US" sz="1050" spc="-11" dirty="0" smtClean="0">
                <a:latin typeface="Arial"/>
                <a:cs typeface="Arial"/>
              </a:rPr>
              <a:t>b</a:t>
            </a:r>
            <a:r>
              <a:rPr lang="en-US" sz="1050" spc="-4" dirty="0" smtClean="0">
                <a:latin typeface="Arial"/>
                <a:cs typeface="Arial"/>
              </a:rPr>
              <a:t>on</a:t>
            </a:r>
            <a:r>
              <a:rPr lang="en-US" sz="1050" dirty="0" smtClean="0">
                <a:latin typeface="Arial"/>
                <a:cs typeface="Arial"/>
              </a:rPr>
              <a:t>e</a:t>
            </a:r>
            <a:r>
              <a:rPr lang="en-US" sz="1050" spc="-8" dirty="0" smtClean="0">
                <a:latin typeface="Arial"/>
                <a:cs typeface="Arial"/>
              </a:rPr>
              <a:t> </a:t>
            </a:r>
            <a:r>
              <a:rPr lang="en-US" sz="1050" dirty="0" smtClean="0">
                <a:latin typeface="Arial"/>
                <a:cs typeface="Arial"/>
              </a:rPr>
              <a:t>r</a:t>
            </a:r>
            <a:r>
              <a:rPr lang="en-US" sz="1050" spc="-4" dirty="0" smtClean="0">
                <a:latin typeface="Arial"/>
                <a:cs typeface="Arial"/>
              </a:rPr>
              <a:t>o</a:t>
            </a:r>
            <a:r>
              <a:rPr lang="en-US" sz="1050" dirty="0" smtClean="0">
                <a:latin typeface="Arial"/>
                <a:cs typeface="Arial"/>
              </a:rPr>
              <a:t>l</a:t>
            </a:r>
            <a:r>
              <a:rPr lang="en-US" sz="1050" spc="-11" dirty="0" smtClean="0">
                <a:latin typeface="Arial"/>
                <a:cs typeface="Arial"/>
              </a:rPr>
              <a:t>e</a:t>
            </a:r>
            <a:r>
              <a:rPr lang="en-US" sz="1050" spc="4" dirty="0" smtClean="0">
                <a:latin typeface="Arial"/>
                <a:cs typeface="Arial"/>
              </a:rPr>
              <a:t>s</a:t>
            </a:r>
            <a:r>
              <a:rPr lang="en-US" sz="1050" dirty="0" smtClean="0">
                <a:latin typeface="Arial"/>
                <a:cs typeface="Arial"/>
              </a:rPr>
              <a:t>,</a:t>
            </a:r>
            <a:r>
              <a:rPr lang="en-US" sz="1050" spc="-11" dirty="0" smtClean="0">
                <a:latin typeface="Arial"/>
                <a:cs typeface="Arial"/>
              </a:rPr>
              <a:t> </a:t>
            </a:r>
            <a:r>
              <a:rPr lang="en-US" sz="1050" spc="-4" dirty="0" smtClean="0">
                <a:latin typeface="Arial"/>
                <a:cs typeface="Arial"/>
              </a:rPr>
              <a:t>po</a:t>
            </a:r>
            <a:r>
              <a:rPr lang="en-US" sz="1050" dirty="0" smtClean="0">
                <a:latin typeface="Arial"/>
                <a:cs typeface="Arial"/>
              </a:rPr>
              <a:t>li</a:t>
            </a:r>
            <a:r>
              <a:rPr lang="en-US" sz="1050" spc="4" dirty="0" smtClean="0">
                <a:latin typeface="Arial"/>
                <a:cs typeface="Arial"/>
              </a:rPr>
              <a:t>c</a:t>
            </a:r>
            <a:r>
              <a:rPr lang="en-US" sz="1050" dirty="0" smtClean="0">
                <a:latin typeface="Arial"/>
                <a:cs typeface="Arial"/>
              </a:rPr>
              <a:t>y </a:t>
            </a:r>
            <a:r>
              <a:rPr lang="en-US" sz="1050" spc="-4" dirty="0" smtClean="0">
                <a:latin typeface="Arial"/>
                <a:cs typeface="Arial"/>
              </a:rPr>
              <a:t>g</a:t>
            </a:r>
            <a:r>
              <a:rPr lang="en-US" sz="1050" dirty="0" smtClean="0">
                <a:latin typeface="Arial"/>
                <a:cs typeface="Arial"/>
              </a:rPr>
              <a:t>r</a:t>
            </a:r>
            <a:r>
              <a:rPr lang="en-US" sz="1050" spc="-4" dirty="0" smtClean="0">
                <a:latin typeface="Arial"/>
                <a:cs typeface="Arial"/>
              </a:rPr>
              <a:t>oup</a:t>
            </a:r>
            <a:r>
              <a:rPr lang="en-US" sz="1050" spc="-8" dirty="0" smtClean="0">
                <a:latin typeface="Arial"/>
                <a:cs typeface="Arial"/>
              </a:rPr>
              <a:t>s</a:t>
            </a:r>
            <a:r>
              <a:rPr lang="en-US" sz="1050" dirty="0" smtClean="0">
                <a:latin typeface="Arial"/>
                <a:cs typeface="Arial"/>
              </a:rPr>
              <a:t>, </a:t>
            </a:r>
            <a:r>
              <a:rPr lang="en-US" sz="1050" spc="-4" dirty="0" smtClean="0">
                <a:latin typeface="Arial"/>
                <a:cs typeface="Arial"/>
              </a:rPr>
              <a:t>e</a:t>
            </a:r>
            <a:r>
              <a:rPr lang="en-US" sz="1050" spc="-8" dirty="0" smtClean="0">
                <a:latin typeface="Arial"/>
                <a:cs typeface="Arial"/>
              </a:rPr>
              <a:t>t</a:t>
            </a:r>
            <a:r>
              <a:rPr lang="en-US" sz="1050" spc="4" dirty="0" smtClean="0">
                <a:latin typeface="Arial"/>
                <a:cs typeface="Arial"/>
              </a:rPr>
              <a:t>c</a:t>
            </a:r>
            <a:r>
              <a:rPr lang="en-US" sz="1050" spc="-8" dirty="0" smtClean="0">
                <a:latin typeface="Arial"/>
                <a:cs typeface="Arial"/>
              </a:rPr>
              <a:t>.</a:t>
            </a:r>
            <a:r>
              <a:rPr lang="en-US" sz="1050" dirty="0" smtClean="0">
                <a:latin typeface="Arial"/>
                <a:cs typeface="Arial"/>
              </a:rPr>
              <a:t>)</a:t>
            </a:r>
            <a:r>
              <a:rPr lang="en-US" sz="1050" spc="4" dirty="0" smtClean="0">
                <a:latin typeface="Arial"/>
                <a:cs typeface="Arial"/>
              </a:rPr>
              <a:t> </a:t>
            </a:r>
            <a:r>
              <a:rPr lang="en-US" sz="1050" spc="-4" dirty="0" smtClean="0">
                <a:latin typeface="Arial"/>
                <a:cs typeface="Arial"/>
              </a:rPr>
              <a:t>an</a:t>
            </a:r>
            <a:r>
              <a:rPr lang="en-US" sz="1050" dirty="0" smtClean="0">
                <a:latin typeface="Arial"/>
                <a:cs typeface="Arial"/>
              </a:rPr>
              <a:t>d</a:t>
            </a:r>
            <a:r>
              <a:rPr lang="en-US" sz="1050" spc="-8" dirty="0" smtClean="0">
                <a:latin typeface="Arial"/>
                <a:cs typeface="Arial"/>
              </a:rPr>
              <a:t> </a:t>
            </a:r>
            <a:r>
              <a:rPr lang="en-US" sz="1050" spc="-4" dirty="0" smtClean="0">
                <a:latin typeface="Arial"/>
                <a:cs typeface="Arial"/>
              </a:rPr>
              <a:t>p</a:t>
            </a:r>
            <a:r>
              <a:rPr lang="en-US" sz="1050" spc="-11" dirty="0" smtClean="0">
                <a:latin typeface="Arial"/>
                <a:cs typeface="Arial"/>
              </a:rPr>
              <a:t>r</a:t>
            </a:r>
            <a:r>
              <a:rPr lang="en-US" sz="1050" dirty="0" smtClean="0">
                <a:latin typeface="Arial"/>
                <a:cs typeface="Arial"/>
              </a:rPr>
              <a:t>i</a:t>
            </a:r>
            <a:r>
              <a:rPr lang="en-US" sz="1050" spc="-4" dirty="0" smtClean="0">
                <a:latin typeface="Arial"/>
                <a:cs typeface="Arial"/>
              </a:rPr>
              <a:t>o</a:t>
            </a:r>
            <a:r>
              <a:rPr lang="en-US" sz="1050" dirty="0" smtClean="0">
                <a:latin typeface="Arial"/>
                <a:cs typeface="Arial"/>
              </a:rPr>
              <a:t>ri</a:t>
            </a:r>
            <a:r>
              <a:rPr lang="en-US" sz="1050" spc="4" dirty="0" smtClean="0">
                <a:latin typeface="Arial"/>
                <a:cs typeface="Arial"/>
              </a:rPr>
              <a:t>t</a:t>
            </a:r>
            <a:r>
              <a:rPr lang="en-US" sz="1050" spc="-11" dirty="0" smtClean="0">
                <a:latin typeface="Arial"/>
                <a:cs typeface="Arial"/>
              </a:rPr>
              <a:t>i</a:t>
            </a:r>
            <a:r>
              <a:rPr lang="en-US" sz="1050" spc="4" dirty="0" smtClean="0">
                <a:latin typeface="Arial"/>
                <a:cs typeface="Arial"/>
              </a:rPr>
              <a:t>z</a:t>
            </a:r>
            <a:r>
              <a:rPr lang="en-US" sz="1050" dirty="0" smtClean="0">
                <a:latin typeface="Arial"/>
                <a:cs typeface="Arial"/>
              </a:rPr>
              <a:t>e</a:t>
            </a:r>
            <a:r>
              <a:rPr lang="en-US" sz="1050" spc="-4" dirty="0" smtClean="0">
                <a:latin typeface="Arial"/>
                <a:cs typeface="Arial"/>
              </a:rPr>
              <a:t> </a:t>
            </a:r>
            <a:r>
              <a:rPr lang="en-US" sz="1050" dirty="0" smtClean="0">
                <a:latin typeface="Arial"/>
                <a:cs typeface="Arial"/>
              </a:rPr>
              <a:t>li</a:t>
            </a:r>
            <a:r>
              <a:rPr lang="en-US" sz="1050" spc="-8" dirty="0" smtClean="0">
                <a:latin typeface="Arial"/>
                <a:cs typeface="Arial"/>
              </a:rPr>
              <a:t>m</a:t>
            </a:r>
            <a:r>
              <a:rPr lang="en-US" sz="1050" dirty="0" smtClean="0">
                <a:latin typeface="Arial"/>
                <a:cs typeface="Arial"/>
              </a:rPr>
              <a:t>i</a:t>
            </a:r>
            <a:r>
              <a:rPr lang="en-US" sz="1050" spc="4" dirty="0" smtClean="0">
                <a:latin typeface="Arial"/>
                <a:cs typeface="Arial"/>
              </a:rPr>
              <a:t>t</a:t>
            </a:r>
            <a:r>
              <a:rPr lang="en-US" sz="1050" spc="-4" dirty="0" smtClean="0">
                <a:latin typeface="Arial"/>
                <a:cs typeface="Arial"/>
              </a:rPr>
              <a:t>e</a:t>
            </a:r>
            <a:r>
              <a:rPr lang="en-US" sz="1050" dirty="0" smtClean="0">
                <a:latin typeface="Arial"/>
                <a:cs typeface="Arial"/>
              </a:rPr>
              <a:t>d</a:t>
            </a:r>
            <a:r>
              <a:rPr lang="en-US" sz="1050" spc="-8" dirty="0" smtClean="0">
                <a:latin typeface="Arial"/>
                <a:cs typeface="Arial"/>
              </a:rPr>
              <a:t> </a:t>
            </a:r>
            <a:r>
              <a:rPr lang="en-US" sz="1050" dirty="0" smtClean="0">
                <a:latin typeface="Arial"/>
                <a:cs typeface="Arial"/>
              </a:rPr>
              <a:t>r</a:t>
            </a:r>
            <a:r>
              <a:rPr lang="en-US" sz="1050" spc="-11" dirty="0" smtClean="0">
                <a:latin typeface="Arial"/>
                <a:cs typeface="Arial"/>
              </a:rPr>
              <a:t>e</a:t>
            </a:r>
            <a:r>
              <a:rPr lang="en-US" sz="1050" spc="4" dirty="0" smtClean="0">
                <a:latin typeface="Arial"/>
                <a:cs typeface="Arial"/>
              </a:rPr>
              <a:t>s</a:t>
            </a:r>
            <a:r>
              <a:rPr lang="en-US" sz="1050" spc="-11" dirty="0" smtClean="0">
                <a:latin typeface="Arial"/>
                <a:cs typeface="Arial"/>
              </a:rPr>
              <a:t>o</a:t>
            </a:r>
            <a:r>
              <a:rPr lang="en-US" sz="1050" dirty="0" smtClean="0">
                <a:latin typeface="Arial"/>
                <a:cs typeface="Arial"/>
              </a:rPr>
              <a:t>ur</a:t>
            </a:r>
            <a:r>
              <a:rPr lang="en-US" sz="1050" spc="4" dirty="0" smtClean="0">
                <a:latin typeface="Arial"/>
                <a:cs typeface="Arial"/>
              </a:rPr>
              <a:t>c</a:t>
            </a:r>
            <a:r>
              <a:rPr lang="en-US" sz="1050" spc="-11" dirty="0" smtClean="0">
                <a:latin typeface="Arial"/>
                <a:cs typeface="Arial"/>
              </a:rPr>
              <a:t>e</a:t>
            </a:r>
            <a:r>
              <a:rPr lang="en-US" sz="1050" spc="4" dirty="0" smtClean="0">
                <a:latin typeface="Arial"/>
                <a:cs typeface="Arial"/>
              </a:rPr>
              <a:t>s</a:t>
            </a:r>
            <a:r>
              <a:rPr lang="en-US" sz="1050" dirty="0" smtClean="0">
                <a:latin typeface="Arial"/>
                <a:cs typeface="Arial"/>
              </a:rPr>
              <a:t>.</a:t>
            </a:r>
          </a:p>
          <a:p>
            <a:pPr lvl="1">
              <a:lnSpc>
                <a:spcPts val="375"/>
              </a:lnSpc>
              <a:spcBef>
                <a:spcPts val="5"/>
              </a:spcBef>
              <a:buFont typeface="Arial"/>
              <a:buChar char="•"/>
            </a:pPr>
            <a:endParaRPr lang="en-US" sz="375" dirty="0" smtClean="0"/>
          </a:p>
          <a:p>
            <a:pPr lvl="1">
              <a:lnSpc>
                <a:spcPts val="750"/>
              </a:lnSpc>
              <a:buFont typeface="Arial"/>
              <a:buChar char="•"/>
            </a:pPr>
            <a:endParaRPr lang="en-US" sz="750" dirty="0" smtClean="0"/>
          </a:p>
          <a:p>
            <a:pPr lvl="1">
              <a:lnSpc>
                <a:spcPts val="750"/>
              </a:lnSpc>
              <a:buFont typeface="Arial"/>
              <a:buChar char="•"/>
            </a:pPr>
            <a:endParaRPr lang="en-US" sz="750" dirty="0" smtClean="0"/>
          </a:p>
          <a:p>
            <a:pPr marL="180975" indent="-171450">
              <a:buFont typeface="Arial"/>
              <a:buAutoNum type="arabicPeriod"/>
              <a:tabLst>
                <a:tab pos="180975" algn="l"/>
              </a:tabLst>
            </a:pPr>
            <a:r>
              <a:rPr lang="en-US" sz="1050" b="1" spc="-4" dirty="0" smtClean="0">
                <a:latin typeface="Arial"/>
                <a:cs typeface="Arial"/>
              </a:rPr>
              <a:t>P</a:t>
            </a:r>
            <a:r>
              <a:rPr lang="en-US" sz="1050" b="1" spc="4" dirty="0" smtClean="0">
                <a:latin typeface="Arial"/>
                <a:cs typeface="Arial"/>
              </a:rPr>
              <a:t>l</a:t>
            </a:r>
            <a:r>
              <a:rPr lang="en-US" sz="1050" b="1" spc="-4" dirty="0" smtClean="0">
                <a:latin typeface="Arial"/>
                <a:cs typeface="Arial"/>
              </a:rPr>
              <a:t>a</a:t>
            </a:r>
            <a:r>
              <a:rPr lang="en-US" sz="1050" b="1" dirty="0" smtClean="0">
                <a:latin typeface="Arial"/>
                <a:cs typeface="Arial"/>
              </a:rPr>
              <a:t>n f</a:t>
            </a:r>
            <a:r>
              <a:rPr lang="en-US" sz="1050" b="1" spc="-15" dirty="0" smtClean="0">
                <a:latin typeface="Arial"/>
                <a:cs typeface="Arial"/>
              </a:rPr>
              <a:t>o</a:t>
            </a:r>
            <a:r>
              <a:rPr lang="en-US" sz="1050" b="1" dirty="0" smtClean="0">
                <a:latin typeface="Arial"/>
                <a:cs typeface="Arial"/>
              </a:rPr>
              <a:t>r</a:t>
            </a:r>
            <a:r>
              <a:rPr lang="en-US" sz="1050" b="1" spc="8" dirty="0" smtClean="0">
                <a:latin typeface="Arial"/>
                <a:cs typeface="Arial"/>
              </a:rPr>
              <a:t> </a:t>
            </a:r>
            <a:r>
              <a:rPr lang="en-US" sz="1050" b="1" spc="-8" dirty="0" smtClean="0">
                <a:latin typeface="Arial"/>
                <a:cs typeface="Arial"/>
              </a:rPr>
              <a:t>L</a:t>
            </a:r>
            <a:r>
              <a:rPr lang="en-US" sz="1050" b="1" spc="-4" dirty="0" smtClean="0">
                <a:latin typeface="Arial"/>
                <a:cs typeface="Arial"/>
              </a:rPr>
              <a:t>e</a:t>
            </a:r>
            <a:r>
              <a:rPr lang="en-US" sz="1050" b="1" spc="-11" dirty="0" smtClean="0">
                <a:latin typeface="Arial"/>
                <a:cs typeface="Arial"/>
              </a:rPr>
              <a:t>a</a:t>
            </a:r>
            <a:r>
              <a:rPr lang="en-US" sz="1050" b="1" spc="4" dirty="0" smtClean="0">
                <a:latin typeface="Arial"/>
                <a:cs typeface="Arial"/>
              </a:rPr>
              <a:t>r</a:t>
            </a:r>
            <a:r>
              <a:rPr lang="en-US" sz="1050" b="1" spc="-8" dirty="0" smtClean="0">
                <a:latin typeface="Arial"/>
                <a:cs typeface="Arial"/>
              </a:rPr>
              <a:t>n</a:t>
            </a:r>
            <a:r>
              <a:rPr lang="en-US" sz="1050" b="1" spc="4" dirty="0" smtClean="0">
                <a:latin typeface="Arial"/>
                <a:cs typeface="Arial"/>
              </a:rPr>
              <a:t>i</a:t>
            </a:r>
            <a:r>
              <a:rPr lang="en-US" sz="1050" b="1" spc="-8" dirty="0" smtClean="0">
                <a:latin typeface="Arial"/>
                <a:cs typeface="Arial"/>
              </a:rPr>
              <a:t>ng</a:t>
            </a:r>
            <a:endParaRPr lang="en-US" sz="1050" dirty="0" smtClean="0">
              <a:latin typeface="Arial"/>
              <a:cs typeface="Arial"/>
            </a:endParaRPr>
          </a:p>
          <a:p>
            <a:pPr marL="523875" marR="232410" lvl="1" indent="-171926">
              <a:lnSpc>
                <a:spcPct val="120000"/>
              </a:lnSpc>
              <a:spcBef>
                <a:spcPts val="71"/>
              </a:spcBef>
              <a:buFont typeface="Arial"/>
              <a:buChar char="•"/>
              <a:tabLst>
                <a:tab pos="523875" algn="l"/>
              </a:tabLst>
            </a:pPr>
            <a:r>
              <a:rPr lang="en-US" sz="1050" dirty="0" smtClean="0">
                <a:latin typeface="Arial"/>
                <a:cs typeface="Arial"/>
              </a:rPr>
              <a:t>A</a:t>
            </a:r>
            <a:r>
              <a:rPr lang="en-US" sz="1050" spc="4" dirty="0" smtClean="0">
                <a:latin typeface="Arial"/>
                <a:cs typeface="Arial"/>
              </a:rPr>
              <a:t> </a:t>
            </a:r>
            <a:r>
              <a:rPr lang="en-US" sz="1050" spc="-4" dirty="0" smtClean="0">
                <a:latin typeface="Arial"/>
                <a:cs typeface="Arial"/>
              </a:rPr>
              <a:t>p</a:t>
            </a:r>
            <a:r>
              <a:rPr lang="en-US" sz="1050" dirty="0" smtClean="0">
                <a:latin typeface="Arial"/>
                <a:cs typeface="Arial"/>
              </a:rPr>
              <a:t>l</a:t>
            </a:r>
            <a:r>
              <a:rPr lang="en-US" sz="1050" spc="-4" dirty="0" smtClean="0">
                <a:latin typeface="Arial"/>
                <a:cs typeface="Arial"/>
              </a:rPr>
              <a:t>a</a:t>
            </a:r>
            <a:r>
              <a:rPr lang="en-US" sz="1050" dirty="0" smtClean="0">
                <a:latin typeface="Arial"/>
                <a:cs typeface="Arial"/>
              </a:rPr>
              <a:t>n</a:t>
            </a:r>
            <a:r>
              <a:rPr lang="en-US" sz="1050" spc="-8" dirty="0" smtClean="0">
                <a:latin typeface="Arial"/>
                <a:cs typeface="Arial"/>
              </a:rPr>
              <a:t> </a:t>
            </a:r>
            <a:r>
              <a:rPr lang="en-US" sz="1050" spc="4" dirty="0" smtClean="0">
                <a:latin typeface="Arial"/>
                <a:cs typeface="Arial"/>
              </a:rPr>
              <a:t>f</a:t>
            </a:r>
            <a:r>
              <a:rPr lang="en-US" sz="1050" spc="-11" dirty="0" smtClean="0">
                <a:latin typeface="Arial"/>
                <a:cs typeface="Arial"/>
              </a:rPr>
              <a:t>o</a:t>
            </a:r>
            <a:r>
              <a:rPr lang="en-US" sz="1050" dirty="0" smtClean="0">
                <a:latin typeface="Arial"/>
                <a:cs typeface="Arial"/>
              </a:rPr>
              <a:t>r</a:t>
            </a:r>
            <a:r>
              <a:rPr lang="en-US" sz="1050" spc="4" dirty="0" smtClean="0">
                <a:latin typeface="Arial"/>
                <a:cs typeface="Arial"/>
              </a:rPr>
              <a:t> </a:t>
            </a:r>
            <a:r>
              <a:rPr lang="en-US" sz="1050" spc="-4" dirty="0" smtClean="0">
                <a:latin typeface="Arial"/>
                <a:cs typeface="Arial"/>
              </a:rPr>
              <a:t>ho</a:t>
            </a:r>
            <a:r>
              <a:rPr lang="en-US" sz="1050" dirty="0" smtClean="0">
                <a:latin typeface="Arial"/>
                <a:cs typeface="Arial"/>
              </a:rPr>
              <a:t>w</a:t>
            </a:r>
            <a:r>
              <a:rPr lang="en-US" sz="1050" spc="-11" dirty="0" smtClean="0">
                <a:latin typeface="Arial"/>
                <a:cs typeface="Arial"/>
              </a:rPr>
              <a:t> </a:t>
            </a:r>
            <a:r>
              <a:rPr lang="en-US" sz="1050" spc="-15" dirty="0" smtClean="0">
                <a:latin typeface="Arial"/>
                <a:cs typeface="Arial"/>
              </a:rPr>
              <a:t>y</a:t>
            </a:r>
            <a:r>
              <a:rPr lang="en-US" sz="1050" spc="-4" dirty="0" smtClean="0">
                <a:latin typeface="Arial"/>
                <a:cs typeface="Arial"/>
              </a:rPr>
              <a:t>o</a:t>
            </a:r>
            <a:r>
              <a:rPr lang="en-US" sz="1050" dirty="0" smtClean="0">
                <a:latin typeface="Arial"/>
                <a:cs typeface="Arial"/>
              </a:rPr>
              <a:t>u</a:t>
            </a:r>
            <a:r>
              <a:rPr lang="en-US" sz="1050" spc="4" dirty="0" smtClean="0">
                <a:latin typeface="Arial"/>
                <a:cs typeface="Arial"/>
              </a:rPr>
              <a:t> </a:t>
            </a:r>
            <a:r>
              <a:rPr lang="en-US" sz="1050" dirty="0" smtClean="0">
                <a:latin typeface="Arial"/>
                <a:cs typeface="Arial"/>
              </a:rPr>
              <a:t>i</a:t>
            </a:r>
            <a:r>
              <a:rPr lang="en-US" sz="1050" spc="-4" dirty="0" smtClean="0">
                <a:latin typeface="Arial"/>
                <a:cs typeface="Arial"/>
              </a:rPr>
              <a:t>n</a:t>
            </a:r>
            <a:r>
              <a:rPr lang="en-US" sz="1050" spc="4" dirty="0" smtClean="0">
                <a:latin typeface="Arial"/>
                <a:cs typeface="Arial"/>
              </a:rPr>
              <a:t>t</a:t>
            </a:r>
            <a:r>
              <a:rPr lang="en-US" sz="1050" spc="-4" dirty="0" smtClean="0">
                <a:latin typeface="Arial"/>
                <a:cs typeface="Arial"/>
              </a:rPr>
              <a:t>en</a:t>
            </a:r>
            <a:r>
              <a:rPr lang="en-US" sz="1050" dirty="0" smtClean="0">
                <a:latin typeface="Arial"/>
                <a:cs typeface="Arial"/>
              </a:rPr>
              <a:t>d</a:t>
            </a:r>
            <a:r>
              <a:rPr lang="en-US" sz="1050" spc="-8" dirty="0" smtClean="0">
                <a:latin typeface="Arial"/>
                <a:cs typeface="Arial"/>
              </a:rPr>
              <a:t> </a:t>
            </a:r>
            <a:r>
              <a:rPr lang="en-US" sz="1050" spc="4" dirty="0" smtClean="0">
                <a:latin typeface="Arial"/>
                <a:cs typeface="Arial"/>
              </a:rPr>
              <a:t>t</a:t>
            </a:r>
            <a:r>
              <a:rPr lang="en-US" sz="1050" dirty="0" smtClean="0">
                <a:latin typeface="Arial"/>
                <a:cs typeface="Arial"/>
              </a:rPr>
              <a:t>o</a:t>
            </a:r>
            <a:r>
              <a:rPr lang="en-US" sz="1050" spc="-15" dirty="0" smtClean="0">
                <a:latin typeface="Arial"/>
                <a:cs typeface="Arial"/>
              </a:rPr>
              <a:t> </a:t>
            </a:r>
            <a:r>
              <a:rPr lang="en-US" sz="1050" spc="4" dirty="0" smtClean="0">
                <a:latin typeface="Arial"/>
                <a:cs typeface="Arial"/>
              </a:rPr>
              <a:t>t</a:t>
            </a:r>
            <a:r>
              <a:rPr lang="en-US" sz="1050" dirty="0" smtClean="0">
                <a:latin typeface="Arial"/>
                <a:cs typeface="Arial"/>
              </a:rPr>
              <a:t>r</a:t>
            </a:r>
            <a:r>
              <a:rPr lang="en-US" sz="1050" spc="-4" dirty="0" smtClean="0">
                <a:latin typeface="Arial"/>
                <a:cs typeface="Arial"/>
              </a:rPr>
              <a:t>a</a:t>
            </a:r>
            <a:r>
              <a:rPr lang="en-US" sz="1050" spc="-8" dirty="0" smtClean="0">
                <a:latin typeface="Arial"/>
                <a:cs typeface="Arial"/>
              </a:rPr>
              <a:t>c</a:t>
            </a:r>
            <a:r>
              <a:rPr lang="en-US" sz="1050" dirty="0" smtClean="0">
                <a:latin typeface="Arial"/>
                <a:cs typeface="Arial"/>
              </a:rPr>
              <a:t>k </a:t>
            </a:r>
            <a:r>
              <a:rPr lang="en-US" sz="1050" spc="-15" dirty="0" smtClean="0">
                <a:latin typeface="Arial"/>
                <a:cs typeface="Arial"/>
              </a:rPr>
              <a:t>y</a:t>
            </a:r>
            <a:r>
              <a:rPr lang="en-US" sz="1050" spc="-4" dirty="0" smtClean="0">
                <a:latin typeface="Arial"/>
                <a:cs typeface="Arial"/>
              </a:rPr>
              <a:t>ou</a:t>
            </a:r>
            <a:r>
              <a:rPr lang="en-US" sz="1050" dirty="0" smtClean="0">
                <a:latin typeface="Arial"/>
                <a:cs typeface="Arial"/>
              </a:rPr>
              <a:t>r</a:t>
            </a:r>
            <a:r>
              <a:rPr lang="en-US" sz="1050" spc="4" dirty="0" smtClean="0">
                <a:latin typeface="Arial"/>
                <a:cs typeface="Arial"/>
              </a:rPr>
              <a:t> </a:t>
            </a:r>
            <a:r>
              <a:rPr lang="en-US" sz="1050" spc="-4" dirty="0" smtClean="0">
                <a:latin typeface="Arial"/>
                <a:cs typeface="Arial"/>
              </a:rPr>
              <a:t>p</a:t>
            </a:r>
            <a:r>
              <a:rPr lang="en-US" sz="1050" dirty="0" smtClean="0">
                <a:latin typeface="Arial"/>
                <a:cs typeface="Arial"/>
              </a:rPr>
              <a:t>r</a:t>
            </a:r>
            <a:r>
              <a:rPr lang="en-US" sz="1050" spc="-4" dirty="0" smtClean="0">
                <a:latin typeface="Arial"/>
                <a:cs typeface="Arial"/>
              </a:rPr>
              <a:t>og</a:t>
            </a:r>
            <a:r>
              <a:rPr lang="en-US" sz="1050" dirty="0" smtClean="0">
                <a:latin typeface="Arial"/>
                <a:cs typeface="Arial"/>
              </a:rPr>
              <a:t>r</a:t>
            </a:r>
            <a:r>
              <a:rPr lang="en-US" sz="1050" spc="-11" dirty="0" smtClean="0">
                <a:latin typeface="Arial"/>
                <a:cs typeface="Arial"/>
              </a:rPr>
              <a:t>e</a:t>
            </a:r>
            <a:r>
              <a:rPr lang="en-US" sz="1050" spc="-8" dirty="0" smtClean="0">
                <a:latin typeface="Arial"/>
                <a:cs typeface="Arial"/>
              </a:rPr>
              <a:t>s</a:t>
            </a:r>
            <a:r>
              <a:rPr lang="en-US" sz="1050" dirty="0" smtClean="0">
                <a:latin typeface="Arial"/>
                <a:cs typeface="Arial"/>
              </a:rPr>
              <a:t>s </a:t>
            </a:r>
            <a:r>
              <a:rPr lang="en-US" sz="1050" spc="-4" dirty="0" smtClean="0">
                <a:latin typeface="Arial"/>
                <a:cs typeface="Arial"/>
              </a:rPr>
              <a:t>an</a:t>
            </a:r>
            <a:r>
              <a:rPr lang="en-US" sz="1050" dirty="0" smtClean="0">
                <a:latin typeface="Arial"/>
                <a:cs typeface="Arial"/>
              </a:rPr>
              <a:t>d</a:t>
            </a:r>
            <a:r>
              <a:rPr lang="en-US" sz="1050" spc="4" dirty="0" smtClean="0">
                <a:latin typeface="Arial"/>
                <a:cs typeface="Arial"/>
              </a:rPr>
              <a:t> </a:t>
            </a:r>
            <a:r>
              <a:rPr lang="en-US" sz="1050" dirty="0" smtClean="0">
                <a:latin typeface="Arial"/>
                <a:cs typeface="Arial"/>
              </a:rPr>
              <a:t>l</a:t>
            </a:r>
            <a:r>
              <a:rPr lang="en-US" sz="1050" spc="-4" dirty="0" smtClean="0">
                <a:latin typeface="Arial"/>
                <a:cs typeface="Arial"/>
              </a:rPr>
              <a:t>ea</a:t>
            </a:r>
            <a:r>
              <a:rPr lang="en-US" sz="1050" dirty="0" smtClean="0">
                <a:latin typeface="Arial"/>
                <a:cs typeface="Arial"/>
              </a:rPr>
              <a:t>rn</a:t>
            </a:r>
            <a:r>
              <a:rPr lang="en-US" sz="1050" spc="-15" dirty="0" smtClean="0">
                <a:latin typeface="Arial"/>
                <a:cs typeface="Arial"/>
              </a:rPr>
              <a:t> </a:t>
            </a:r>
            <a:r>
              <a:rPr lang="en-US" sz="1050" spc="4" dirty="0" smtClean="0">
                <a:latin typeface="Arial"/>
                <a:cs typeface="Arial"/>
              </a:rPr>
              <a:t>f</a:t>
            </a:r>
            <a:r>
              <a:rPr lang="en-US" sz="1050" dirty="0" smtClean="0">
                <a:latin typeface="Arial"/>
                <a:cs typeface="Arial"/>
              </a:rPr>
              <a:t>r</a:t>
            </a:r>
            <a:r>
              <a:rPr lang="en-US" sz="1050" spc="-4" dirty="0" smtClean="0">
                <a:latin typeface="Arial"/>
                <a:cs typeface="Arial"/>
              </a:rPr>
              <a:t>o</a:t>
            </a:r>
            <a:r>
              <a:rPr lang="en-US" sz="1050" dirty="0" smtClean="0">
                <a:latin typeface="Arial"/>
                <a:cs typeface="Arial"/>
              </a:rPr>
              <a:t>m </a:t>
            </a:r>
            <a:r>
              <a:rPr lang="en-US" sz="1050" spc="-15" dirty="0" smtClean="0">
                <a:latin typeface="Arial"/>
                <a:cs typeface="Arial"/>
              </a:rPr>
              <a:t>y</a:t>
            </a:r>
            <a:r>
              <a:rPr lang="en-US" sz="1050" spc="-4" dirty="0" smtClean="0">
                <a:latin typeface="Arial"/>
                <a:cs typeface="Arial"/>
              </a:rPr>
              <a:t>ou</a:t>
            </a:r>
            <a:r>
              <a:rPr lang="en-US" sz="1050" dirty="0" smtClean="0">
                <a:latin typeface="Arial"/>
                <a:cs typeface="Arial"/>
              </a:rPr>
              <a:t>r</a:t>
            </a:r>
            <a:r>
              <a:rPr lang="en-US" sz="1050" spc="4" dirty="0" smtClean="0">
                <a:latin typeface="Arial"/>
                <a:cs typeface="Arial"/>
              </a:rPr>
              <a:t> </a:t>
            </a:r>
            <a:r>
              <a:rPr lang="en-US" sz="1050" spc="-4" dirty="0" smtClean="0">
                <a:latin typeface="Arial"/>
                <a:cs typeface="Arial"/>
              </a:rPr>
              <a:t>e</a:t>
            </a:r>
            <a:r>
              <a:rPr lang="en-US" sz="1050" spc="-8" dirty="0" smtClean="0">
                <a:latin typeface="Arial"/>
                <a:cs typeface="Arial"/>
              </a:rPr>
              <a:t>f</a:t>
            </a:r>
            <a:r>
              <a:rPr lang="en-US" sz="1050" spc="4" dirty="0" smtClean="0">
                <a:latin typeface="Arial"/>
                <a:cs typeface="Arial"/>
              </a:rPr>
              <a:t>f</a:t>
            </a:r>
            <a:r>
              <a:rPr lang="en-US" sz="1050" spc="-4" dirty="0" smtClean="0">
                <a:latin typeface="Arial"/>
                <a:cs typeface="Arial"/>
              </a:rPr>
              <a:t>o</a:t>
            </a:r>
            <a:r>
              <a:rPr lang="en-US" sz="1050" spc="-11" dirty="0" smtClean="0">
                <a:latin typeface="Arial"/>
                <a:cs typeface="Arial"/>
              </a:rPr>
              <a:t>r</a:t>
            </a:r>
            <a:r>
              <a:rPr lang="en-US" sz="1050" spc="4" dirty="0" smtClean="0">
                <a:latin typeface="Arial"/>
                <a:cs typeface="Arial"/>
              </a:rPr>
              <a:t>t</a:t>
            </a:r>
            <a:r>
              <a:rPr lang="en-US" sz="1050" dirty="0" smtClean="0">
                <a:latin typeface="Arial"/>
                <a:cs typeface="Arial"/>
              </a:rPr>
              <a:t>s </a:t>
            </a:r>
            <a:r>
              <a:rPr lang="en-US" sz="1050" spc="-11" dirty="0" smtClean="0">
                <a:latin typeface="Arial"/>
                <a:cs typeface="Arial"/>
              </a:rPr>
              <a:t>a</a:t>
            </a:r>
            <a:r>
              <a:rPr lang="en-US" sz="1050" dirty="0" smtClean="0">
                <a:latin typeface="Arial"/>
                <a:cs typeface="Arial"/>
              </a:rPr>
              <a:t>s</a:t>
            </a:r>
            <a:r>
              <a:rPr lang="en-US" sz="1050" spc="8" dirty="0" smtClean="0">
                <a:latin typeface="Arial"/>
                <a:cs typeface="Arial"/>
              </a:rPr>
              <a:t> </a:t>
            </a:r>
            <a:r>
              <a:rPr lang="en-US" sz="1050" spc="-11" dirty="0" smtClean="0">
                <a:latin typeface="Arial"/>
                <a:cs typeface="Arial"/>
              </a:rPr>
              <a:t>a</a:t>
            </a:r>
            <a:r>
              <a:rPr lang="en-US" sz="1050" dirty="0" smtClean="0">
                <a:latin typeface="Arial"/>
                <a:cs typeface="Arial"/>
              </a:rPr>
              <a:t>n</a:t>
            </a:r>
            <a:r>
              <a:rPr lang="en-US" sz="1050" spc="4" dirty="0" smtClean="0">
                <a:latin typeface="Arial"/>
                <a:cs typeface="Arial"/>
              </a:rPr>
              <a:t> </a:t>
            </a:r>
            <a:r>
              <a:rPr lang="en-US" sz="1050" dirty="0" smtClean="0">
                <a:latin typeface="Arial"/>
                <a:cs typeface="Arial"/>
              </a:rPr>
              <a:t>i</a:t>
            </a:r>
            <a:r>
              <a:rPr lang="en-US" sz="1050" spc="-4" dirty="0" smtClean="0">
                <a:latin typeface="Arial"/>
                <a:cs typeface="Arial"/>
              </a:rPr>
              <a:t>n</a:t>
            </a:r>
            <a:r>
              <a:rPr lang="en-US" sz="1050" spc="-11" dirty="0" smtClean="0">
                <a:latin typeface="Arial"/>
                <a:cs typeface="Arial"/>
              </a:rPr>
              <a:t>i</a:t>
            </a:r>
            <a:r>
              <a:rPr lang="en-US" sz="1050" spc="4" dirty="0" smtClean="0">
                <a:latin typeface="Arial"/>
                <a:cs typeface="Arial"/>
              </a:rPr>
              <a:t>t</a:t>
            </a:r>
            <a:r>
              <a:rPr lang="en-US" sz="1050" dirty="0" smtClean="0">
                <a:latin typeface="Arial"/>
                <a:cs typeface="Arial"/>
              </a:rPr>
              <a:t>i</a:t>
            </a:r>
            <a:r>
              <a:rPr lang="en-US" sz="1050" spc="-11" dirty="0" smtClean="0">
                <a:latin typeface="Arial"/>
                <a:cs typeface="Arial"/>
              </a:rPr>
              <a:t>a</a:t>
            </a:r>
            <a:r>
              <a:rPr lang="en-US" sz="1050" spc="4" dirty="0" smtClean="0">
                <a:latin typeface="Arial"/>
                <a:cs typeface="Arial"/>
              </a:rPr>
              <a:t>t</a:t>
            </a:r>
            <a:r>
              <a:rPr lang="en-US" sz="1050" spc="-11" dirty="0" smtClean="0">
                <a:latin typeface="Arial"/>
                <a:cs typeface="Arial"/>
              </a:rPr>
              <a:t>i</a:t>
            </a:r>
            <a:r>
              <a:rPr lang="en-US" sz="1050" spc="-15" dirty="0" smtClean="0">
                <a:latin typeface="Arial"/>
                <a:cs typeface="Arial"/>
              </a:rPr>
              <a:t>v</a:t>
            </a:r>
            <a:r>
              <a:rPr lang="en-US" sz="1050" spc="-4" dirty="0" smtClean="0">
                <a:latin typeface="Arial"/>
                <a:cs typeface="Arial"/>
              </a:rPr>
              <a:t>e</a:t>
            </a:r>
            <a:r>
              <a:rPr lang="en-US" sz="1050" dirty="0" smtClean="0">
                <a:latin typeface="Arial"/>
                <a:cs typeface="Arial"/>
              </a:rPr>
              <a:t>.</a:t>
            </a:r>
          </a:p>
          <a:p>
            <a:endParaRPr lang="en-US" dirty="0"/>
          </a:p>
        </p:txBody>
      </p:sp>
      <p:sp>
        <p:nvSpPr>
          <p:cNvPr id="4" name="Slide Number Placeholder 3"/>
          <p:cNvSpPr>
            <a:spLocks noGrp="1"/>
          </p:cNvSpPr>
          <p:nvPr>
            <p:ph type="sldNum" sz="quarter" idx="10"/>
          </p:nvPr>
        </p:nvSpPr>
        <p:spPr/>
        <p:txBody>
          <a:bodyPr/>
          <a:lstStyle/>
          <a:p>
            <a:fld id="{A3A1E162-61D4-4B3E-9DE4-2C56A0EA3B68}" type="slidenum">
              <a:rPr lang="en-CA" smtClean="0"/>
              <a:t>31</a:t>
            </a:fld>
            <a:endParaRPr lang="en-CA"/>
          </a:p>
        </p:txBody>
      </p:sp>
    </p:spTree>
    <p:extLst>
      <p:ext uri="{BB962C8B-B14F-4D97-AF65-F5344CB8AC3E}">
        <p14:creationId xmlns:p14="http://schemas.microsoft.com/office/powerpoint/2010/main" val="1189014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750"/>
              </a:lnSpc>
            </a:pPr>
            <a:endParaRPr lang="en-US" sz="1200" dirty="0" smtClean="0"/>
          </a:p>
          <a:p>
            <a:pPr fontAlgn="t"/>
            <a:r>
              <a:rPr lang="en-US" sz="1200" dirty="0" smtClean="0"/>
              <a:t>1.  </a:t>
            </a:r>
            <a:r>
              <a:rPr lang="en-US" sz="1200" b="1" dirty="0" smtClean="0"/>
              <a:t>Serve the whole community through a systems oriented approach </a:t>
            </a:r>
            <a:r>
              <a:rPr lang="en-US" sz="1200" dirty="0" smtClean="0"/>
              <a:t>We support not only the individuals at risk for diabetes, but also their </a:t>
            </a:r>
            <a:r>
              <a:rPr lang="en-US" sz="1200" u="sng" dirty="0" smtClean="0"/>
              <a:t>families</a:t>
            </a:r>
            <a:r>
              <a:rPr lang="en-US" sz="1200" dirty="0" smtClean="0"/>
              <a:t> and the </a:t>
            </a:r>
            <a:r>
              <a:rPr lang="en-US" sz="1200" u="sng" dirty="0" smtClean="0"/>
              <a:t>communities</a:t>
            </a:r>
            <a:r>
              <a:rPr lang="en-US" sz="1200" dirty="0" smtClean="0"/>
              <a:t> they live in.  We strive to change the overall system, including policies, practices and culture and norms to create a healthier community</a:t>
            </a:r>
            <a:br>
              <a:rPr lang="en-US" sz="1200" dirty="0" smtClean="0"/>
            </a:br>
            <a:endParaRPr lang="en-US" sz="1200" dirty="0" smtClean="0"/>
          </a:p>
          <a:p>
            <a:pPr fontAlgn="t"/>
            <a:r>
              <a:rPr lang="en-US" sz="1200" dirty="0" smtClean="0"/>
              <a:t>2.  </a:t>
            </a:r>
            <a:r>
              <a:rPr lang="en-US" sz="1200" b="1" dirty="0" smtClean="0"/>
              <a:t>Take an asset-based approach</a:t>
            </a:r>
            <a:endParaRPr lang="en-US" sz="1200" dirty="0" smtClean="0"/>
          </a:p>
          <a:p>
            <a:pPr fontAlgn="t"/>
            <a:r>
              <a:rPr lang="en-US" sz="1200" dirty="0" smtClean="0"/>
              <a:t>We will view all families and individuals as assets to build upon and avoid shaming people for poor health</a:t>
            </a:r>
            <a:br>
              <a:rPr lang="en-US" sz="1200" dirty="0" smtClean="0"/>
            </a:br>
            <a:endParaRPr lang="en-US" sz="1200" dirty="0" smtClean="0"/>
          </a:p>
          <a:p>
            <a:pPr fontAlgn="t"/>
            <a:r>
              <a:rPr lang="en-US" sz="1200" dirty="0" smtClean="0"/>
              <a:t>3.  </a:t>
            </a:r>
            <a:r>
              <a:rPr lang="en-US" sz="1200" b="1" dirty="0" smtClean="0"/>
              <a:t>This is everyone’s responsibility</a:t>
            </a:r>
            <a:endParaRPr lang="en-US" sz="1200" dirty="0" smtClean="0"/>
          </a:p>
          <a:p>
            <a:pPr fontAlgn="t"/>
            <a:r>
              <a:rPr lang="en-US" sz="1200" dirty="0" smtClean="0"/>
              <a:t>Diabetes prevention is a </a:t>
            </a:r>
            <a:r>
              <a:rPr lang="en-US" sz="1200" u="sng" dirty="0" smtClean="0"/>
              <a:t>shared responsibility</a:t>
            </a:r>
            <a:r>
              <a:rPr lang="en-US" sz="1200" dirty="0" smtClean="0"/>
              <a:t> of the entire community, including the private sector, governments, schools, families, and individuals at risk for diabetes</a:t>
            </a:r>
            <a:br>
              <a:rPr lang="en-US" sz="1200" dirty="0" smtClean="0"/>
            </a:br>
            <a:endParaRPr lang="en-US" sz="1200" dirty="0" smtClean="0"/>
          </a:p>
          <a:p>
            <a:pPr fontAlgn="t"/>
            <a:r>
              <a:rPr lang="en-US" sz="1200" dirty="0" smtClean="0"/>
              <a:t>4.  </a:t>
            </a:r>
            <a:r>
              <a:rPr lang="en-US" sz="1200" b="1" dirty="0" smtClean="0"/>
              <a:t>Think holistically about health</a:t>
            </a:r>
            <a:endParaRPr lang="en-US" sz="1200" dirty="0" smtClean="0"/>
          </a:p>
          <a:p>
            <a:pPr fontAlgn="t"/>
            <a:r>
              <a:rPr lang="en-US" sz="1200" dirty="0" smtClean="0"/>
              <a:t>We believe that supporting health means promoting mind, body, and spiritual wellness</a:t>
            </a:r>
            <a:br>
              <a:rPr lang="en-US" sz="1200" dirty="0" smtClean="0"/>
            </a:br>
            <a:endParaRPr lang="en-US" sz="1200" dirty="0" smtClean="0"/>
          </a:p>
          <a:p>
            <a:pPr fontAlgn="t"/>
            <a:r>
              <a:rPr lang="en-US" sz="1200" dirty="0" smtClean="0"/>
              <a:t>5.  </a:t>
            </a:r>
            <a:r>
              <a:rPr lang="en-US" sz="1200" b="1" dirty="0" smtClean="0"/>
              <a:t>Empower people and families</a:t>
            </a:r>
            <a:endParaRPr lang="en-US" sz="1200" dirty="0" smtClean="0"/>
          </a:p>
          <a:p>
            <a:pPr fontAlgn="t"/>
            <a:r>
              <a:rPr lang="en-US" sz="1200" dirty="0" smtClean="0"/>
              <a:t>We commit to empowering individuals and families with the knowledge and cost- effective care and tools they need to take their health into their own hands</a:t>
            </a:r>
          </a:p>
          <a:p>
            <a:endParaRPr lang="en-US" dirty="0"/>
          </a:p>
        </p:txBody>
      </p:sp>
      <p:sp>
        <p:nvSpPr>
          <p:cNvPr id="4" name="Slide Number Placeholder 3"/>
          <p:cNvSpPr>
            <a:spLocks noGrp="1"/>
          </p:cNvSpPr>
          <p:nvPr>
            <p:ph type="sldNum" sz="quarter" idx="10"/>
          </p:nvPr>
        </p:nvSpPr>
        <p:spPr/>
        <p:txBody>
          <a:bodyPr/>
          <a:lstStyle/>
          <a:p>
            <a:fld id="{A3A1E162-61D4-4B3E-9DE4-2C56A0EA3B68}" type="slidenum">
              <a:rPr lang="en-CA" smtClean="0"/>
              <a:t>32</a:t>
            </a:fld>
            <a:endParaRPr lang="en-CA"/>
          </a:p>
        </p:txBody>
      </p:sp>
    </p:spTree>
    <p:extLst>
      <p:ext uri="{BB962C8B-B14F-4D97-AF65-F5344CB8AC3E}">
        <p14:creationId xmlns:p14="http://schemas.microsoft.com/office/powerpoint/2010/main" val="3220418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i="1" dirty="0"/>
              <a:t>How we worked with patients to identify gaps</a:t>
            </a:r>
          </a:p>
          <a:p>
            <a:pPr lvl="1"/>
            <a:r>
              <a:rPr lang="en-US" i="1" dirty="0"/>
              <a:t>How we</a:t>
            </a:r>
            <a:r>
              <a:rPr lang="en-US" i="1" baseline="0" dirty="0"/>
              <a:t> </a:t>
            </a:r>
            <a:r>
              <a:rPr lang="en-US" i="1" dirty="0"/>
              <a:t>co-designed new model(s)/intervention(s) to address the gaps</a:t>
            </a:r>
          </a:p>
          <a:p>
            <a:pPr lvl="1"/>
            <a:r>
              <a:rPr lang="en-US" i="1" dirty="0"/>
              <a:t>How we conducted research/generated evidence on how/whether the new model/intervention worked</a:t>
            </a:r>
          </a:p>
          <a:p>
            <a:pPr lvl="1"/>
            <a:r>
              <a:rPr lang="en-US" i="1" dirty="0"/>
              <a:t>How we</a:t>
            </a:r>
            <a:r>
              <a:rPr lang="en-US" i="1" baseline="0" dirty="0"/>
              <a:t> </a:t>
            </a:r>
            <a:r>
              <a:rPr lang="en-US" i="1" dirty="0"/>
              <a:t>translated the evidence into improvements for patients/providers/policy</a:t>
            </a:r>
          </a:p>
          <a:p>
            <a:endParaRPr lang="en-US" dirty="0"/>
          </a:p>
        </p:txBody>
      </p:sp>
      <p:sp>
        <p:nvSpPr>
          <p:cNvPr id="4" name="Slide Number Placeholder 3"/>
          <p:cNvSpPr>
            <a:spLocks noGrp="1"/>
          </p:cNvSpPr>
          <p:nvPr>
            <p:ph type="sldNum" sz="quarter" idx="10"/>
          </p:nvPr>
        </p:nvSpPr>
        <p:spPr/>
        <p:txBody>
          <a:bodyPr/>
          <a:lstStyle/>
          <a:p>
            <a:fld id="{A3A1E162-61D4-4B3E-9DE4-2C56A0EA3B68}" type="slidenum">
              <a:rPr lang="en-CA" smtClean="0"/>
              <a:t>45</a:t>
            </a:fld>
            <a:endParaRPr lang="en-CA"/>
          </a:p>
        </p:txBody>
      </p:sp>
    </p:spTree>
    <p:extLst>
      <p:ext uri="{BB962C8B-B14F-4D97-AF65-F5344CB8AC3E}">
        <p14:creationId xmlns:p14="http://schemas.microsoft.com/office/powerpoint/2010/main" val="144761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7EC2C2-000C-48F8-B7A4-38AAF0BE07B9}" type="slidenum">
              <a:rPr lang="en-CA" smtClean="0"/>
              <a:t>46</a:t>
            </a:fld>
            <a:endParaRPr lang="en-CA"/>
          </a:p>
        </p:txBody>
      </p:sp>
    </p:spTree>
    <p:extLst>
      <p:ext uri="{BB962C8B-B14F-4D97-AF65-F5344CB8AC3E}">
        <p14:creationId xmlns:p14="http://schemas.microsoft.com/office/powerpoint/2010/main" val="598162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7EC2C2-000C-48F8-B7A4-38AAF0BE07B9}" type="slidenum">
              <a:rPr lang="en-CA" smtClean="0"/>
              <a:t>47</a:t>
            </a:fld>
            <a:endParaRPr lang="en-CA"/>
          </a:p>
        </p:txBody>
      </p:sp>
    </p:spTree>
    <p:extLst>
      <p:ext uri="{BB962C8B-B14F-4D97-AF65-F5344CB8AC3E}">
        <p14:creationId xmlns:p14="http://schemas.microsoft.com/office/powerpoint/2010/main" val="4209859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267147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3440407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1726861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173725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2E4F56-794D-4DFC-8576-B1A348A06731}" type="slidenum">
              <a:rPr lang="en-CA" smtClean="0"/>
              <a:pPr/>
              <a:t>‹#›</a:t>
            </a:fld>
            <a:endParaRPr lang="en-CA" dirty="0" smtClean="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F5927C24-8C09-410D-8923-454200AAAE75}" type="slidenum">
              <a:rPr lang="en-US" smtClean="0"/>
              <a:t>‹#›</a:t>
            </a:fld>
            <a:endParaRPr lang="en-US"/>
          </a:p>
        </p:txBody>
      </p:sp>
      <p:sp>
        <p:nvSpPr>
          <p:cNvPr id="7" name="Rectangle 6">
            <a:extLst>
              <a:ext uri="{FF2B5EF4-FFF2-40B4-BE49-F238E27FC236}">
                <a16:creationId xmlns:a16="http://schemas.microsoft.com/office/drawing/2014/main" id="{1823C63D-2AB4-4840-AFCD-F809BDFB43A6}"/>
              </a:ext>
            </a:extLst>
          </p:cNvPr>
          <p:cNvSpPr/>
          <p:nvPr userDrawn="1"/>
        </p:nvSpPr>
        <p:spPr>
          <a:xfrm>
            <a:off x="99060" y="233680"/>
            <a:ext cx="152400" cy="6479356"/>
          </a:xfrm>
          <a:prstGeom prst="rect">
            <a:avLst/>
          </a:prstGeom>
          <a:solidFill>
            <a:srgbClr val="6E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spTree>
    <p:extLst>
      <p:ext uri="{BB962C8B-B14F-4D97-AF65-F5344CB8AC3E}">
        <p14:creationId xmlns:p14="http://schemas.microsoft.com/office/powerpoint/2010/main" val="1421819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742658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381772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2E4F56-794D-4DFC-8576-B1A348A06731}" type="slidenum">
              <a:rPr lang="en-CA" smtClean="0"/>
              <a:pPr/>
              <a:t>‹#›</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endParaRPr lang="en-CA" dirty="0"/>
          </a:p>
        </p:txBody>
      </p:sp>
    </p:spTree>
    <p:extLst>
      <p:ext uri="{BB962C8B-B14F-4D97-AF65-F5344CB8AC3E}">
        <p14:creationId xmlns:p14="http://schemas.microsoft.com/office/powerpoint/2010/main" val="3992338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2E4F56-794D-4DFC-8576-B1A348A06731}" type="slidenum">
              <a:rPr lang="en-CA" smtClean="0"/>
              <a:pPr/>
              <a:t>‹#›</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F5927C24-8C09-410D-8923-454200AAAE75}" type="slidenum">
              <a:rPr lang="en-US" smtClean="0"/>
              <a:t>‹#›</a:t>
            </a:fld>
            <a:endParaRPr lang="en-US"/>
          </a:p>
        </p:txBody>
      </p:sp>
      <p:pic>
        <p:nvPicPr>
          <p:cNvPr id="6" name="Picture 5">
            <a:extLst>
              <a:ext uri="{FF2B5EF4-FFF2-40B4-BE49-F238E27FC236}">
                <a16:creationId xmlns:a16="http://schemas.microsoft.com/office/drawing/2014/main" id="{BDCAAC45-4926-4BD4-8DC4-133E4DDF4DAD}"/>
              </a:ext>
            </a:extLst>
          </p:cNvPr>
          <p:cNvPicPr>
            <a:picLocks noChangeAspect="1"/>
          </p:cNvPicPr>
          <p:nvPr userDrawn="1"/>
        </p:nvPicPr>
        <p:blipFill>
          <a:blip r:embed="rId2"/>
          <a:stretch>
            <a:fillRect/>
          </a:stretch>
        </p:blipFill>
        <p:spPr>
          <a:xfrm>
            <a:off x="7835404" y="5274845"/>
            <a:ext cx="1093851" cy="1305965"/>
          </a:xfrm>
          <a:prstGeom prst="rect">
            <a:avLst/>
          </a:prstGeom>
        </p:spPr>
      </p:pic>
    </p:spTree>
    <p:extLst>
      <p:ext uri="{BB962C8B-B14F-4D97-AF65-F5344CB8AC3E}">
        <p14:creationId xmlns:p14="http://schemas.microsoft.com/office/powerpoint/2010/main" val="3589536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1469524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59761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2E4F56-794D-4DFC-8576-B1A348A06731}" type="slidenum">
              <a:rPr lang="en-CA" smtClean="0"/>
              <a:pPr/>
              <a:t>‹#›</a:t>
            </a:fld>
            <a:endParaRPr lang="en-CA" dirty="0" smtClean="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F5927C24-8C09-410D-8923-454200AAAE75}" type="slidenum">
              <a:rPr lang="en-US" smtClean="0"/>
              <a:t>‹#›</a:t>
            </a:fld>
            <a:endParaRPr lang="en-US"/>
          </a:p>
        </p:txBody>
      </p:sp>
      <p:sp>
        <p:nvSpPr>
          <p:cNvPr id="7" name="Rectangle 6">
            <a:extLst>
              <a:ext uri="{FF2B5EF4-FFF2-40B4-BE49-F238E27FC236}">
                <a16:creationId xmlns:a16="http://schemas.microsoft.com/office/drawing/2014/main" id="{1823C63D-2AB4-4840-AFCD-F809BDFB43A6}"/>
              </a:ext>
            </a:extLst>
          </p:cNvPr>
          <p:cNvSpPr/>
          <p:nvPr userDrawn="1"/>
        </p:nvSpPr>
        <p:spPr>
          <a:xfrm>
            <a:off x="99060" y="233680"/>
            <a:ext cx="152400" cy="6479356"/>
          </a:xfrm>
          <a:prstGeom prst="rect">
            <a:avLst/>
          </a:prstGeom>
          <a:solidFill>
            <a:srgbClr val="6E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Tree>
    <p:extLst>
      <p:ext uri="{BB962C8B-B14F-4D97-AF65-F5344CB8AC3E}">
        <p14:creationId xmlns:p14="http://schemas.microsoft.com/office/powerpoint/2010/main" val="2623707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239235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2172483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375365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9" y="3338665"/>
            <a:ext cx="9143999" cy="2420246"/>
          </a:xfrm>
          <a:prstGeom prst="rect">
            <a:avLst/>
          </a:prstGeom>
          <a:blipFill>
            <a:blip r:embed="rId2" cstate="print"/>
            <a:stretch>
              <a:fillRect/>
            </a:stretch>
          </a:blipFill>
        </p:spPr>
        <p:txBody>
          <a:bodyPr wrap="square" lIns="0" tIns="0" rIns="0" bIns="0" rtlCol="0">
            <a:noAutofit/>
          </a:bodyPr>
          <a:lstStyle/>
          <a:p>
            <a:endParaRPr>
              <a:solidFill>
                <a:prstClr val="black"/>
              </a:solidFill>
            </a:endParaRPr>
          </a:p>
        </p:txBody>
      </p:sp>
      <p:sp>
        <p:nvSpPr>
          <p:cNvPr id="2" name="Holder 2"/>
          <p:cNvSpPr>
            <a:spLocks noGrp="1"/>
          </p:cNvSpPr>
          <p:nvPr>
            <p:ph type="ctrTitle"/>
          </p:nvPr>
        </p:nvSpPr>
        <p:spPr>
          <a:xfrm>
            <a:off x="1301291" y="2394438"/>
            <a:ext cx="6541416" cy="963578"/>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1639" y="3840480"/>
            <a:ext cx="6400799" cy="17145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solidFill>
                  <a:prstClr val="black">
                    <a:tint val="75000"/>
                  </a:prstClr>
                </a:solidFill>
              </a:rPr>
              <a:pPr/>
              <a:t>1/22/2019</a:t>
            </a:fld>
            <a:endParaRPr lang="en-US" smtClean="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62065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a:grpSpLocks/>
          </p:cNvGrpSpPr>
          <p:nvPr userDrawn="1"/>
        </p:nvGrpSpPr>
        <p:grpSpPr bwMode="auto">
          <a:xfrm>
            <a:off x="685800" y="332285"/>
            <a:ext cx="3170019" cy="750035"/>
            <a:chOff x="1106727" y="1053815"/>
            <a:chExt cx="31701" cy="7498"/>
          </a:xfrm>
        </p:grpSpPr>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345" y="1053815"/>
              <a:ext cx="14083" cy="7498"/>
            </a:xfrm>
            <a:prstGeom prst="rect">
              <a:avLst/>
            </a:prstGeom>
            <a:noFill/>
            <a:ln>
              <a:noFill/>
            </a:ln>
            <a:effectLst/>
            <a:extLst>
              <a:ext uri="{909E8E84-426E-40DD-AFC4-6F175D3DCCD1}">
                <a14:hiddenFill xmlns:a14="http://schemas.microsoft.com/office/drawing/2010/main">
                  <a:solidFill>
                    <a:srgbClr val="D07E28"/>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12"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06727" y="1053815"/>
              <a:ext cx="16400" cy="7011"/>
            </a:xfrm>
            <a:prstGeom prst="rect">
              <a:avLst/>
            </a:prstGeom>
            <a:noFill/>
            <a:ln>
              <a:noFill/>
            </a:ln>
            <a:effectLst/>
            <a:extLst>
              <a:ext uri="{909E8E84-426E-40DD-AFC4-6F175D3DCCD1}">
                <a14:hiddenFill xmlns:a14="http://schemas.microsoft.com/office/drawing/2010/main">
                  <a:solidFill>
                    <a:srgbClr val="D07E28"/>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grpSp>
      <p:sp>
        <p:nvSpPr>
          <p:cNvPr id="6" name="Rectangle 5"/>
          <p:cNvSpPr/>
          <p:nvPr userDrawn="1"/>
        </p:nvSpPr>
        <p:spPr>
          <a:xfrm>
            <a:off x="-13138" y="1828800"/>
            <a:ext cx="7324344" cy="3733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435225"/>
            <a:ext cx="6400800" cy="1489075"/>
          </a:xfrm>
        </p:spPr>
        <p:txBody>
          <a:bodyPr>
            <a:norm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038600"/>
            <a:ext cx="6400800" cy="609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16" name="Group 15"/>
          <p:cNvGrpSpPr/>
          <p:nvPr userDrawn="1"/>
        </p:nvGrpSpPr>
        <p:grpSpPr>
          <a:xfrm>
            <a:off x="-13138" y="5257800"/>
            <a:ext cx="7328338" cy="304800"/>
            <a:chOff x="0" y="0"/>
            <a:chExt cx="9144000" cy="228600"/>
          </a:xfrm>
        </p:grpSpPr>
        <p:sp>
          <p:nvSpPr>
            <p:cNvPr id="17" name="Rectangle 16"/>
            <p:cNvSpPr/>
            <p:nvPr userDrawn="1"/>
          </p:nvSpPr>
          <p:spPr>
            <a:xfrm>
              <a:off x="7848600" y="0"/>
              <a:ext cx="1295400" cy="228600"/>
            </a:xfrm>
            <a:prstGeom prst="rect">
              <a:avLst/>
            </a:prstGeom>
            <a:pattFill prst="lgCheck">
              <a:fgClr>
                <a:schemeClr val="tx1">
                  <a:lumMod val="90000"/>
                  <a:lumOff val="1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userDrawn="1"/>
          </p:nvSpPr>
          <p:spPr>
            <a:xfrm>
              <a:off x="5638800" y="0"/>
              <a:ext cx="2209800" cy="228600"/>
            </a:xfrm>
            <a:prstGeom prst="rect">
              <a:avLst/>
            </a:prstGeom>
            <a:pattFill prst="divot">
              <a:fgClr>
                <a:schemeClr val="tx1">
                  <a:lumMod val="75000"/>
                  <a:lumOff val="2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userDrawn="1"/>
          </p:nvSpPr>
          <p:spPr>
            <a:xfrm>
              <a:off x="0" y="0"/>
              <a:ext cx="9144000" cy="228600"/>
            </a:xfrm>
            <a:prstGeom prst="rect">
              <a:avLst/>
            </a:prstGeom>
            <a:gradFill flip="none" rotWithShape="1">
              <a:gsLst>
                <a:gs pos="0">
                  <a:srgbClr val="7C0E02"/>
                </a:gs>
                <a:gs pos="51000">
                  <a:srgbClr val="B80810"/>
                </a:gs>
                <a:gs pos="86000">
                  <a:srgbClr val="E00A14">
                    <a:alpha val="87843"/>
                  </a:srgbClr>
                </a:gs>
                <a:gs pos="100000">
                  <a:srgbClr val="FF0000">
                    <a:alpha val="60000"/>
                    <a:lumMod val="1000"/>
                    <a:lumOff val="9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20846219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lstStyle>
            <a:lvl1pPr>
              <a:defRPr>
                <a:solidFill>
                  <a:srgbClr val="C6161D"/>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906963"/>
          </a:xfrm>
        </p:spPr>
        <p:txBody>
          <a:bodyPr/>
          <a:lstStyle>
            <a:lvl1pPr>
              <a:defRPr>
                <a:solidFill>
                  <a:schemeClr val="accent6"/>
                </a:solidFill>
              </a:defRPr>
            </a:lvl1pPr>
            <a:lvl2pPr>
              <a:defRPr>
                <a:solidFill>
                  <a:schemeClr val="tx1"/>
                </a:solidFill>
              </a:defRPr>
            </a:lvl2pPr>
            <a:lvl3pPr>
              <a:defRPr>
                <a:solidFill>
                  <a:schemeClr val="tx1">
                    <a:lumMod val="90000"/>
                    <a:lumOff val="10000"/>
                  </a:schemeClr>
                </a:solidFill>
              </a:defRPr>
            </a:lvl3pPr>
            <a:lvl4pPr>
              <a:defRPr>
                <a:solidFill>
                  <a:schemeClr val="tx1">
                    <a:lumMod val="90000"/>
                    <a:lumOff val="10000"/>
                  </a:schemeClr>
                </a:solidFill>
              </a:defRPr>
            </a:lvl4pPr>
            <a:lvl5pPr>
              <a:defRPr>
                <a:solidFill>
                  <a:schemeClr val="tx1">
                    <a:lumMod val="90000"/>
                    <a:lumOff val="1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2622399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2" name="Pentagon 11"/>
          <p:cNvSpPr/>
          <p:nvPr userDrawn="1"/>
        </p:nvSpPr>
        <p:spPr>
          <a:xfrm>
            <a:off x="-13138" y="1828800"/>
            <a:ext cx="7328338" cy="3733800"/>
          </a:xfrm>
          <a:prstGeom prst="homePlat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4041648"/>
            <a:ext cx="5410200" cy="612648"/>
          </a:xfrm>
        </p:spPr>
        <p:txBody>
          <a:bodyPr anchor="t">
            <a:normAutofit/>
          </a:bodyPr>
          <a:lstStyle>
            <a:lvl1pPr algn="l">
              <a:defRPr sz="2000" b="0" cap="none"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2432304"/>
            <a:ext cx="5330952" cy="1490472"/>
          </a:xfrm>
        </p:spPr>
        <p:txBody>
          <a:bodyPr anchor="ctr">
            <a:normAutofit/>
          </a:bodyPr>
          <a:lstStyle>
            <a:lvl1pPr marL="0" indent="0">
              <a:buNone/>
              <a:defRPr sz="30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solidFill>
                  <a:sysClr val="windowText" lastClr="000000"/>
                </a:solidFill>
              </a:defRPr>
            </a:lvl1pPr>
          </a:lstStyle>
          <a:p>
            <a:fld id="{E3D5E142-BA66-4577-AABD-3D3B043058E5}" type="slidenum">
              <a:rPr lang="en-US" smtClean="0"/>
              <a:pPr/>
              <a:t>‹#›</a:t>
            </a:fld>
            <a:endParaRPr lang="en-US" dirty="0"/>
          </a:p>
        </p:txBody>
      </p:sp>
      <p:grpSp>
        <p:nvGrpSpPr>
          <p:cNvPr id="9" name="Group 8"/>
          <p:cNvGrpSpPr>
            <a:grpSpLocks/>
          </p:cNvGrpSpPr>
          <p:nvPr userDrawn="1"/>
        </p:nvGrpSpPr>
        <p:grpSpPr bwMode="auto">
          <a:xfrm>
            <a:off x="562875" y="191850"/>
            <a:ext cx="3170019" cy="750035"/>
            <a:chOff x="1106727" y="1053815"/>
            <a:chExt cx="31701" cy="7498"/>
          </a:xfrm>
        </p:grpSpPr>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345" y="1053815"/>
              <a:ext cx="14083" cy="7498"/>
            </a:xfrm>
            <a:prstGeom prst="rect">
              <a:avLst/>
            </a:prstGeom>
            <a:noFill/>
            <a:ln>
              <a:noFill/>
            </a:ln>
            <a:effectLst/>
            <a:extLst>
              <a:ext uri="{909E8E84-426E-40DD-AFC4-6F175D3DCCD1}">
                <a14:hiddenFill xmlns:a14="http://schemas.microsoft.com/office/drawing/2010/main">
                  <a:solidFill>
                    <a:srgbClr val="D07E28"/>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1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06727" y="1053815"/>
              <a:ext cx="16400" cy="7011"/>
            </a:xfrm>
            <a:prstGeom prst="rect">
              <a:avLst/>
            </a:prstGeom>
            <a:noFill/>
            <a:ln>
              <a:noFill/>
            </a:ln>
            <a:effectLst/>
            <a:extLst>
              <a:ext uri="{909E8E84-426E-40DD-AFC4-6F175D3DCCD1}">
                <a14:hiddenFill xmlns:a14="http://schemas.microsoft.com/office/drawing/2010/main">
                  <a:solidFill>
                    <a:srgbClr val="D07E28"/>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grpSp>
      <p:grpSp>
        <p:nvGrpSpPr>
          <p:cNvPr id="13" name="Group 12"/>
          <p:cNvGrpSpPr/>
          <p:nvPr userDrawn="1"/>
        </p:nvGrpSpPr>
        <p:grpSpPr>
          <a:xfrm>
            <a:off x="0" y="5239129"/>
            <a:ext cx="5780212" cy="323471"/>
            <a:chOff x="21897" y="-14003"/>
            <a:chExt cx="9633686" cy="242603"/>
          </a:xfrm>
        </p:grpSpPr>
        <p:sp>
          <p:nvSpPr>
            <p:cNvPr id="17" name="Rectangle 16"/>
            <p:cNvSpPr/>
            <p:nvPr userDrawn="1"/>
          </p:nvSpPr>
          <p:spPr>
            <a:xfrm>
              <a:off x="7848600" y="0"/>
              <a:ext cx="1755475" cy="228600"/>
            </a:xfrm>
            <a:custGeom>
              <a:avLst/>
              <a:gdLst>
                <a:gd name="connsiteX0" fmla="*/ 0 w 777240"/>
                <a:gd name="connsiteY0" fmla="*/ 0 h 304800"/>
                <a:gd name="connsiteX1" fmla="*/ 777240 w 777240"/>
                <a:gd name="connsiteY1" fmla="*/ 0 h 304800"/>
                <a:gd name="connsiteX2" fmla="*/ 777240 w 777240"/>
                <a:gd name="connsiteY2" fmla="*/ 304800 h 304800"/>
                <a:gd name="connsiteX3" fmla="*/ 0 w 777240"/>
                <a:gd name="connsiteY3" fmla="*/ 304800 h 304800"/>
                <a:gd name="connsiteX4" fmla="*/ 0 w 777240"/>
                <a:gd name="connsiteY4" fmla="*/ 0 h 304800"/>
                <a:gd name="connsiteX0" fmla="*/ 0 w 1053285"/>
                <a:gd name="connsiteY0" fmla="*/ 0 h 304800"/>
                <a:gd name="connsiteX1" fmla="*/ 1053285 w 1053285"/>
                <a:gd name="connsiteY1" fmla="*/ 0 h 304800"/>
                <a:gd name="connsiteX2" fmla="*/ 777240 w 1053285"/>
                <a:gd name="connsiteY2" fmla="*/ 304800 h 304800"/>
                <a:gd name="connsiteX3" fmla="*/ 0 w 1053285"/>
                <a:gd name="connsiteY3" fmla="*/ 304800 h 304800"/>
                <a:gd name="connsiteX4" fmla="*/ 0 w 1053285"/>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285" h="304800">
                  <a:moveTo>
                    <a:pt x="0" y="0"/>
                  </a:moveTo>
                  <a:lnTo>
                    <a:pt x="1053285" y="0"/>
                  </a:lnTo>
                  <a:lnTo>
                    <a:pt x="777240" y="304800"/>
                  </a:lnTo>
                  <a:lnTo>
                    <a:pt x="0" y="304800"/>
                  </a:lnTo>
                  <a:lnTo>
                    <a:pt x="0" y="0"/>
                  </a:lnTo>
                  <a:close/>
                </a:path>
              </a:pathLst>
            </a:custGeom>
            <a:pattFill prst="lgCheck">
              <a:fgClr>
                <a:schemeClr val="tx1">
                  <a:lumMod val="90000"/>
                  <a:lumOff val="1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userDrawn="1"/>
          </p:nvSpPr>
          <p:spPr>
            <a:xfrm>
              <a:off x="5638800" y="0"/>
              <a:ext cx="2209800" cy="228600"/>
            </a:xfrm>
            <a:prstGeom prst="rect">
              <a:avLst/>
            </a:prstGeom>
            <a:pattFill prst="divot">
              <a:fgClr>
                <a:schemeClr val="tx1">
                  <a:lumMod val="75000"/>
                  <a:lumOff val="2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userDrawn="1"/>
          </p:nvSpPr>
          <p:spPr>
            <a:xfrm>
              <a:off x="21897" y="-14003"/>
              <a:ext cx="9633686" cy="242603"/>
            </a:xfrm>
            <a:custGeom>
              <a:avLst/>
              <a:gdLst>
                <a:gd name="connsiteX0" fmla="*/ 0 w 5486400"/>
                <a:gd name="connsiteY0" fmla="*/ 0 h 304800"/>
                <a:gd name="connsiteX1" fmla="*/ 5486400 w 5486400"/>
                <a:gd name="connsiteY1" fmla="*/ 0 h 304800"/>
                <a:gd name="connsiteX2" fmla="*/ 5486400 w 5486400"/>
                <a:gd name="connsiteY2" fmla="*/ 304800 h 304800"/>
                <a:gd name="connsiteX3" fmla="*/ 0 w 5486400"/>
                <a:gd name="connsiteY3" fmla="*/ 304800 h 304800"/>
                <a:gd name="connsiteX4" fmla="*/ 0 w 5486400"/>
                <a:gd name="connsiteY4" fmla="*/ 0 h 304800"/>
                <a:gd name="connsiteX0" fmla="*/ 0 w 5745707"/>
                <a:gd name="connsiteY0" fmla="*/ 27296 h 332096"/>
                <a:gd name="connsiteX1" fmla="*/ 5745707 w 5745707"/>
                <a:gd name="connsiteY1" fmla="*/ 0 h 332096"/>
                <a:gd name="connsiteX2" fmla="*/ 5486400 w 5745707"/>
                <a:gd name="connsiteY2" fmla="*/ 332096 h 332096"/>
                <a:gd name="connsiteX3" fmla="*/ 0 w 5745707"/>
                <a:gd name="connsiteY3" fmla="*/ 332096 h 332096"/>
                <a:gd name="connsiteX4" fmla="*/ 0 w 5745707"/>
                <a:gd name="connsiteY4" fmla="*/ 27296 h 332096"/>
                <a:gd name="connsiteX0" fmla="*/ 0 w 5780212"/>
                <a:gd name="connsiteY0" fmla="*/ 18670 h 323470"/>
                <a:gd name="connsiteX1" fmla="*/ 5780212 w 5780212"/>
                <a:gd name="connsiteY1" fmla="*/ 0 h 323470"/>
                <a:gd name="connsiteX2" fmla="*/ 5486400 w 5780212"/>
                <a:gd name="connsiteY2" fmla="*/ 323470 h 323470"/>
                <a:gd name="connsiteX3" fmla="*/ 0 w 5780212"/>
                <a:gd name="connsiteY3" fmla="*/ 323470 h 323470"/>
                <a:gd name="connsiteX4" fmla="*/ 0 w 5780212"/>
                <a:gd name="connsiteY4" fmla="*/ 18670 h 32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212" h="323470">
                  <a:moveTo>
                    <a:pt x="0" y="18670"/>
                  </a:moveTo>
                  <a:lnTo>
                    <a:pt x="5780212" y="0"/>
                  </a:lnTo>
                  <a:lnTo>
                    <a:pt x="5486400" y="323470"/>
                  </a:lnTo>
                  <a:lnTo>
                    <a:pt x="0" y="323470"/>
                  </a:lnTo>
                  <a:lnTo>
                    <a:pt x="0" y="18670"/>
                  </a:lnTo>
                  <a:close/>
                </a:path>
              </a:pathLst>
            </a:custGeom>
            <a:gradFill flip="none" rotWithShape="1">
              <a:gsLst>
                <a:gs pos="0">
                  <a:srgbClr val="7C0E02"/>
                </a:gs>
                <a:gs pos="51000">
                  <a:srgbClr val="B80810"/>
                </a:gs>
                <a:gs pos="86000">
                  <a:srgbClr val="E00A14">
                    <a:alpha val="87843"/>
                  </a:srgbClr>
                </a:gs>
                <a:gs pos="100000">
                  <a:srgbClr val="FF0000">
                    <a:alpha val="60000"/>
                    <a:lumMod val="1000"/>
                    <a:lumOff val="9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32277913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038600" cy="47545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122153281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60360285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796025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195883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207732850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008313" cy="825500"/>
          </a:xfrm>
        </p:spPr>
        <p:txBody>
          <a:bodyPr anchor="t"/>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609600"/>
            <a:ext cx="5111750" cy="551656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165048863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275772878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336016252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E3D5E142-BA66-4577-AABD-3D3B043058E5}" type="slidenum">
              <a:rPr lang="en-US" smtClean="0"/>
              <a:t>‹#›</a:t>
            </a:fld>
            <a:endParaRPr lang="en-US"/>
          </a:p>
        </p:txBody>
      </p:sp>
    </p:spTree>
    <p:extLst>
      <p:ext uri="{BB962C8B-B14F-4D97-AF65-F5344CB8AC3E}">
        <p14:creationId xmlns:p14="http://schemas.microsoft.com/office/powerpoint/2010/main" val="37344743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3294991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2E4F56-794D-4DFC-8576-B1A348A06731}" type="slidenum">
              <a:rPr lang="en-CA" smtClean="0"/>
              <a:pPr/>
              <a:t>‹#›</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endParaRPr lang="en-CA" dirty="0"/>
          </a:p>
        </p:txBody>
      </p:sp>
    </p:spTree>
    <p:extLst>
      <p:ext uri="{BB962C8B-B14F-4D97-AF65-F5344CB8AC3E}">
        <p14:creationId xmlns:p14="http://schemas.microsoft.com/office/powerpoint/2010/main" val="2135486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2E4F56-794D-4DFC-8576-B1A348A06731}" type="slidenum">
              <a:rPr lang="en-CA" smtClean="0"/>
              <a:pPr/>
              <a:t>‹#›</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F5927C24-8C09-410D-8923-454200AAAE75}" type="slidenum">
              <a:rPr lang="en-US" smtClean="0"/>
              <a:t>‹#›</a:t>
            </a:fld>
            <a:endParaRPr lang="en-US"/>
          </a:p>
        </p:txBody>
      </p:sp>
      <p:pic>
        <p:nvPicPr>
          <p:cNvPr id="6" name="Picture 5">
            <a:extLst>
              <a:ext uri="{FF2B5EF4-FFF2-40B4-BE49-F238E27FC236}">
                <a16:creationId xmlns:a16="http://schemas.microsoft.com/office/drawing/2014/main" id="{BDCAAC45-4926-4BD4-8DC4-133E4DDF4DAD}"/>
              </a:ext>
            </a:extLst>
          </p:cNvPr>
          <p:cNvPicPr>
            <a:picLocks noChangeAspect="1"/>
          </p:cNvPicPr>
          <p:nvPr userDrawn="1"/>
        </p:nvPicPr>
        <p:blipFill>
          <a:blip r:embed="rId2"/>
          <a:stretch>
            <a:fillRect/>
          </a:stretch>
        </p:blipFill>
        <p:spPr>
          <a:xfrm>
            <a:off x="7835404" y="5274843"/>
            <a:ext cx="1093851" cy="1305965"/>
          </a:xfrm>
          <a:prstGeom prst="rect">
            <a:avLst/>
          </a:prstGeom>
        </p:spPr>
      </p:pic>
    </p:spTree>
    <p:extLst>
      <p:ext uri="{BB962C8B-B14F-4D97-AF65-F5344CB8AC3E}">
        <p14:creationId xmlns:p14="http://schemas.microsoft.com/office/powerpoint/2010/main" val="18350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3130846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4246403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06F226-8CDB-4535-B449-70CA761F76E1}" type="datetimeFigureOut">
              <a:rPr lang="en-CA" smtClean="0"/>
              <a:pPr/>
              <a:t>2019-01-22</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4123611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06F226-8CDB-4535-B449-70CA761F76E1}" type="datetimeFigureOut">
              <a:rPr lang="en-CA" smtClean="0"/>
              <a:pPr/>
              <a:t>2019-01-22</a:t>
            </a:fld>
            <a:endParaRPr lang="en-C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278213786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06F226-8CDB-4535-B449-70CA761F76E1}" type="datetimeFigureOut">
              <a:rPr lang="en-CA" smtClean="0"/>
              <a:pPr/>
              <a:t>2019-01-22</a:t>
            </a:fld>
            <a:endParaRPr lang="en-C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E4F56-794D-4DFC-8576-B1A348A06731}" type="slidenum">
              <a:rPr lang="en-CA" smtClean="0"/>
              <a:pPr/>
              <a:t>‹#›</a:t>
            </a:fld>
            <a:endParaRPr lang="en-CA" dirty="0"/>
          </a:p>
        </p:txBody>
      </p:sp>
    </p:spTree>
    <p:extLst>
      <p:ext uri="{BB962C8B-B14F-4D97-AF65-F5344CB8AC3E}">
        <p14:creationId xmlns:p14="http://schemas.microsoft.com/office/powerpoint/2010/main" val="399211039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3400"/>
            <a:ext cx="8229600" cy="762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524000"/>
            <a:ext cx="8229600" cy="4602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264275"/>
            <a:ext cx="2133600" cy="365125"/>
          </a:xfrm>
          <a:prstGeom prst="rect">
            <a:avLst/>
          </a:prstGeom>
        </p:spPr>
        <p:txBody>
          <a:bodyPr vert="horz" lIns="91440" tIns="45720" rIns="91440" bIns="45720" rtlCol="0" anchor="ctr"/>
          <a:lstStyle>
            <a:lvl1pPr algn="r">
              <a:defRPr sz="1200" b="1">
                <a:solidFill>
                  <a:schemeClr val="tx1"/>
                </a:solidFill>
                <a:latin typeface="Arial" panose="020B0604020202020204" pitchFamily="34" charset="0"/>
                <a:cs typeface="Arial" panose="020B0604020202020204" pitchFamily="34" charset="0"/>
              </a:defRPr>
            </a:lvl1pPr>
          </a:lstStyle>
          <a:p>
            <a:fld id="{E3D5E142-BA66-4577-AABD-3D3B043058E5}" type="slidenum">
              <a:rPr lang="en-US" smtClean="0"/>
              <a:pPr/>
              <a:t>‹#›</a:t>
            </a:fld>
            <a:endParaRPr lang="en-US" dirty="0"/>
          </a:p>
        </p:txBody>
      </p:sp>
      <p:grpSp>
        <p:nvGrpSpPr>
          <p:cNvPr id="9" name="Group 8"/>
          <p:cNvGrpSpPr>
            <a:grpSpLocks/>
          </p:cNvGrpSpPr>
          <p:nvPr/>
        </p:nvGrpSpPr>
        <p:grpSpPr bwMode="auto">
          <a:xfrm>
            <a:off x="381000" y="6172200"/>
            <a:ext cx="2438399" cy="576932"/>
            <a:chOff x="1106727" y="1053815"/>
            <a:chExt cx="31701" cy="7498"/>
          </a:xfrm>
        </p:grpSpPr>
        <p:pic>
          <p:nvPicPr>
            <p:cNvPr id="10" name="Picture 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24345" y="1053815"/>
              <a:ext cx="14083" cy="7498"/>
            </a:xfrm>
            <a:prstGeom prst="rect">
              <a:avLst/>
            </a:prstGeom>
            <a:noFill/>
            <a:ln>
              <a:noFill/>
            </a:ln>
            <a:effectLst/>
            <a:extLst>
              <a:ext uri="{909E8E84-426E-40DD-AFC4-6F175D3DCCD1}">
                <a14:hiddenFill xmlns:a14="http://schemas.microsoft.com/office/drawing/2010/main">
                  <a:solidFill>
                    <a:srgbClr val="D07E28"/>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11" name="Picture 1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06727" y="1053815"/>
              <a:ext cx="16400" cy="7011"/>
            </a:xfrm>
            <a:prstGeom prst="rect">
              <a:avLst/>
            </a:prstGeom>
            <a:noFill/>
            <a:ln>
              <a:noFill/>
            </a:ln>
            <a:effectLst/>
            <a:extLst>
              <a:ext uri="{909E8E84-426E-40DD-AFC4-6F175D3DCCD1}">
                <a14:hiddenFill xmlns:a14="http://schemas.microsoft.com/office/drawing/2010/main">
                  <a:solidFill>
                    <a:srgbClr val="D07E28"/>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grpSp>
      <p:grpSp>
        <p:nvGrpSpPr>
          <p:cNvPr id="8" name="Group 7"/>
          <p:cNvGrpSpPr/>
          <p:nvPr/>
        </p:nvGrpSpPr>
        <p:grpSpPr>
          <a:xfrm>
            <a:off x="0" y="0"/>
            <a:ext cx="9144000" cy="228600"/>
            <a:chOff x="0" y="0"/>
            <a:chExt cx="9144000" cy="228600"/>
          </a:xfrm>
        </p:grpSpPr>
        <p:sp>
          <p:nvSpPr>
            <p:cNvPr id="12" name="Rectangle 11"/>
            <p:cNvSpPr/>
            <p:nvPr userDrawn="1"/>
          </p:nvSpPr>
          <p:spPr>
            <a:xfrm>
              <a:off x="7848600" y="0"/>
              <a:ext cx="1295400" cy="228600"/>
            </a:xfrm>
            <a:prstGeom prst="rect">
              <a:avLst/>
            </a:prstGeom>
            <a:pattFill prst="lgCheck">
              <a:fgClr>
                <a:schemeClr val="tx1">
                  <a:lumMod val="90000"/>
                  <a:lumOff val="1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userDrawn="1"/>
          </p:nvSpPr>
          <p:spPr>
            <a:xfrm>
              <a:off x="5638800" y="0"/>
              <a:ext cx="2209800" cy="228600"/>
            </a:xfrm>
            <a:prstGeom prst="rect">
              <a:avLst/>
            </a:prstGeom>
            <a:pattFill prst="divot">
              <a:fgClr>
                <a:schemeClr val="tx1">
                  <a:lumMod val="75000"/>
                  <a:lumOff val="2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userDrawn="1"/>
          </p:nvSpPr>
          <p:spPr>
            <a:xfrm>
              <a:off x="0" y="0"/>
              <a:ext cx="9144000" cy="228600"/>
            </a:xfrm>
            <a:prstGeom prst="rect">
              <a:avLst/>
            </a:prstGeom>
            <a:gradFill flip="none" rotWithShape="1">
              <a:gsLst>
                <a:gs pos="0">
                  <a:srgbClr val="7C0E02"/>
                </a:gs>
                <a:gs pos="51000">
                  <a:srgbClr val="B80810"/>
                </a:gs>
                <a:gs pos="86000">
                  <a:srgbClr val="E00A14">
                    <a:alpha val="87843"/>
                  </a:srgbClr>
                </a:gs>
                <a:gs pos="100000">
                  <a:srgbClr val="FF0000">
                    <a:alpha val="60000"/>
                    <a:lumMod val="1000"/>
                    <a:lumOff val="99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89342684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iming>
    <p:tnLst>
      <p:par>
        <p:cTn id="1" dur="indefinite" restart="never" nodeType="tmRoot"/>
      </p:par>
    </p:tnLst>
  </p:timing>
  <p:hf hdr="0" ftr="0" dt="0"/>
  <p:txStyles>
    <p:titleStyle>
      <a:lvl1pPr algn="l" defTabSz="914400" rtl="0" eaLnBrk="1" latinLnBrk="0" hangingPunct="1">
        <a:spcBef>
          <a:spcPct val="0"/>
        </a:spcBef>
        <a:buNone/>
        <a:defRPr sz="3000" b="1" kern="1200">
          <a:solidFill>
            <a:srgbClr val="C6161D"/>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SzPct val="120000"/>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2.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14.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8.jpeg"/><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jpg"/></Relationships>
</file>

<file path=ppt/slides/_rels/slide68.xml.rels><?xml version="1.0" encoding="UTF-8" standalone="yes"?>
<Relationships xmlns="http://schemas.openxmlformats.org/package/2006/relationships"><Relationship Id="rId3" Type="http://schemas.openxmlformats.org/officeDocument/2006/relationships/hyperlink" Target="mailto:Eddynason@ossu.ca" TargetMode="External"/><Relationship Id="rId2" Type="http://schemas.openxmlformats.org/officeDocument/2006/relationships/image" Target="../media/image52.jpg"/><Relationship Id="rId1" Type="http://schemas.openxmlformats.org/officeDocument/2006/relationships/slideLayout" Target="../slideLayouts/slideLayout20.xml"/><Relationship Id="rId6" Type="http://schemas.openxmlformats.org/officeDocument/2006/relationships/hyperlink" Target="http://www.mayaproject.org/blog/2015/10/16/how-to-write-a-winning-research-impact-case-study" TargetMode="External"/><Relationship Id="rId5" Type="http://schemas.openxmlformats.org/officeDocument/2006/relationships/hyperlink" Target="https://www.rand.org/pubs/external_publications/EP20080010.html" TargetMode="External"/><Relationship Id="rId4" Type="http://schemas.openxmlformats.org/officeDocument/2006/relationships/hyperlink" Target="http://www.leidenmanifesto.org/"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ncbi.nlm.nih.gov/pubmed/?term=scholey+j+and+levin+a" TargetMode="Externa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0.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E107-F2B3-40A0-8213-5053936E0DE1}"/>
              </a:ext>
            </a:extLst>
          </p:cNvPr>
          <p:cNvSpPr>
            <a:spLocks noGrp="1"/>
          </p:cNvSpPr>
          <p:nvPr>
            <p:ph type="ctrTitle"/>
          </p:nvPr>
        </p:nvSpPr>
        <p:spPr/>
        <p:txBody>
          <a:bodyPr anchor="ctr">
            <a:normAutofit/>
          </a:bodyPr>
          <a:lstStyle/>
          <a:p>
            <a:r>
              <a:rPr lang="en-US" sz="3200" b="1" dirty="0"/>
              <a:t>Understanding the Collective Impact of</a:t>
            </a:r>
            <a:br>
              <a:rPr lang="en-US" sz="3200" b="1" dirty="0"/>
            </a:br>
            <a:r>
              <a:rPr lang="en-US" sz="3200" b="1" dirty="0"/>
              <a:t>SPOR in Ontario</a:t>
            </a:r>
            <a:endParaRPr lang="en-CA" sz="3200" b="1" dirty="0"/>
          </a:p>
        </p:txBody>
      </p:sp>
      <p:sp>
        <p:nvSpPr>
          <p:cNvPr id="3" name="Subtitle 2">
            <a:extLst>
              <a:ext uri="{FF2B5EF4-FFF2-40B4-BE49-F238E27FC236}">
                <a16:creationId xmlns:a16="http://schemas.microsoft.com/office/drawing/2014/main" id="{005FD5DD-386F-4D90-B03A-BC75F4123EC7}"/>
              </a:ext>
            </a:extLst>
          </p:cNvPr>
          <p:cNvSpPr>
            <a:spLocks noGrp="1"/>
          </p:cNvSpPr>
          <p:nvPr>
            <p:ph type="subTitle" idx="1"/>
          </p:nvPr>
        </p:nvSpPr>
        <p:spPr/>
        <p:txBody>
          <a:bodyPr anchor="t">
            <a:normAutofit/>
          </a:bodyPr>
          <a:lstStyle/>
          <a:p>
            <a:pPr algn="l"/>
            <a:endParaRPr lang="en-CA" sz="2000" dirty="0">
              <a:solidFill>
                <a:schemeClr val="tx2"/>
              </a:solidFill>
            </a:endParaRPr>
          </a:p>
          <a:p>
            <a:pPr algn="l"/>
            <a:r>
              <a:rPr lang="en-CA" sz="2000" dirty="0">
                <a:solidFill>
                  <a:schemeClr val="tx2"/>
                </a:solidFill>
              </a:rPr>
              <a:t>Workshop</a:t>
            </a:r>
          </a:p>
          <a:p>
            <a:pPr algn="l"/>
            <a:r>
              <a:rPr lang="en-CA" sz="2000" dirty="0">
                <a:solidFill>
                  <a:schemeClr val="tx2"/>
                </a:solidFill>
              </a:rPr>
              <a:t>Women’s College Hospital</a:t>
            </a:r>
          </a:p>
          <a:p>
            <a:pPr algn="l"/>
            <a:r>
              <a:rPr lang="en-US" sz="2000" dirty="0">
                <a:solidFill>
                  <a:schemeClr val="tx2"/>
                </a:solidFill>
              </a:rPr>
              <a:t>January 21, 2019</a:t>
            </a:r>
            <a:endParaRPr lang="en-CA" sz="2000" dirty="0">
              <a:solidFill>
                <a:schemeClr val="tx2"/>
              </a:solidFill>
            </a:endParaRPr>
          </a:p>
        </p:txBody>
      </p:sp>
      <p:pic>
        <p:nvPicPr>
          <p:cNvPr id="4" name="Picture 3"/>
          <p:cNvPicPr>
            <a:picLocks noChangeAspect="1"/>
          </p:cNvPicPr>
          <p:nvPr/>
        </p:nvPicPr>
        <p:blipFill>
          <a:blip r:embed="rId2"/>
          <a:stretch>
            <a:fillRect/>
          </a:stretch>
        </p:blipFill>
        <p:spPr>
          <a:xfrm>
            <a:off x="7180330" y="5923555"/>
            <a:ext cx="1878763" cy="776695"/>
          </a:xfrm>
          <a:prstGeom prst="rect">
            <a:avLst/>
          </a:prstGeom>
        </p:spPr>
      </p:pic>
    </p:spTree>
    <p:extLst>
      <p:ext uri="{BB962C8B-B14F-4D97-AF65-F5344CB8AC3E}">
        <p14:creationId xmlns:p14="http://schemas.microsoft.com/office/powerpoint/2010/main" val="10454335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Common Evaluative Challenge </a:t>
            </a:r>
            <a:endParaRPr lang="en-CA" dirty="0"/>
          </a:p>
        </p:txBody>
      </p:sp>
      <p:sp>
        <p:nvSpPr>
          <p:cNvPr id="3" name="Content Placeholder 2"/>
          <p:cNvSpPr>
            <a:spLocks noGrp="1"/>
          </p:cNvSpPr>
          <p:nvPr>
            <p:ph idx="1"/>
          </p:nvPr>
        </p:nvSpPr>
        <p:spPr/>
        <p:txBody>
          <a:bodyPr>
            <a:normAutofit lnSpcReduction="10000"/>
          </a:bodyPr>
          <a:lstStyle/>
          <a:p>
            <a:pPr marL="0" indent="0">
              <a:buNone/>
            </a:pPr>
            <a:r>
              <a:rPr lang="en-CA" b="1" dirty="0" smtClean="0"/>
              <a:t>Canadian </a:t>
            </a:r>
            <a:r>
              <a:rPr lang="en-CA" b="1" dirty="0"/>
              <a:t>Institutes of Health </a:t>
            </a:r>
            <a:r>
              <a:rPr lang="en-CA" b="1" dirty="0" smtClean="0"/>
              <a:t>Research: Evaluation </a:t>
            </a:r>
            <a:r>
              <a:rPr lang="en-CA" b="1" dirty="0"/>
              <a:t>of the Strategy for Patient-Oriented Research Final Report </a:t>
            </a:r>
            <a:r>
              <a:rPr lang="en-CA" b="1" dirty="0" smtClean="0"/>
              <a:t>May </a:t>
            </a:r>
            <a:r>
              <a:rPr lang="en-CA" b="1" dirty="0"/>
              <a:t>17, 2016 </a:t>
            </a:r>
            <a:endParaRPr lang="en-CA" dirty="0"/>
          </a:p>
          <a:p>
            <a:r>
              <a:rPr lang="en-CA" b="1" dirty="0" smtClean="0"/>
              <a:t>“</a:t>
            </a:r>
            <a:r>
              <a:rPr lang="en-CA" dirty="0" smtClean="0"/>
              <a:t>CIHR </a:t>
            </a:r>
            <a:r>
              <a:rPr lang="en-CA" dirty="0"/>
              <a:t>should revise the existing SPOR performance measurement strategy to balance administrative/operational outputs with outcomes/impacts</a:t>
            </a:r>
            <a:r>
              <a:rPr lang="en-CA" b="1" dirty="0" smtClean="0"/>
              <a:t>.” </a:t>
            </a:r>
            <a:endParaRPr lang="en-CA" dirty="0"/>
          </a:p>
          <a:p>
            <a:r>
              <a:rPr lang="en-CA" dirty="0" smtClean="0"/>
              <a:t>“Indicators </a:t>
            </a:r>
            <a:r>
              <a:rPr lang="en-CA" dirty="0"/>
              <a:t>should be re-oriented from tracking primarily activity-based or output indicators toward outcomes and impacts; consider applying a “</a:t>
            </a:r>
            <a:r>
              <a:rPr lang="en-CA" b="1" dirty="0"/>
              <a:t>collective impact</a:t>
            </a:r>
            <a:r>
              <a:rPr lang="en-CA" dirty="0"/>
              <a:t>” lens</a:t>
            </a:r>
            <a:r>
              <a:rPr lang="en-CA" dirty="0" smtClean="0"/>
              <a:t>.” </a:t>
            </a:r>
            <a:endParaRPr lang="en-CA" dirty="0"/>
          </a:p>
          <a:p>
            <a:endParaRPr lang="en-CA" dirty="0"/>
          </a:p>
        </p:txBody>
      </p:sp>
    </p:spTree>
    <p:extLst>
      <p:ext uri="{BB962C8B-B14F-4D97-AF65-F5344CB8AC3E}">
        <p14:creationId xmlns:p14="http://schemas.microsoft.com/office/powerpoint/2010/main" val="2683434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Objective </a:t>
            </a:r>
            <a:endParaRPr lang="en-CA" dirty="0"/>
          </a:p>
        </p:txBody>
      </p:sp>
      <p:sp>
        <p:nvSpPr>
          <p:cNvPr id="3" name="Content Placeholder 2"/>
          <p:cNvSpPr>
            <a:spLocks noGrp="1"/>
          </p:cNvSpPr>
          <p:nvPr>
            <p:ph idx="1"/>
          </p:nvPr>
        </p:nvSpPr>
        <p:spPr/>
        <p:txBody>
          <a:bodyPr/>
          <a:lstStyle/>
          <a:p>
            <a:pPr marL="0" indent="0">
              <a:buNone/>
            </a:pPr>
            <a:r>
              <a:rPr lang="en-US" b="1" i="1" dirty="0"/>
              <a:t>S</a:t>
            </a:r>
            <a:r>
              <a:rPr lang="en-US" b="1" i="1" dirty="0" smtClean="0"/>
              <a:t>hare </a:t>
            </a:r>
            <a:r>
              <a:rPr lang="en-US" b="1" i="1" dirty="0"/>
              <a:t>information and discuss two key aspects of collective impact – </a:t>
            </a:r>
            <a:r>
              <a:rPr lang="en-US" b="1" i="1" u="sng" dirty="0"/>
              <a:t>common agenda </a:t>
            </a:r>
            <a:r>
              <a:rPr lang="en-US" b="1" i="1" dirty="0"/>
              <a:t>and </a:t>
            </a:r>
            <a:r>
              <a:rPr lang="en-US" b="1" i="1" u="sng" dirty="0"/>
              <a:t>common performance </a:t>
            </a:r>
            <a:r>
              <a:rPr lang="en-US" b="1" i="1" u="sng" dirty="0" smtClean="0"/>
              <a:t>metrics</a:t>
            </a:r>
          </a:p>
          <a:p>
            <a:pPr marL="0" indent="0">
              <a:buNone/>
            </a:pPr>
            <a:endParaRPr lang="en-US" b="1" i="1" u="sng" dirty="0"/>
          </a:p>
          <a:p>
            <a:pPr marL="0" indent="0">
              <a:buNone/>
            </a:pPr>
            <a:r>
              <a:rPr lang="en-US" b="1" i="1" dirty="0" smtClean="0"/>
              <a:t>Provide </a:t>
            </a:r>
            <a:r>
              <a:rPr lang="en-US" b="1" i="1" dirty="0"/>
              <a:t>input to both CIHR and MOHLTC on SPOR 2.0 and help </a:t>
            </a:r>
            <a:r>
              <a:rPr lang="en-US" b="1" i="1" dirty="0" smtClean="0"/>
              <a:t>BeACCoN </a:t>
            </a:r>
            <a:r>
              <a:rPr lang="en-US" b="1" i="1" dirty="0"/>
              <a:t>and OSSU with their renewal</a:t>
            </a:r>
            <a:endParaRPr lang="en-CA" dirty="0"/>
          </a:p>
          <a:p>
            <a:pPr marL="0" indent="0">
              <a:buNone/>
            </a:pPr>
            <a:endParaRPr lang="en-CA" dirty="0"/>
          </a:p>
        </p:txBody>
      </p:sp>
    </p:spTree>
    <p:extLst>
      <p:ext uri="{BB962C8B-B14F-4D97-AF65-F5344CB8AC3E}">
        <p14:creationId xmlns:p14="http://schemas.microsoft.com/office/powerpoint/2010/main" val="20340456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EB961-0924-4E4D-9209-4B116A58C1FF}"/>
              </a:ext>
            </a:extLst>
          </p:cNvPr>
          <p:cNvSpPr>
            <a:spLocks noGrp="1"/>
          </p:cNvSpPr>
          <p:nvPr>
            <p:ph type="title"/>
          </p:nvPr>
        </p:nvSpPr>
        <p:spPr>
          <a:xfrm>
            <a:off x="541683" y="142490"/>
            <a:ext cx="7886700" cy="1325563"/>
          </a:xfrm>
        </p:spPr>
        <p:txBody>
          <a:bodyPr/>
          <a:lstStyle/>
          <a:p>
            <a:r>
              <a:rPr lang="en-US" dirty="0" smtClean="0"/>
              <a:t>Agenda</a:t>
            </a:r>
            <a:endParaRPr lang="en-CA" dirty="0"/>
          </a:p>
        </p:txBody>
      </p:sp>
      <p:sp>
        <p:nvSpPr>
          <p:cNvPr id="3" name="Content Placeholder 2">
            <a:extLst>
              <a:ext uri="{FF2B5EF4-FFF2-40B4-BE49-F238E27FC236}">
                <a16:creationId xmlns:a16="http://schemas.microsoft.com/office/drawing/2014/main" id="{031A688B-D696-4BCE-B245-541C875C05B6}"/>
              </a:ext>
            </a:extLst>
          </p:cNvPr>
          <p:cNvSpPr>
            <a:spLocks noGrp="1"/>
          </p:cNvSpPr>
          <p:nvPr>
            <p:ph idx="1"/>
          </p:nvPr>
        </p:nvSpPr>
        <p:spPr>
          <a:xfrm>
            <a:off x="-685799" y="1825626"/>
            <a:ext cx="10730345" cy="4351339"/>
          </a:xfrm>
        </p:spPr>
        <p:txBody>
          <a:bodyPr>
            <a:normAutofit/>
          </a:bodyPr>
          <a:lstStyle/>
          <a:p>
            <a:pPr marL="0" indent="0">
              <a:buNone/>
            </a:pPr>
            <a:endParaRPr lang="en-US" dirty="0" smtClean="0"/>
          </a:p>
          <a:p>
            <a:pPr marL="0" indent="0">
              <a:buNone/>
            </a:pPr>
            <a:endParaRPr lang="en-CA" dirty="0"/>
          </a:p>
        </p:txBody>
      </p:sp>
      <p:graphicFrame>
        <p:nvGraphicFramePr>
          <p:cNvPr id="5" name="Table 4"/>
          <p:cNvGraphicFramePr>
            <a:graphicFrameLocks noGrp="1"/>
          </p:cNvGraphicFramePr>
          <p:nvPr>
            <p:extLst/>
          </p:nvPr>
        </p:nvGraphicFramePr>
        <p:xfrm>
          <a:off x="467003" y="1280389"/>
          <a:ext cx="8036059" cy="4615003"/>
        </p:xfrm>
        <a:graphic>
          <a:graphicData uri="http://schemas.openxmlformats.org/drawingml/2006/table">
            <a:tbl>
              <a:tblPr firstRow="1" firstCol="1" bandRow="1">
                <a:tableStyleId>{5C22544A-7EE6-4342-B048-85BDC9FD1C3A}</a:tableStyleId>
              </a:tblPr>
              <a:tblGrid>
                <a:gridCol w="1750417">
                  <a:extLst>
                    <a:ext uri="{9D8B030D-6E8A-4147-A177-3AD203B41FA5}">
                      <a16:colId xmlns:a16="http://schemas.microsoft.com/office/drawing/2014/main" val="1656569933"/>
                    </a:ext>
                  </a:extLst>
                </a:gridCol>
                <a:gridCol w="6285642">
                  <a:extLst>
                    <a:ext uri="{9D8B030D-6E8A-4147-A177-3AD203B41FA5}">
                      <a16:colId xmlns:a16="http://schemas.microsoft.com/office/drawing/2014/main" val="2017220071"/>
                    </a:ext>
                  </a:extLst>
                </a:gridCol>
              </a:tblGrid>
              <a:tr h="300032">
                <a:tc>
                  <a:txBody>
                    <a:bodyPr/>
                    <a:lstStyle/>
                    <a:p>
                      <a:pPr marL="0" marR="0">
                        <a:lnSpc>
                          <a:spcPct val="107000"/>
                        </a:lnSpc>
                        <a:spcBef>
                          <a:spcPts val="0"/>
                        </a:spcBef>
                        <a:spcAft>
                          <a:spcPts val="0"/>
                        </a:spcAft>
                      </a:pPr>
                      <a:r>
                        <a:rPr lang="en-US" sz="1900" dirty="0">
                          <a:effectLst/>
                        </a:rPr>
                        <a:t>Time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900">
                          <a:effectLst/>
                        </a:rPr>
                        <a:t>Topic</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9279245"/>
                  </a:ext>
                </a:extLst>
              </a:tr>
              <a:tr h="600062">
                <a:tc>
                  <a:txBody>
                    <a:bodyPr/>
                    <a:lstStyle/>
                    <a:p>
                      <a:pPr marL="0" marR="0" algn="ctr">
                        <a:lnSpc>
                          <a:spcPct val="107000"/>
                        </a:lnSpc>
                        <a:spcBef>
                          <a:spcPts val="0"/>
                        </a:spcBef>
                        <a:spcAft>
                          <a:spcPts val="0"/>
                        </a:spcAft>
                      </a:pPr>
                      <a:endParaRPr lang="en-US" sz="1900" dirty="0">
                        <a:effectLst/>
                      </a:endParaRPr>
                    </a:p>
                    <a:p>
                      <a:pPr marL="0" marR="0">
                        <a:lnSpc>
                          <a:spcPct val="107000"/>
                        </a:lnSpc>
                        <a:spcBef>
                          <a:spcPts val="0"/>
                        </a:spcBef>
                        <a:spcAft>
                          <a:spcPts val="0"/>
                        </a:spcAft>
                      </a:pPr>
                      <a:r>
                        <a:rPr lang="en-US" sz="1900" dirty="0">
                          <a:effectLst/>
                        </a:rPr>
                        <a:t>9:15 – 9:30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The SPOR Enterprise in Ontario: Overview, opportunities and challenges - Catharine Whiteside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0145407"/>
                  </a:ext>
                </a:extLst>
              </a:tr>
              <a:tr h="600062">
                <a:tc>
                  <a:txBody>
                    <a:bodyPr/>
                    <a:lstStyle/>
                    <a:p>
                      <a:pPr marL="0" marR="0">
                        <a:lnSpc>
                          <a:spcPct val="107000"/>
                        </a:lnSpc>
                        <a:spcBef>
                          <a:spcPts val="0"/>
                        </a:spcBef>
                        <a:spcAft>
                          <a:spcPts val="0"/>
                        </a:spcAft>
                      </a:pPr>
                      <a:r>
                        <a:rPr lang="en-US" sz="1900">
                          <a:effectLst/>
                        </a:rPr>
                        <a:t>9:30 – 9:45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a:effectLst/>
                        </a:rPr>
                        <a:t>Collective impact framework applied to SPOR: Focus on Common Agenda and Metrics - Onil Bhattacharyya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3781981"/>
                  </a:ext>
                </a:extLst>
              </a:tr>
              <a:tr h="300032">
                <a:tc>
                  <a:txBody>
                    <a:bodyPr/>
                    <a:lstStyle/>
                    <a:p>
                      <a:pPr marL="0" marR="0">
                        <a:lnSpc>
                          <a:spcPct val="107000"/>
                        </a:lnSpc>
                        <a:spcBef>
                          <a:spcPts val="0"/>
                        </a:spcBef>
                        <a:spcAft>
                          <a:spcPts val="0"/>
                        </a:spcAft>
                      </a:pPr>
                      <a:r>
                        <a:rPr lang="en-US" sz="1900">
                          <a:effectLst/>
                        </a:rPr>
                        <a:t>9:45 – 10:00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900">
                          <a:effectLst/>
                        </a:rPr>
                        <a:t>Discussion – All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651369"/>
                  </a:ext>
                </a:extLst>
              </a:tr>
              <a:tr h="600062">
                <a:tc>
                  <a:txBody>
                    <a:bodyPr/>
                    <a:lstStyle/>
                    <a:p>
                      <a:pPr marL="0" marR="0">
                        <a:lnSpc>
                          <a:spcPct val="107000"/>
                        </a:lnSpc>
                        <a:spcBef>
                          <a:spcPts val="0"/>
                        </a:spcBef>
                        <a:spcAft>
                          <a:spcPts val="0"/>
                        </a:spcAft>
                      </a:pPr>
                      <a:r>
                        <a:rPr lang="en-US" sz="1900" dirty="0">
                          <a:effectLst/>
                        </a:rPr>
                        <a:t>10:00 – 10:45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Reports and Discussion on Activities and Agendas of Each SPOR Element in Ontario - All</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0976258"/>
                  </a:ext>
                </a:extLst>
              </a:tr>
              <a:tr h="370623">
                <a:tc>
                  <a:txBody>
                    <a:bodyPr/>
                    <a:lstStyle/>
                    <a:p>
                      <a:pPr marL="0" marR="0">
                        <a:lnSpc>
                          <a:spcPct val="107000"/>
                        </a:lnSpc>
                        <a:spcBef>
                          <a:spcPts val="0"/>
                        </a:spcBef>
                        <a:spcAft>
                          <a:spcPts val="0"/>
                        </a:spcAft>
                      </a:pPr>
                      <a:r>
                        <a:rPr lang="en-US" sz="1900">
                          <a:effectLst/>
                        </a:rPr>
                        <a:t>10:45 – 11:00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Break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122827"/>
                  </a:ext>
                </a:extLst>
              </a:tr>
              <a:tr h="382449">
                <a:tc>
                  <a:txBody>
                    <a:bodyPr/>
                    <a:lstStyle/>
                    <a:p>
                      <a:pPr marL="0" marR="0">
                        <a:lnSpc>
                          <a:spcPct val="107000"/>
                        </a:lnSpc>
                        <a:spcBef>
                          <a:spcPts val="0"/>
                        </a:spcBef>
                        <a:spcAft>
                          <a:spcPts val="0"/>
                        </a:spcAft>
                      </a:pPr>
                      <a:r>
                        <a:rPr lang="en-US" sz="1900" dirty="0" smtClean="0">
                          <a:effectLst/>
                          <a:latin typeface="Calibri" panose="020F0502020204030204" pitchFamily="34" charset="0"/>
                          <a:ea typeface="Calibri" panose="020F0502020204030204" pitchFamily="34" charset="0"/>
                          <a:cs typeface="Times New Roman" panose="02020603050405020304" pitchFamily="18" charset="0"/>
                        </a:rPr>
                        <a:t>11:00 – 11:15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smtClean="0">
                          <a:effectLst/>
                          <a:latin typeface="Calibri" panose="020F0502020204030204" pitchFamily="34" charset="0"/>
                          <a:ea typeface="Calibri" panose="020F0502020204030204" pitchFamily="34" charset="0"/>
                          <a:cs typeface="Times New Roman" panose="02020603050405020304" pitchFamily="18" charset="0"/>
                        </a:rPr>
                        <a:t>Evaluation and SPOR –</a:t>
                      </a:r>
                      <a:r>
                        <a:rPr lang="en-US" sz="1900" baseline="0" dirty="0" smtClean="0">
                          <a:effectLst/>
                          <a:latin typeface="Calibri" panose="020F0502020204030204" pitchFamily="34" charset="0"/>
                          <a:ea typeface="Calibri" panose="020F0502020204030204" pitchFamily="34" charset="0"/>
                          <a:cs typeface="Times New Roman" panose="02020603050405020304" pitchFamily="18" charset="0"/>
                        </a:rPr>
                        <a:t> Vasanthi Srinivasan and Eddy Nason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24139"/>
                  </a:ext>
                </a:extLst>
              </a:tr>
              <a:tr h="600062">
                <a:tc>
                  <a:txBody>
                    <a:bodyPr/>
                    <a:lstStyle/>
                    <a:p>
                      <a:pPr marL="0" marR="0">
                        <a:lnSpc>
                          <a:spcPct val="107000"/>
                        </a:lnSpc>
                        <a:spcBef>
                          <a:spcPts val="0"/>
                        </a:spcBef>
                        <a:spcAft>
                          <a:spcPts val="0"/>
                        </a:spcAft>
                      </a:pPr>
                      <a:r>
                        <a:rPr lang="en-US" sz="1900" dirty="0">
                          <a:effectLst/>
                        </a:rPr>
                        <a:t>11:00 – 11:45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Reports and Discussion on Evaluation Plans and Metrics of Each SPOR Element in Ontario - All</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0411934"/>
                  </a:ext>
                </a:extLst>
              </a:tr>
              <a:tr h="453948">
                <a:tc>
                  <a:txBody>
                    <a:bodyPr/>
                    <a:lstStyle/>
                    <a:p>
                      <a:pPr marL="0" marR="0">
                        <a:lnSpc>
                          <a:spcPct val="107000"/>
                        </a:lnSpc>
                        <a:spcBef>
                          <a:spcPts val="0"/>
                        </a:spcBef>
                        <a:spcAft>
                          <a:spcPts val="0"/>
                        </a:spcAft>
                      </a:pPr>
                      <a:r>
                        <a:rPr lang="en-US" sz="1900">
                          <a:effectLst/>
                        </a:rPr>
                        <a:t>11:45 – 12:00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Summary and Next Steps – Geoff Anderson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1653601"/>
                  </a:ext>
                </a:extLst>
              </a:tr>
              <a:tr h="300032">
                <a:tc>
                  <a:txBody>
                    <a:bodyPr/>
                    <a:lstStyle/>
                    <a:p>
                      <a:pPr marL="0" marR="0">
                        <a:lnSpc>
                          <a:spcPct val="107000"/>
                        </a:lnSpc>
                        <a:spcBef>
                          <a:spcPts val="0"/>
                        </a:spcBef>
                        <a:spcAft>
                          <a:spcPts val="0"/>
                        </a:spcAft>
                      </a:pPr>
                      <a:r>
                        <a:rPr lang="en-US" sz="1900">
                          <a:effectLst/>
                        </a:rPr>
                        <a:t>12:00 – 1:00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Networking Lunch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3170367"/>
                  </a:ext>
                </a:extLst>
              </a:tr>
            </a:tbl>
          </a:graphicData>
        </a:graphic>
      </p:graphicFrame>
    </p:spTree>
    <p:extLst>
      <p:ext uri="{BB962C8B-B14F-4D97-AF65-F5344CB8AC3E}">
        <p14:creationId xmlns:p14="http://schemas.microsoft.com/office/powerpoint/2010/main" val="3311667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44853" y="4406707"/>
            <a:ext cx="2755860" cy="893956"/>
          </a:xfrm>
          <a:prstGeom prst="rect">
            <a:avLst/>
          </a:prstGeom>
          <a:solidFill>
            <a:schemeClr val="bg1"/>
          </a:solidFill>
        </p:spPr>
        <p:txBody>
          <a:bodyPr vert="horz" wrap="square" lIns="0" tIns="0" rIns="0" bIns="0" rtlCol="0">
            <a:noAutofit/>
          </a:bodyPr>
          <a:lstStyle/>
          <a:p>
            <a:pPr algn="ctr">
              <a:defRPr/>
            </a:pPr>
            <a:r>
              <a:rPr lang="en-US" sz="2400" b="1" dirty="0" smtClean="0">
                <a:solidFill>
                  <a:prstClr val="black"/>
                </a:solidFill>
                <a:latin typeface="Arial" panose="020B0604020202020204" pitchFamily="34" charset="0"/>
                <a:cs typeface="Arial" panose="020B0604020202020204" pitchFamily="34" charset="0"/>
              </a:rPr>
              <a:t>Jan 21, 2019 BeACCoN,  WCH</a:t>
            </a:r>
          </a:p>
        </p:txBody>
      </p:sp>
      <p:sp>
        <p:nvSpPr>
          <p:cNvPr id="3" name="TextBox 2"/>
          <p:cNvSpPr txBox="1"/>
          <p:nvPr/>
        </p:nvSpPr>
        <p:spPr>
          <a:xfrm>
            <a:off x="424443" y="2502946"/>
            <a:ext cx="7914116" cy="1200329"/>
          </a:xfrm>
          <a:prstGeom prst="rect">
            <a:avLst/>
          </a:prstGeom>
          <a:noFill/>
        </p:spPr>
        <p:txBody>
          <a:bodyPr wrap="square" rtlCol="0">
            <a:spAutoFit/>
          </a:bodyPr>
          <a:lstStyle/>
          <a:p>
            <a:pPr algn="ctr" defTabSz="457200"/>
            <a:r>
              <a:rPr lang="en-US" sz="3600" b="1" dirty="0" smtClean="0">
                <a:solidFill>
                  <a:srgbClr val="FF0000"/>
                </a:solidFill>
              </a:rPr>
              <a:t>The SPOR Enterprise in Ontario:</a:t>
            </a:r>
          </a:p>
          <a:p>
            <a:pPr algn="ctr" defTabSz="457200"/>
            <a:r>
              <a:rPr lang="en-US" sz="3600" b="1" i="1" dirty="0" smtClean="0">
                <a:solidFill>
                  <a:srgbClr val="FF0000"/>
                </a:solidFill>
              </a:rPr>
              <a:t>Overview, Opportunities and Challenges</a:t>
            </a:r>
            <a:endParaRPr lang="en-US" sz="3600" b="1" i="1" dirty="0">
              <a:solidFill>
                <a:srgbClr val="FF0000"/>
              </a:solidFill>
            </a:endParaRPr>
          </a:p>
        </p:txBody>
      </p:sp>
      <p:sp>
        <p:nvSpPr>
          <p:cNvPr id="6" name="object 4"/>
          <p:cNvSpPr/>
          <p:nvPr/>
        </p:nvSpPr>
        <p:spPr>
          <a:xfrm>
            <a:off x="6108704" y="316480"/>
            <a:ext cx="1963479" cy="118768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7" name="object 5"/>
          <p:cNvSpPr/>
          <p:nvPr/>
        </p:nvSpPr>
        <p:spPr>
          <a:xfrm>
            <a:off x="692301" y="327896"/>
            <a:ext cx="3689200" cy="104387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299279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1062" y="1511690"/>
            <a:ext cx="8011928" cy="3677054"/>
          </a:xfrm>
          <a:prstGeom prst="rect">
            <a:avLst/>
          </a:prstGeom>
          <a:solidFill>
            <a:schemeClr val="bg1"/>
          </a:solidFill>
        </p:spPr>
        <p:txBody>
          <a:bodyPr vert="horz" wrap="square" lIns="0" tIns="0" rIns="0" bIns="0" rtlCol="0">
            <a:noAutofit/>
          </a:bodyPr>
          <a:lstStyle/>
          <a:p>
            <a:pPr defTabSz="457200"/>
            <a:r>
              <a:rPr lang="en-US" sz="2400" dirty="0">
                <a:solidFill>
                  <a:prstClr val="black"/>
                </a:solidFill>
              </a:rPr>
              <a:t/>
            </a:r>
            <a:br>
              <a:rPr lang="en-US" sz="2400" dirty="0">
                <a:solidFill>
                  <a:prstClr val="black"/>
                </a:solidFill>
              </a:rPr>
            </a:br>
            <a:endParaRPr lang="en-US" sz="2400" dirty="0">
              <a:solidFill>
                <a:prstClr val="black">
                  <a:lumMod val="65000"/>
                  <a:lumOff val="35000"/>
                </a:prstClr>
              </a:solidFill>
            </a:endParaRPr>
          </a:p>
        </p:txBody>
      </p:sp>
      <p:sp>
        <p:nvSpPr>
          <p:cNvPr id="4" name="TextBox 3"/>
          <p:cNvSpPr txBox="1"/>
          <p:nvPr/>
        </p:nvSpPr>
        <p:spPr>
          <a:xfrm>
            <a:off x="844061" y="562707"/>
            <a:ext cx="7498081" cy="5386090"/>
          </a:xfrm>
          <a:prstGeom prst="rect">
            <a:avLst/>
          </a:prstGeom>
          <a:solidFill>
            <a:schemeClr val="bg1"/>
          </a:solidFill>
          <a:ln>
            <a:noFill/>
          </a:ln>
        </p:spPr>
        <p:txBody>
          <a:bodyPr wrap="square" rtlCol="0">
            <a:spAutoFit/>
          </a:bodyPr>
          <a:lstStyle/>
          <a:p>
            <a:r>
              <a:rPr lang="en-US" sz="3600" b="1" dirty="0" smtClean="0">
                <a:solidFill>
                  <a:srgbClr val="FF0000"/>
                </a:solidFill>
              </a:rPr>
              <a:t>       SPOR Enterprise in Ontario</a:t>
            </a:r>
          </a:p>
          <a:p>
            <a:endParaRPr lang="en-US" sz="3600" b="1" dirty="0">
              <a:solidFill>
                <a:srgbClr val="FF0000"/>
              </a:solidFill>
            </a:endParaRPr>
          </a:p>
          <a:p>
            <a:r>
              <a:rPr lang="en-US" sz="2400" b="1" dirty="0" smtClean="0"/>
              <a:t>In Canada</a:t>
            </a:r>
            <a:r>
              <a:rPr lang="mr-IN" sz="2400" b="1" dirty="0" smtClean="0"/>
              <a:t>…</a:t>
            </a:r>
            <a:r>
              <a:rPr lang="en-US" sz="2400" b="1" dirty="0" smtClean="0"/>
              <a:t>..</a:t>
            </a:r>
          </a:p>
          <a:p>
            <a:pPr marL="342900" indent="-342900">
              <a:buFont typeface="Arial" charset="0"/>
              <a:buChar char="•"/>
            </a:pPr>
            <a:r>
              <a:rPr lang="en-US" sz="2000" dirty="0" smtClean="0"/>
              <a:t>Largest provincial investment of resource supporting SPOR  			($~150million over 5 years)</a:t>
            </a:r>
          </a:p>
          <a:p>
            <a:pPr marL="342900" indent="-342900">
              <a:buFont typeface="Arial" charset="0"/>
              <a:buChar char="•"/>
            </a:pPr>
            <a:r>
              <a:rPr lang="en-US" sz="2000" dirty="0" smtClean="0"/>
              <a:t>SPOR researchers continue to obtain more funding (CIHR and more)</a:t>
            </a:r>
          </a:p>
          <a:p>
            <a:pPr marL="342900" indent="-342900">
              <a:buFont typeface="Arial" charset="0"/>
              <a:buChar char="•"/>
            </a:pPr>
            <a:r>
              <a:rPr lang="en-US" sz="2000" dirty="0" smtClean="0"/>
              <a:t>Most diverse and comprehensive scope and scale of POR </a:t>
            </a:r>
            <a:endParaRPr lang="en-US" sz="2000" dirty="0"/>
          </a:p>
          <a:p>
            <a:endParaRPr lang="en-US" sz="2000" b="1" dirty="0" smtClean="0"/>
          </a:p>
          <a:p>
            <a:r>
              <a:rPr lang="en-US" sz="2800" b="1" dirty="0" smtClean="0">
                <a:solidFill>
                  <a:srgbClr val="FF0000"/>
                </a:solidFill>
              </a:rPr>
              <a:t>OSSU</a:t>
            </a:r>
          </a:p>
          <a:p>
            <a:pPr marL="342900" indent="-342900">
              <a:buFont typeface="Arial" charset="0"/>
              <a:buChar char="•"/>
            </a:pPr>
            <a:r>
              <a:rPr lang="en-US" sz="2000" dirty="0" smtClean="0"/>
              <a:t>Recruited largest number of research </a:t>
            </a:r>
            <a:r>
              <a:rPr lang="en-US" sz="2000" dirty="0" err="1" smtClean="0"/>
              <a:t>centres</a:t>
            </a:r>
            <a:r>
              <a:rPr lang="en-US" sz="2000" dirty="0" smtClean="0"/>
              <a:t> and institutes focused on POR</a:t>
            </a:r>
          </a:p>
          <a:p>
            <a:pPr marL="342900" indent="-342900">
              <a:buFont typeface="Arial" charset="0"/>
              <a:buChar char="•"/>
            </a:pPr>
            <a:r>
              <a:rPr lang="en-US" sz="2000" dirty="0" smtClean="0"/>
              <a:t>New platforms for POR (data analytics, methods, clinical trials)</a:t>
            </a:r>
          </a:p>
          <a:p>
            <a:pPr marL="342900" indent="-342900">
              <a:buFont typeface="Arial" charset="0"/>
              <a:buChar char="•"/>
            </a:pPr>
            <a:r>
              <a:rPr lang="en-US" sz="2000" dirty="0" smtClean="0"/>
              <a:t>New strategic directions and pilot projects with patient engagement</a:t>
            </a:r>
            <a:endParaRPr lang="en-US" sz="2000" dirty="0"/>
          </a:p>
        </p:txBody>
      </p:sp>
    </p:spTree>
    <p:extLst>
      <p:ext uri="{BB962C8B-B14F-4D97-AF65-F5344CB8AC3E}">
        <p14:creationId xmlns:p14="http://schemas.microsoft.com/office/powerpoint/2010/main" val="18326169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1062" y="1511690"/>
            <a:ext cx="8011928" cy="3677054"/>
          </a:xfrm>
          <a:prstGeom prst="rect">
            <a:avLst/>
          </a:prstGeom>
          <a:solidFill>
            <a:schemeClr val="bg1"/>
          </a:solidFill>
        </p:spPr>
        <p:txBody>
          <a:bodyPr vert="horz" wrap="square" lIns="0" tIns="0" rIns="0" bIns="0" rtlCol="0">
            <a:noAutofit/>
          </a:bodyPr>
          <a:lstStyle/>
          <a:p>
            <a:pPr defTabSz="457200"/>
            <a:r>
              <a:rPr lang="en-US" sz="2400" dirty="0">
                <a:solidFill>
                  <a:prstClr val="black"/>
                </a:solidFill>
              </a:rPr>
              <a:t/>
            </a:r>
            <a:br>
              <a:rPr lang="en-US" sz="2400" dirty="0">
                <a:solidFill>
                  <a:prstClr val="black"/>
                </a:solidFill>
              </a:rPr>
            </a:br>
            <a:endParaRPr lang="en-US" sz="2400" dirty="0">
              <a:solidFill>
                <a:prstClr val="black">
                  <a:lumMod val="65000"/>
                  <a:lumOff val="35000"/>
                </a:prstClr>
              </a:solidFill>
            </a:endParaRPr>
          </a:p>
        </p:txBody>
      </p:sp>
      <p:sp>
        <p:nvSpPr>
          <p:cNvPr id="4" name="TextBox 3"/>
          <p:cNvSpPr txBox="1"/>
          <p:nvPr/>
        </p:nvSpPr>
        <p:spPr>
          <a:xfrm>
            <a:off x="938299" y="898182"/>
            <a:ext cx="7498081" cy="4647426"/>
          </a:xfrm>
          <a:prstGeom prst="rect">
            <a:avLst/>
          </a:prstGeom>
          <a:solidFill>
            <a:schemeClr val="bg1"/>
          </a:solidFill>
          <a:ln>
            <a:noFill/>
          </a:ln>
        </p:spPr>
        <p:txBody>
          <a:bodyPr wrap="square" rtlCol="0">
            <a:spAutoFit/>
          </a:bodyPr>
          <a:lstStyle/>
          <a:p>
            <a:r>
              <a:rPr lang="en-US" sz="3600" b="1" dirty="0" smtClean="0">
                <a:solidFill>
                  <a:srgbClr val="FF0000"/>
                </a:solidFill>
              </a:rPr>
              <a:t>      SPOR Enterprise in Ontario</a:t>
            </a:r>
          </a:p>
          <a:p>
            <a:endParaRPr lang="en-US" sz="3600" b="1" dirty="0" smtClean="0">
              <a:solidFill>
                <a:srgbClr val="FF0000"/>
              </a:solidFill>
            </a:endParaRPr>
          </a:p>
          <a:p>
            <a:r>
              <a:rPr lang="en-US" sz="2800" b="1" dirty="0" smtClean="0">
                <a:solidFill>
                  <a:srgbClr val="FF0000"/>
                </a:solidFill>
              </a:rPr>
              <a:t>OUTCOMES</a:t>
            </a:r>
          </a:p>
          <a:p>
            <a:pPr marL="342900" indent="-342900">
              <a:buFont typeface="Arial" charset="0"/>
              <a:buChar char="•"/>
            </a:pPr>
            <a:r>
              <a:rPr lang="en-US" sz="2000" dirty="0"/>
              <a:t>p</a:t>
            </a:r>
            <a:r>
              <a:rPr lang="en-US" sz="2000" dirty="0" smtClean="0"/>
              <a:t>ublications, presentations, communications</a:t>
            </a:r>
          </a:p>
          <a:p>
            <a:pPr marL="342900" indent="-342900">
              <a:buFont typeface="Arial" charset="0"/>
              <a:buChar char="•"/>
            </a:pPr>
            <a:r>
              <a:rPr lang="en-US" sz="2000" dirty="0" smtClean="0"/>
              <a:t>new multi-disciplinary collaborations and networking</a:t>
            </a:r>
          </a:p>
          <a:p>
            <a:pPr marL="342900" indent="-342900">
              <a:buFont typeface="Arial" charset="0"/>
              <a:buChar char="•"/>
            </a:pPr>
            <a:r>
              <a:rPr lang="en-US" sz="2000" dirty="0" smtClean="0"/>
              <a:t>researchers and Patient Partners understand the value of POR</a:t>
            </a:r>
          </a:p>
          <a:p>
            <a:pPr marL="342900" indent="-342900">
              <a:buFont typeface="Arial" charset="0"/>
              <a:buChar char="•"/>
            </a:pPr>
            <a:r>
              <a:rPr lang="en-US" sz="2000" dirty="0" smtClean="0"/>
              <a:t>Patient Partner engagement becoming influential in setting the research agenda</a:t>
            </a:r>
          </a:p>
          <a:p>
            <a:pPr marL="342900" indent="-342900">
              <a:buFont typeface="Arial" charset="0"/>
              <a:buChar char="•"/>
            </a:pPr>
            <a:endParaRPr lang="en-US" sz="2800" b="1" dirty="0" smtClean="0">
              <a:solidFill>
                <a:srgbClr val="FF0000"/>
              </a:solidFill>
            </a:endParaRPr>
          </a:p>
          <a:p>
            <a:r>
              <a:rPr lang="en-US" sz="2800" b="1" dirty="0" smtClean="0">
                <a:solidFill>
                  <a:srgbClr val="FF0000"/>
                </a:solidFill>
              </a:rPr>
              <a:t>IMPACT</a:t>
            </a:r>
          </a:p>
          <a:p>
            <a:pPr marL="342900" indent="-342900">
              <a:buFont typeface="Arial" charset="0"/>
              <a:buChar char="•"/>
            </a:pPr>
            <a:r>
              <a:rPr lang="en-US" sz="2000" dirty="0" smtClean="0"/>
              <a:t>SPOR is changing the culture and focus of applied health research</a:t>
            </a:r>
          </a:p>
          <a:p>
            <a:pPr marL="342900" indent="-342900">
              <a:buFont typeface="Arial" charset="0"/>
              <a:buChar char="•"/>
            </a:pPr>
            <a:r>
              <a:rPr lang="en-US" sz="2000" dirty="0" smtClean="0"/>
              <a:t>Engagement of Public and Private Partners </a:t>
            </a:r>
            <a:endParaRPr lang="en-US" sz="2000" dirty="0"/>
          </a:p>
        </p:txBody>
      </p:sp>
    </p:spTree>
    <p:extLst>
      <p:ext uri="{BB962C8B-B14F-4D97-AF65-F5344CB8AC3E}">
        <p14:creationId xmlns:p14="http://schemas.microsoft.com/office/powerpoint/2010/main" val="12996252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1062" y="1511690"/>
            <a:ext cx="8011928" cy="3677054"/>
          </a:xfrm>
          <a:prstGeom prst="rect">
            <a:avLst/>
          </a:prstGeom>
          <a:solidFill>
            <a:schemeClr val="bg1"/>
          </a:solidFill>
        </p:spPr>
        <p:txBody>
          <a:bodyPr vert="horz" wrap="square" lIns="0" tIns="0" rIns="0" bIns="0" rtlCol="0">
            <a:noAutofit/>
          </a:bodyPr>
          <a:lstStyle/>
          <a:p>
            <a:pPr defTabSz="457200"/>
            <a:r>
              <a:rPr lang="en-US" sz="2400" dirty="0">
                <a:solidFill>
                  <a:prstClr val="black"/>
                </a:solidFill>
              </a:rPr>
              <a:t/>
            </a:r>
            <a:br>
              <a:rPr lang="en-US" sz="2400" dirty="0">
                <a:solidFill>
                  <a:prstClr val="black"/>
                </a:solidFill>
              </a:rPr>
            </a:br>
            <a:endParaRPr lang="en-US" sz="2400" dirty="0">
              <a:solidFill>
                <a:prstClr val="black">
                  <a:lumMod val="65000"/>
                  <a:lumOff val="3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0382" y="1221795"/>
            <a:ext cx="4353288" cy="4172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65708" y="5600700"/>
            <a:ext cx="7224927" cy="523220"/>
          </a:xfrm>
          <a:prstGeom prst="rect">
            <a:avLst/>
          </a:prstGeom>
          <a:solidFill>
            <a:schemeClr val="bg1"/>
          </a:solidFill>
        </p:spPr>
        <p:txBody>
          <a:bodyPr wrap="none" rtlCol="0">
            <a:spAutoFit/>
          </a:bodyPr>
          <a:lstStyle/>
          <a:p>
            <a:r>
              <a:rPr lang="mr-IN" sz="2400" b="1" dirty="0" smtClean="0">
                <a:solidFill>
                  <a:srgbClr val="FF0000"/>
                </a:solidFill>
              </a:rPr>
              <a:t>……</a:t>
            </a:r>
            <a:r>
              <a:rPr lang="en-US" sz="2400" b="1" dirty="0" smtClean="0">
                <a:solidFill>
                  <a:srgbClr val="FF0000"/>
                </a:solidFill>
              </a:rPr>
              <a:t>.to create </a:t>
            </a:r>
            <a:r>
              <a:rPr lang="en-US" sz="2800" b="1" dirty="0" smtClean="0">
                <a:solidFill>
                  <a:srgbClr val="FF0000"/>
                </a:solidFill>
              </a:rPr>
              <a:t>LEARNING HEALTH ENVIRONMENTS</a:t>
            </a:r>
            <a:endParaRPr lang="en-US" sz="2800" b="1" dirty="0">
              <a:solidFill>
                <a:srgbClr val="FF0000"/>
              </a:solidFill>
            </a:endParaRPr>
          </a:p>
        </p:txBody>
      </p:sp>
      <p:sp>
        <p:nvSpPr>
          <p:cNvPr id="4" name="TextBox 3"/>
          <p:cNvSpPr txBox="1"/>
          <p:nvPr/>
        </p:nvSpPr>
        <p:spPr>
          <a:xfrm>
            <a:off x="1841204" y="473000"/>
            <a:ext cx="4729163" cy="584775"/>
          </a:xfrm>
          <a:prstGeom prst="rect">
            <a:avLst/>
          </a:prstGeom>
          <a:noFill/>
        </p:spPr>
        <p:txBody>
          <a:bodyPr wrap="square" rtlCol="0">
            <a:spAutoFit/>
          </a:bodyPr>
          <a:lstStyle/>
          <a:p>
            <a:r>
              <a:rPr lang="en-US" sz="3200" b="1" dirty="0" smtClean="0">
                <a:solidFill>
                  <a:srgbClr val="FF0000"/>
                </a:solidFill>
              </a:rPr>
              <a:t>SPOR Focuses on </a:t>
            </a:r>
            <a:r>
              <a:rPr lang="mr-IN" sz="3200" b="1" dirty="0" smtClean="0">
                <a:solidFill>
                  <a:srgbClr val="FF0000"/>
                </a:solidFill>
              </a:rPr>
              <a:t>……</a:t>
            </a:r>
            <a:r>
              <a:rPr lang="en-US" sz="3200" b="1" dirty="0" smtClean="0">
                <a:solidFill>
                  <a:srgbClr val="FF0000"/>
                </a:solidFill>
              </a:rPr>
              <a:t>..</a:t>
            </a:r>
            <a:endParaRPr lang="en-US" sz="3200" b="1" dirty="0">
              <a:solidFill>
                <a:srgbClr val="FF0000"/>
              </a:solidFill>
            </a:endParaRPr>
          </a:p>
        </p:txBody>
      </p:sp>
    </p:spTree>
    <p:extLst>
      <p:ext uri="{BB962C8B-B14F-4D97-AF65-F5344CB8AC3E}">
        <p14:creationId xmlns:p14="http://schemas.microsoft.com/office/powerpoint/2010/main" val="26395047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1062" y="1511690"/>
            <a:ext cx="8011928" cy="3677054"/>
          </a:xfrm>
          <a:prstGeom prst="rect">
            <a:avLst/>
          </a:prstGeom>
          <a:solidFill>
            <a:schemeClr val="bg1"/>
          </a:solidFill>
        </p:spPr>
        <p:txBody>
          <a:bodyPr vert="horz" wrap="square" lIns="0" tIns="0" rIns="0" bIns="0" rtlCol="0">
            <a:noAutofit/>
          </a:bodyPr>
          <a:lstStyle/>
          <a:p>
            <a:pPr defTabSz="457200"/>
            <a:r>
              <a:rPr lang="en-US" sz="2400" dirty="0">
                <a:solidFill>
                  <a:prstClr val="black"/>
                </a:solidFill>
              </a:rPr>
              <a:t/>
            </a:r>
            <a:br>
              <a:rPr lang="en-US" sz="2400" dirty="0">
                <a:solidFill>
                  <a:prstClr val="black"/>
                </a:solidFill>
              </a:rPr>
            </a:br>
            <a:endParaRPr lang="en-US" sz="2400" dirty="0">
              <a:solidFill>
                <a:prstClr val="black">
                  <a:lumMod val="65000"/>
                  <a:lumOff val="35000"/>
                </a:prstClr>
              </a:solidFill>
            </a:endParaRPr>
          </a:p>
        </p:txBody>
      </p:sp>
      <p:sp>
        <p:nvSpPr>
          <p:cNvPr id="4" name="TextBox 3"/>
          <p:cNvSpPr txBox="1"/>
          <p:nvPr/>
        </p:nvSpPr>
        <p:spPr>
          <a:xfrm>
            <a:off x="807985" y="1060314"/>
            <a:ext cx="7498081" cy="5139869"/>
          </a:xfrm>
          <a:prstGeom prst="rect">
            <a:avLst/>
          </a:prstGeom>
          <a:solidFill>
            <a:schemeClr val="bg1"/>
          </a:solidFill>
          <a:ln>
            <a:noFill/>
          </a:ln>
        </p:spPr>
        <p:txBody>
          <a:bodyPr wrap="square" rtlCol="0">
            <a:spAutoFit/>
          </a:bodyPr>
          <a:lstStyle/>
          <a:p>
            <a:r>
              <a:rPr lang="en-US" sz="3600" b="1" dirty="0" smtClean="0">
                <a:solidFill>
                  <a:srgbClr val="FF0000"/>
                </a:solidFill>
              </a:rPr>
              <a:t>SPOR Enterprise in Ontario</a:t>
            </a:r>
          </a:p>
          <a:p>
            <a:endParaRPr lang="en-US" sz="3600" b="1" dirty="0" smtClean="0">
              <a:solidFill>
                <a:srgbClr val="FF0000"/>
              </a:solidFill>
            </a:endParaRPr>
          </a:p>
          <a:p>
            <a:pPr algn="ctr"/>
            <a:r>
              <a:rPr lang="en-US" sz="2800" b="1" dirty="0" smtClean="0">
                <a:solidFill>
                  <a:srgbClr val="FF0000"/>
                </a:solidFill>
              </a:rPr>
              <a:t>HEALTH   OUTCOMES   and </a:t>
            </a:r>
            <a:r>
              <a:rPr lang="en-US" sz="2800" b="1" dirty="0">
                <a:solidFill>
                  <a:srgbClr val="FF0000"/>
                </a:solidFill>
              </a:rPr>
              <a:t> </a:t>
            </a:r>
            <a:r>
              <a:rPr lang="en-US" sz="2800" b="1" dirty="0" smtClean="0">
                <a:solidFill>
                  <a:srgbClr val="FF0000"/>
                </a:solidFill>
              </a:rPr>
              <a:t> IMPACT  ??</a:t>
            </a:r>
          </a:p>
          <a:p>
            <a:pPr algn="ctr"/>
            <a:endParaRPr lang="en-US" sz="2800" b="1" dirty="0">
              <a:solidFill>
                <a:srgbClr val="FF0000"/>
              </a:solidFill>
            </a:endParaRPr>
          </a:p>
          <a:p>
            <a:pPr algn="ctr"/>
            <a:r>
              <a:rPr lang="en-US" sz="2400" b="1" dirty="0" smtClean="0"/>
              <a:t>Have health outcomes in Ontario changed as a consequence of SPOR?</a:t>
            </a:r>
          </a:p>
          <a:p>
            <a:endParaRPr lang="en-US" sz="2400" b="1" dirty="0" smtClean="0"/>
          </a:p>
          <a:p>
            <a:pPr marL="800100" lvl="1" indent="-342900">
              <a:buFont typeface="Arial" charset="0"/>
              <a:buChar char="•"/>
            </a:pPr>
            <a:r>
              <a:rPr lang="en-US" sz="2400" dirty="0" smtClean="0"/>
              <a:t>What health outcomes are most likely to change?</a:t>
            </a:r>
          </a:p>
          <a:p>
            <a:pPr marL="800100" lvl="1" indent="-342900">
              <a:buFont typeface="Arial" charset="0"/>
              <a:buChar char="•"/>
            </a:pPr>
            <a:r>
              <a:rPr lang="en-US" sz="2400" dirty="0" smtClean="0"/>
              <a:t>Will SPOR contribute to cheaper, better, faster healthcare?</a:t>
            </a:r>
          </a:p>
          <a:p>
            <a:endParaRPr lang="en-US" sz="2800" b="1" dirty="0">
              <a:solidFill>
                <a:srgbClr val="FF0000"/>
              </a:solidFill>
            </a:endParaRPr>
          </a:p>
          <a:p>
            <a:endParaRPr lang="en-US" sz="2800" b="1" dirty="0" smtClean="0">
              <a:solidFill>
                <a:srgbClr val="FF0000"/>
              </a:solidFill>
            </a:endParaRPr>
          </a:p>
        </p:txBody>
      </p:sp>
    </p:spTree>
    <p:extLst>
      <p:ext uri="{BB962C8B-B14F-4D97-AF65-F5344CB8AC3E}">
        <p14:creationId xmlns:p14="http://schemas.microsoft.com/office/powerpoint/2010/main" val="12137083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51062" y="1511690"/>
            <a:ext cx="8011928" cy="3677054"/>
          </a:xfrm>
          <a:prstGeom prst="rect">
            <a:avLst/>
          </a:prstGeom>
          <a:solidFill>
            <a:schemeClr val="bg1"/>
          </a:solidFill>
        </p:spPr>
        <p:txBody>
          <a:bodyPr vert="horz" wrap="square" lIns="0" tIns="0" rIns="0" bIns="0" rtlCol="0">
            <a:noAutofit/>
          </a:bodyPr>
          <a:lstStyle/>
          <a:p>
            <a:pPr defTabSz="457200"/>
            <a:r>
              <a:rPr lang="en-US" sz="2400" dirty="0">
                <a:solidFill>
                  <a:prstClr val="black"/>
                </a:solidFill>
              </a:rPr>
              <a:t/>
            </a:r>
            <a:br>
              <a:rPr lang="en-US" sz="2400" dirty="0">
                <a:solidFill>
                  <a:prstClr val="black"/>
                </a:solidFill>
              </a:rPr>
            </a:br>
            <a:endParaRPr lang="en-US" sz="2400" dirty="0">
              <a:solidFill>
                <a:prstClr val="black">
                  <a:lumMod val="65000"/>
                  <a:lumOff val="35000"/>
                </a:prstClr>
              </a:solidFill>
            </a:endParaRPr>
          </a:p>
        </p:txBody>
      </p:sp>
      <p:sp>
        <p:nvSpPr>
          <p:cNvPr id="4" name="TextBox 3"/>
          <p:cNvSpPr txBox="1"/>
          <p:nvPr/>
        </p:nvSpPr>
        <p:spPr>
          <a:xfrm>
            <a:off x="807985" y="1088890"/>
            <a:ext cx="7498081" cy="4647426"/>
          </a:xfrm>
          <a:prstGeom prst="rect">
            <a:avLst/>
          </a:prstGeom>
          <a:solidFill>
            <a:schemeClr val="bg1"/>
          </a:solidFill>
          <a:ln>
            <a:noFill/>
          </a:ln>
        </p:spPr>
        <p:txBody>
          <a:bodyPr wrap="square" rtlCol="0">
            <a:spAutoFit/>
          </a:bodyPr>
          <a:lstStyle/>
          <a:p>
            <a:r>
              <a:rPr lang="en-US" sz="3600" b="1" dirty="0" smtClean="0">
                <a:solidFill>
                  <a:srgbClr val="FF0000"/>
                </a:solidFill>
              </a:rPr>
              <a:t>The SPOR Opportunity</a:t>
            </a:r>
          </a:p>
          <a:p>
            <a:endParaRPr lang="en-US" sz="3600" b="1" dirty="0" smtClean="0">
              <a:solidFill>
                <a:srgbClr val="FF0000"/>
              </a:solidFill>
            </a:endParaRPr>
          </a:p>
          <a:p>
            <a:r>
              <a:rPr lang="en-US" sz="2800" b="1" dirty="0" smtClean="0">
                <a:solidFill>
                  <a:srgbClr val="FF0000"/>
                </a:solidFill>
              </a:rPr>
              <a:t>Premise:</a:t>
            </a:r>
          </a:p>
          <a:p>
            <a:pPr marL="342900" indent="-342900">
              <a:buFont typeface="Arial" charset="0"/>
              <a:buChar char="•"/>
            </a:pPr>
            <a:r>
              <a:rPr lang="en-US" sz="2400" dirty="0" smtClean="0"/>
              <a:t>Health care practice and systems will only change when patient-articulated needs are recognized, understood and effectively addressed;</a:t>
            </a:r>
          </a:p>
          <a:p>
            <a:pPr marL="342900" indent="-342900">
              <a:buFont typeface="Arial" charset="0"/>
              <a:buChar char="•"/>
            </a:pPr>
            <a:r>
              <a:rPr lang="en-US" sz="2400" dirty="0" smtClean="0"/>
              <a:t>Health policy must support effective change in health care practice and systems;</a:t>
            </a:r>
          </a:p>
          <a:p>
            <a:pPr marL="342900" indent="-342900">
              <a:buFont typeface="Arial" charset="0"/>
              <a:buChar char="•"/>
            </a:pPr>
            <a:r>
              <a:rPr lang="en-US" sz="2400" dirty="0" smtClean="0"/>
              <a:t>SPOR is a core enabler of timely change to practice and policy for the most complex, chronic conditions.</a:t>
            </a:r>
            <a:endParaRPr lang="en-US" sz="2400" dirty="0"/>
          </a:p>
          <a:p>
            <a:pPr marL="457200" indent="-457200">
              <a:buFont typeface="Arial" charset="0"/>
              <a:buChar char="•"/>
            </a:pPr>
            <a:endParaRPr lang="en-US" sz="2800" b="1" dirty="0" smtClean="0"/>
          </a:p>
        </p:txBody>
      </p:sp>
    </p:spTree>
    <p:extLst>
      <p:ext uri="{BB962C8B-B14F-4D97-AF65-F5344CB8AC3E}">
        <p14:creationId xmlns:p14="http://schemas.microsoft.com/office/powerpoint/2010/main" val="2894680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4909" y="681424"/>
            <a:ext cx="7498081" cy="646331"/>
          </a:xfrm>
          <a:prstGeom prst="rect">
            <a:avLst/>
          </a:prstGeom>
          <a:solidFill>
            <a:schemeClr val="bg1"/>
          </a:solidFill>
          <a:ln>
            <a:noFill/>
          </a:ln>
        </p:spPr>
        <p:txBody>
          <a:bodyPr wrap="square" rtlCol="0">
            <a:spAutoFit/>
          </a:bodyPr>
          <a:lstStyle/>
          <a:p>
            <a:r>
              <a:rPr lang="en-US" sz="3600" b="1" dirty="0" smtClean="0">
                <a:solidFill>
                  <a:srgbClr val="FF0000"/>
                </a:solidFill>
              </a:rPr>
              <a:t>SPOR - Operational Framework</a:t>
            </a:r>
          </a:p>
        </p:txBody>
      </p:sp>
      <p:sp>
        <p:nvSpPr>
          <p:cNvPr id="3" name="TextBox 2"/>
          <p:cNvSpPr txBox="1"/>
          <p:nvPr/>
        </p:nvSpPr>
        <p:spPr>
          <a:xfrm>
            <a:off x="812512" y="1571625"/>
            <a:ext cx="7750478" cy="461665"/>
          </a:xfrm>
          <a:prstGeom prst="rect">
            <a:avLst/>
          </a:prstGeom>
          <a:noFill/>
        </p:spPr>
        <p:txBody>
          <a:bodyPr wrap="square" rtlCol="0">
            <a:spAutoFit/>
          </a:bodyPr>
          <a:lstStyle/>
          <a:p>
            <a:r>
              <a:rPr lang="mr-IN" sz="2400" b="1" i="1" dirty="0" smtClean="0"/>
              <a:t>……</a:t>
            </a:r>
            <a:r>
              <a:rPr lang="en-US" sz="2400" b="1" i="1" dirty="0" smtClean="0"/>
              <a:t>.start with a high needs, high cost health problem</a:t>
            </a:r>
            <a:endParaRPr lang="en-US" sz="2400" b="1" i="1" dirty="0"/>
          </a:p>
        </p:txBody>
      </p:sp>
      <p:sp>
        <p:nvSpPr>
          <p:cNvPr id="5" name="TextBox 4"/>
          <p:cNvSpPr txBox="1"/>
          <p:nvPr/>
        </p:nvSpPr>
        <p:spPr>
          <a:xfrm>
            <a:off x="812512" y="2557463"/>
            <a:ext cx="7715250" cy="2954655"/>
          </a:xfrm>
          <a:prstGeom prst="rect">
            <a:avLst/>
          </a:prstGeom>
          <a:solidFill>
            <a:schemeClr val="bg1"/>
          </a:solidFill>
        </p:spPr>
        <p:txBody>
          <a:bodyPr wrap="square" rtlCol="0">
            <a:spAutoFit/>
          </a:bodyPr>
          <a:lstStyle/>
          <a:p>
            <a:r>
              <a:rPr lang="en-US" sz="2400" b="1" u="sng" dirty="0" smtClean="0"/>
              <a:t>POR Phase 1 </a:t>
            </a:r>
            <a:r>
              <a:rPr lang="en-US" sz="2400" b="1" dirty="0" smtClean="0"/>
              <a:t> -</a:t>
            </a:r>
          </a:p>
          <a:p>
            <a:endParaRPr lang="en-US" sz="2400" b="1" u="sng" dirty="0" smtClean="0"/>
          </a:p>
          <a:p>
            <a:r>
              <a:rPr lang="en-US" sz="2000" b="1" dirty="0" smtClean="0"/>
              <a:t>POR researchers establish relations with Patient Partners and create the opportunities for persons (at high risk) to identify their </a:t>
            </a:r>
          </a:p>
          <a:p>
            <a:r>
              <a:rPr lang="en-US" sz="2000" b="1" dirty="0" smtClean="0"/>
              <a:t>most urgent challenges</a:t>
            </a:r>
          </a:p>
          <a:p>
            <a:endParaRPr lang="en-US" dirty="0"/>
          </a:p>
          <a:p>
            <a:r>
              <a:rPr lang="en-US" sz="2000" dirty="0" smtClean="0"/>
              <a:t>e.g., Seniors living with diabetes and multiple chronic conditions, who are most likely to end up in acute care (heart and kidney failure, foot ulcers), with caregivers identify their health care needs</a:t>
            </a:r>
            <a:endParaRPr lang="en-US" sz="2000" dirty="0"/>
          </a:p>
        </p:txBody>
      </p:sp>
    </p:spTree>
    <p:extLst>
      <p:ext uri="{BB962C8B-B14F-4D97-AF65-F5344CB8AC3E}">
        <p14:creationId xmlns:p14="http://schemas.microsoft.com/office/powerpoint/2010/main" val="2997585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Welcome</a:t>
            </a:r>
            <a:endParaRPr lang="en-US" dirty="0"/>
          </a:p>
        </p:txBody>
      </p:sp>
      <p:sp>
        <p:nvSpPr>
          <p:cNvPr id="3" name="Subtitle 2"/>
          <p:cNvSpPr>
            <a:spLocks noGrp="1"/>
          </p:cNvSpPr>
          <p:nvPr>
            <p:ph type="subTitle" idx="1"/>
          </p:nvPr>
        </p:nvSpPr>
        <p:spPr/>
        <p:txBody>
          <a:bodyPr/>
          <a:lstStyle/>
          <a:p>
            <a:r>
              <a:rPr lang="en-US" dirty="0" smtClean="0"/>
              <a:t>Marilyn Emery </a:t>
            </a:r>
          </a:p>
          <a:p>
            <a:r>
              <a:rPr lang="en-US" dirty="0" smtClean="0"/>
              <a:t>CEO, Women’s College Hospital</a:t>
            </a:r>
            <a:endParaRPr lang="en-US" dirty="0"/>
          </a:p>
        </p:txBody>
      </p:sp>
      <p:pic>
        <p:nvPicPr>
          <p:cNvPr id="1026" name="Picture 2" descr="Women's College Hospital - Health Care for Women, Revolutioniz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218" y="4928666"/>
            <a:ext cx="2835564" cy="156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608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4909" y="681424"/>
            <a:ext cx="7498081" cy="646331"/>
          </a:xfrm>
          <a:prstGeom prst="rect">
            <a:avLst/>
          </a:prstGeom>
          <a:solidFill>
            <a:schemeClr val="bg1"/>
          </a:solidFill>
          <a:ln>
            <a:noFill/>
          </a:ln>
        </p:spPr>
        <p:txBody>
          <a:bodyPr wrap="square" rtlCol="0">
            <a:spAutoFit/>
          </a:bodyPr>
          <a:lstStyle/>
          <a:p>
            <a:r>
              <a:rPr lang="en-US" sz="3600" b="1" dirty="0" smtClean="0">
                <a:solidFill>
                  <a:srgbClr val="FF0000"/>
                </a:solidFill>
              </a:rPr>
              <a:t>SPOR - Operational Framework</a:t>
            </a:r>
          </a:p>
        </p:txBody>
      </p:sp>
      <p:sp>
        <p:nvSpPr>
          <p:cNvPr id="5" name="TextBox 4"/>
          <p:cNvSpPr txBox="1"/>
          <p:nvPr/>
        </p:nvSpPr>
        <p:spPr>
          <a:xfrm>
            <a:off x="727724" y="1714500"/>
            <a:ext cx="7715250" cy="4370427"/>
          </a:xfrm>
          <a:prstGeom prst="rect">
            <a:avLst/>
          </a:prstGeom>
          <a:solidFill>
            <a:schemeClr val="bg1"/>
          </a:solidFill>
        </p:spPr>
        <p:txBody>
          <a:bodyPr wrap="square" rtlCol="0">
            <a:spAutoFit/>
          </a:bodyPr>
          <a:lstStyle/>
          <a:p>
            <a:r>
              <a:rPr lang="en-US" sz="2400" b="1" u="sng" dirty="0" smtClean="0"/>
              <a:t>POR Phase 2 </a:t>
            </a:r>
            <a:r>
              <a:rPr lang="mr-IN" sz="2400" b="1" dirty="0" smtClean="0"/>
              <a:t>–</a:t>
            </a:r>
            <a:r>
              <a:rPr lang="en-US" sz="2400" b="1" dirty="0" smtClean="0"/>
              <a:t> identify gaps and potential solutions</a:t>
            </a:r>
            <a:endParaRPr lang="en-US" sz="2400" b="1" u="sng" dirty="0" smtClean="0"/>
          </a:p>
          <a:p>
            <a:endParaRPr lang="en-US" dirty="0"/>
          </a:p>
          <a:p>
            <a:pPr marL="342900" indent="-342900">
              <a:buFont typeface="Arial" charset="0"/>
              <a:buChar char="•"/>
            </a:pPr>
            <a:r>
              <a:rPr lang="en-US" sz="2000" b="1" dirty="0" smtClean="0"/>
              <a:t>Persons (at high risk) identify gaps in health care and support services</a:t>
            </a:r>
          </a:p>
          <a:p>
            <a:pPr marL="342900" indent="-342900">
              <a:buFont typeface="Arial" charset="0"/>
              <a:buChar char="•"/>
            </a:pPr>
            <a:r>
              <a:rPr lang="en-US" sz="2000" b="1" dirty="0" smtClean="0"/>
              <a:t>Health professionals and support service providers identify their needs to fill these gaps</a:t>
            </a:r>
          </a:p>
          <a:p>
            <a:pPr marL="342900" indent="-342900">
              <a:buFont typeface="Arial" charset="0"/>
              <a:buChar char="•"/>
            </a:pPr>
            <a:r>
              <a:rPr lang="en-US" sz="2000" b="1" dirty="0" smtClean="0"/>
              <a:t>Researchers search for evidence-based best practice solutions</a:t>
            </a:r>
          </a:p>
          <a:p>
            <a:endParaRPr lang="en-US" dirty="0" smtClean="0"/>
          </a:p>
          <a:p>
            <a:endParaRPr lang="en-US" dirty="0"/>
          </a:p>
          <a:p>
            <a:r>
              <a:rPr lang="en-US" sz="2000" dirty="0" smtClean="0"/>
              <a:t>e.g., Seniors living with diabetes and multiple chronic conditions require ongoing needs assessments in their homes to identify customized support services and interventions to improve self-management, prevent complications the need for acute care </a:t>
            </a:r>
          </a:p>
          <a:p>
            <a:pPr algn="ctr"/>
            <a:r>
              <a:rPr lang="en-US" sz="2000" i="1" dirty="0" smtClean="0"/>
              <a:t>Aging Community Health Research Unit </a:t>
            </a:r>
            <a:r>
              <a:rPr lang="mr-IN" sz="2000" i="1" dirty="0" smtClean="0"/>
              <a:t>–</a:t>
            </a:r>
            <a:r>
              <a:rPr lang="en-US" sz="2000" i="1" dirty="0" smtClean="0"/>
              <a:t> McMaster University </a:t>
            </a:r>
            <a:endParaRPr lang="en-US" sz="2000" i="1" dirty="0"/>
          </a:p>
        </p:txBody>
      </p:sp>
    </p:spTree>
    <p:extLst>
      <p:ext uri="{BB962C8B-B14F-4D97-AF65-F5344CB8AC3E}">
        <p14:creationId xmlns:p14="http://schemas.microsoft.com/office/powerpoint/2010/main" val="1832243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4909" y="681424"/>
            <a:ext cx="7498081" cy="646331"/>
          </a:xfrm>
          <a:prstGeom prst="rect">
            <a:avLst/>
          </a:prstGeom>
          <a:solidFill>
            <a:schemeClr val="bg1"/>
          </a:solidFill>
          <a:ln>
            <a:noFill/>
          </a:ln>
        </p:spPr>
        <p:txBody>
          <a:bodyPr wrap="square" rtlCol="0">
            <a:spAutoFit/>
          </a:bodyPr>
          <a:lstStyle/>
          <a:p>
            <a:r>
              <a:rPr lang="en-US" sz="3600" b="1" dirty="0" smtClean="0">
                <a:solidFill>
                  <a:srgbClr val="FF0000"/>
                </a:solidFill>
              </a:rPr>
              <a:t>SPOR - Operational Framework</a:t>
            </a:r>
          </a:p>
        </p:txBody>
      </p:sp>
      <p:sp>
        <p:nvSpPr>
          <p:cNvPr id="5" name="TextBox 4"/>
          <p:cNvSpPr txBox="1"/>
          <p:nvPr/>
        </p:nvSpPr>
        <p:spPr>
          <a:xfrm>
            <a:off x="684862" y="1914525"/>
            <a:ext cx="7715250" cy="3847207"/>
          </a:xfrm>
          <a:prstGeom prst="rect">
            <a:avLst/>
          </a:prstGeom>
          <a:solidFill>
            <a:schemeClr val="bg1"/>
          </a:solidFill>
        </p:spPr>
        <p:txBody>
          <a:bodyPr wrap="square" rtlCol="0">
            <a:spAutoFit/>
          </a:bodyPr>
          <a:lstStyle/>
          <a:p>
            <a:r>
              <a:rPr lang="en-US" sz="2400" b="1" u="sng" dirty="0" smtClean="0"/>
              <a:t>POR Phase 3</a:t>
            </a:r>
            <a:r>
              <a:rPr lang="en-US" sz="2400" b="1" dirty="0" smtClean="0"/>
              <a:t> </a:t>
            </a:r>
            <a:r>
              <a:rPr lang="mr-IN" sz="2400" b="1" dirty="0" smtClean="0"/>
              <a:t>–</a:t>
            </a:r>
            <a:r>
              <a:rPr lang="en-US" sz="2400" b="1" dirty="0" smtClean="0"/>
              <a:t> design and conduct intervention</a:t>
            </a:r>
            <a:endParaRPr lang="en-US" sz="2400" b="1" u="sng" dirty="0"/>
          </a:p>
          <a:p>
            <a:endParaRPr lang="en-US" sz="2400" b="1" u="sng" dirty="0" smtClean="0"/>
          </a:p>
          <a:p>
            <a:r>
              <a:rPr lang="en-US" sz="2000" b="1" dirty="0" smtClean="0"/>
              <a:t>Patient Partners, researchers, health care professionals, community organizations and institutions work together to co-design real-world interventions and iterative evaluation to provide evidence for solutions</a:t>
            </a:r>
            <a:endParaRPr lang="en-US" sz="2000" b="1" dirty="0"/>
          </a:p>
          <a:p>
            <a:endParaRPr lang="en-US" dirty="0" smtClean="0"/>
          </a:p>
          <a:p>
            <a:endParaRPr lang="en-US" dirty="0"/>
          </a:p>
          <a:p>
            <a:r>
              <a:rPr lang="en-US" sz="2000" dirty="0" smtClean="0"/>
              <a:t>e.g., A Client-Driven Intervention to Support Self-Management among Community-Living Older Adults with T2D and Multiple Chronic Conditions </a:t>
            </a:r>
          </a:p>
          <a:p>
            <a:endParaRPr lang="en-US" sz="2000" dirty="0"/>
          </a:p>
          <a:p>
            <a:pPr algn="ctr"/>
            <a:r>
              <a:rPr lang="en-US" sz="2000" b="1" i="1" dirty="0" smtClean="0">
                <a:solidFill>
                  <a:srgbClr val="FF0000"/>
                </a:solidFill>
              </a:rPr>
              <a:t>ACHRU </a:t>
            </a:r>
            <a:r>
              <a:rPr lang="mr-IN" sz="2000" b="1" i="1" dirty="0" smtClean="0">
                <a:solidFill>
                  <a:srgbClr val="FF0000"/>
                </a:solidFill>
              </a:rPr>
              <a:t>–</a:t>
            </a:r>
            <a:r>
              <a:rPr lang="en-US" sz="2000" b="1" i="1" dirty="0" smtClean="0">
                <a:solidFill>
                  <a:srgbClr val="FF0000"/>
                </a:solidFill>
              </a:rPr>
              <a:t> MOHLTC and CIHR pilot and feasibility study (RCT)</a:t>
            </a:r>
            <a:endParaRPr lang="en-US" sz="2000" b="1" i="1" dirty="0">
              <a:solidFill>
                <a:srgbClr val="FF0000"/>
              </a:solidFill>
            </a:endParaRPr>
          </a:p>
        </p:txBody>
      </p:sp>
    </p:spTree>
    <p:extLst>
      <p:ext uri="{BB962C8B-B14F-4D97-AF65-F5344CB8AC3E}">
        <p14:creationId xmlns:p14="http://schemas.microsoft.com/office/powerpoint/2010/main" val="2459983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628799"/>
          <a:ext cx="8229600" cy="3816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3"/>
          <p:cNvGraphicFramePr>
            <a:graphicFrameLocks/>
          </p:cNvGraphicFramePr>
          <p:nvPr/>
        </p:nvGraphicFramePr>
        <p:xfrm>
          <a:off x="6084168" y="3933056"/>
          <a:ext cx="2304256" cy="16561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194" name="Title 1"/>
          <p:cNvSpPr>
            <a:spLocks noGrp="1"/>
          </p:cNvSpPr>
          <p:nvPr>
            <p:ph type="title"/>
          </p:nvPr>
        </p:nvSpPr>
        <p:spPr>
          <a:xfrm>
            <a:off x="1865175" y="518104"/>
            <a:ext cx="5818337" cy="447261"/>
          </a:xfrm>
        </p:spPr>
        <p:txBody>
          <a:bodyPr>
            <a:normAutofit fontScale="90000"/>
          </a:bodyPr>
          <a:lstStyle/>
          <a:p>
            <a:pPr algn="ctr" eaLnBrk="1" hangingPunct="1"/>
            <a:r>
              <a:rPr lang="en-US" sz="3200" b="1" dirty="0" smtClean="0">
                <a:solidFill>
                  <a:srgbClr val="FF0000"/>
                </a:solidFill>
                <a:latin typeface="Calibri" pitchFamily="34" charset="0"/>
              </a:rPr>
              <a:t>Community </a:t>
            </a:r>
            <a:r>
              <a:rPr lang="en-US" sz="3200" b="1" dirty="0">
                <a:solidFill>
                  <a:srgbClr val="FF0000"/>
                </a:solidFill>
                <a:latin typeface="Calibri" pitchFamily="34" charset="0"/>
              </a:rPr>
              <a:t>Partnership Program</a:t>
            </a:r>
            <a:br>
              <a:rPr lang="en-US" sz="3200" b="1" dirty="0">
                <a:solidFill>
                  <a:srgbClr val="FF0000"/>
                </a:solidFill>
                <a:latin typeface="Calibri" pitchFamily="34" charset="0"/>
              </a:rPr>
            </a:br>
            <a:r>
              <a:rPr lang="en-US" sz="2000" b="1" dirty="0">
                <a:solidFill>
                  <a:srgbClr val="FF0000"/>
                </a:solidFill>
                <a:latin typeface="Calibri" pitchFamily="34" charset="0"/>
              </a:rPr>
              <a:t>T2D ≥ 65 </a:t>
            </a:r>
            <a:r>
              <a:rPr lang="en-US" sz="2000" b="1" dirty="0" err="1">
                <a:solidFill>
                  <a:srgbClr val="FF0000"/>
                </a:solidFill>
                <a:latin typeface="Calibri" pitchFamily="34" charset="0"/>
              </a:rPr>
              <a:t>yr</a:t>
            </a:r>
            <a:r>
              <a:rPr lang="en-US" sz="2000" b="1" dirty="0">
                <a:solidFill>
                  <a:srgbClr val="FF0000"/>
                </a:solidFill>
                <a:latin typeface="Calibri" pitchFamily="34" charset="0"/>
              </a:rPr>
              <a:t> with </a:t>
            </a:r>
            <a:r>
              <a:rPr lang="en-US" sz="2000" b="1" dirty="0" smtClean="0">
                <a:solidFill>
                  <a:srgbClr val="FF0000"/>
                </a:solidFill>
                <a:latin typeface="Calibri" pitchFamily="34" charset="0"/>
              </a:rPr>
              <a:t>more than 2 chronic conditions</a:t>
            </a:r>
          </a:p>
        </p:txBody>
      </p:sp>
      <p:pic>
        <p:nvPicPr>
          <p:cNvPr id="35852" name="Picture 12" descr="PHIL Image 13735"/>
          <p:cNvPicPr>
            <a:picLocks noChangeAspect="1" noChangeArrowheads="1"/>
          </p:cNvPicPr>
          <p:nvPr/>
        </p:nvPicPr>
        <p:blipFill>
          <a:blip r:embed="rId13" cstate="print">
            <a:extLst>
              <a:ext uri="{28A0092B-C50C-407E-A947-70E740481C1C}">
                <a14:useLocalDpi xmlns:a14="http://schemas.microsoft.com/office/drawing/2010/main"/>
              </a:ext>
            </a:extLst>
          </a:blip>
          <a:srcRect b="-1140"/>
          <a:stretch>
            <a:fillRect/>
          </a:stretch>
        </p:blipFill>
        <p:spPr bwMode="auto">
          <a:xfrm>
            <a:off x="302614" y="4198694"/>
            <a:ext cx="2325170" cy="1909964"/>
          </a:xfrm>
          <a:prstGeom prst="rect">
            <a:avLst/>
          </a:prstGeom>
          <a:noFill/>
          <a:ln w="28575">
            <a:solidFill>
              <a:schemeClr val="tx1"/>
            </a:solidFill>
          </a:ln>
        </p:spPr>
      </p:pic>
      <p:sp>
        <p:nvSpPr>
          <p:cNvPr id="11" name="TextBox 10"/>
          <p:cNvSpPr txBox="1"/>
          <p:nvPr/>
        </p:nvSpPr>
        <p:spPr>
          <a:xfrm>
            <a:off x="6372200" y="2997532"/>
            <a:ext cx="1944216" cy="215444"/>
          </a:xfrm>
          <a:prstGeom prst="rect">
            <a:avLst/>
          </a:prstGeom>
          <a:noFill/>
        </p:spPr>
        <p:txBody>
          <a:bodyPr wrap="square" rtlCol="0">
            <a:spAutoFit/>
          </a:bodyPr>
          <a:lstStyle/>
          <a:p>
            <a:pPr algn="r"/>
            <a:r>
              <a:rPr lang="en-CA" sz="800" dirty="0" smtClean="0">
                <a:solidFill>
                  <a:srgbClr val="333333"/>
                </a:solidFill>
              </a:rPr>
              <a:t>Source:  CDC #14167</a:t>
            </a:r>
            <a:endParaRPr lang="en-CA" sz="800" dirty="0">
              <a:solidFill>
                <a:srgbClr val="333333"/>
              </a:solidFill>
            </a:endParaRPr>
          </a:p>
        </p:txBody>
      </p:sp>
      <p:sp>
        <p:nvSpPr>
          <p:cNvPr id="12" name="TextBox 11"/>
          <p:cNvSpPr txBox="1"/>
          <p:nvPr/>
        </p:nvSpPr>
        <p:spPr>
          <a:xfrm>
            <a:off x="683568" y="5445224"/>
            <a:ext cx="1944216" cy="215444"/>
          </a:xfrm>
          <a:prstGeom prst="rect">
            <a:avLst/>
          </a:prstGeom>
          <a:noFill/>
        </p:spPr>
        <p:txBody>
          <a:bodyPr wrap="square" rtlCol="0">
            <a:spAutoFit/>
          </a:bodyPr>
          <a:lstStyle/>
          <a:p>
            <a:pPr algn="r"/>
            <a:r>
              <a:rPr lang="en-CA" sz="800" dirty="0" smtClean="0">
                <a:solidFill>
                  <a:srgbClr val="333333"/>
                </a:solidFill>
              </a:rPr>
              <a:t>Source:  CDC #13735</a:t>
            </a:r>
            <a:endParaRPr lang="en-CA" sz="800" dirty="0">
              <a:solidFill>
                <a:srgbClr val="333333"/>
              </a:solidFill>
            </a:endParaRPr>
          </a:p>
        </p:txBody>
      </p:sp>
      <p:pic>
        <p:nvPicPr>
          <p:cNvPr id="35854" name="Picture 14" descr="PHIL Image 14167"/>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761138" y="1628966"/>
            <a:ext cx="1934008" cy="1785747"/>
          </a:xfrm>
          <a:prstGeom prst="rect">
            <a:avLst/>
          </a:prstGeom>
          <a:noFill/>
          <a:ln w="28575">
            <a:solidFill>
              <a:schemeClr val="tx1"/>
            </a:solidFill>
          </a:ln>
        </p:spPr>
      </p:pic>
      <p:pic>
        <p:nvPicPr>
          <p:cNvPr id="8" name="Picture 2" descr="C:\Users\Holly Reimer\AppData\Local\Microsoft\Windows\Temporary Internet Files\Content.IE5\ZGP85CO2\MC900441738[1].png"/>
          <p:cNvPicPr>
            <a:picLocks noChangeAspect="1" noChangeArrowheads="1"/>
          </p:cNvPicPr>
          <p:nvPr/>
        </p:nvPicPr>
        <p:blipFill>
          <a:blip r:embed="rId15" cstate="print"/>
          <a:srcRect/>
          <a:stretch>
            <a:fillRect/>
          </a:stretch>
        </p:blipFill>
        <p:spPr bwMode="auto">
          <a:xfrm>
            <a:off x="975008" y="1484784"/>
            <a:ext cx="1508760" cy="1508760"/>
          </a:xfrm>
          <a:prstGeom prst="rect">
            <a:avLst/>
          </a:prstGeom>
          <a:noFill/>
        </p:spPr>
      </p:pic>
      <p:pic>
        <p:nvPicPr>
          <p:cNvPr id="10" name="Picture 9" descr="mactransparent.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934283" y="5791366"/>
            <a:ext cx="1619065" cy="894825"/>
          </a:xfrm>
          <a:prstGeom prst="rect">
            <a:avLst/>
          </a:prstGeom>
        </p:spPr>
      </p:pic>
    </p:spTree>
    <p:extLst>
      <p:ext uri="{BB962C8B-B14F-4D97-AF65-F5344CB8AC3E}">
        <p14:creationId xmlns:p14="http://schemas.microsoft.com/office/powerpoint/2010/main" val="4961353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24340" y="1048975"/>
            <a:ext cx="7576698" cy="2980100"/>
          </a:xfrm>
        </p:spPr>
        <p:txBody>
          <a:bodyPr>
            <a:normAutofit fontScale="92500"/>
          </a:bodyPr>
          <a:lstStyle/>
          <a:p>
            <a:pPr algn="ctr"/>
            <a:r>
              <a:rPr lang="en-US" sz="2400" b="1" dirty="0" smtClean="0">
                <a:solidFill>
                  <a:srgbClr val="FF0000"/>
                </a:solidFill>
              </a:rPr>
              <a:t>2017 ACHRU Publication</a:t>
            </a:r>
          </a:p>
          <a:p>
            <a:pPr algn="ctr"/>
            <a:endParaRPr lang="en-US" dirty="0"/>
          </a:p>
          <a:p>
            <a:pPr algn="ctr"/>
            <a:r>
              <a:rPr lang="en-US" sz="2000" b="1" dirty="0" smtClean="0"/>
              <a:t>Community Program Improves Quality of Life and Self- Management in Older Adults with Diabetes Mellitus</a:t>
            </a:r>
          </a:p>
          <a:p>
            <a:pPr algn="ctr"/>
            <a:r>
              <a:rPr lang="en-US" sz="2000" b="1" dirty="0" smtClean="0"/>
              <a:t> and Comorbidity</a:t>
            </a:r>
          </a:p>
          <a:p>
            <a:endParaRPr lang="en-US" dirty="0" smtClean="0"/>
          </a:p>
          <a:p>
            <a:pPr algn="ctr"/>
            <a:r>
              <a:rPr lang="en-US" b="1" dirty="0" err="1" smtClean="0"/>
              <a:t>Markle</a:t>
            </a:r>
            <a:r>
              <a:rPr lang="en-US" b="1" dirty="0" smtClean="0"/>
              <a:t>-Reid M</a:t>
            </a:r>
            <a:r>
              <a:rPr lang="en-US" dirty="0" smtClean="0"/>
              <a:t>, et al. </a:t>
            </a:r>
            <a:r>
              <a:rPr lang="en-US" i="1" dirty="0" smtClean="0"/>
              <a:t>J of American Geriatrics Society</a:t>
            </a:r>
            <a:endParaRPr lang="en-US" sz="2000" i="1" dirty="0"/>
          </a:p>
          <a:p>
            <a:pPr algn="l"/>
            <a:endParaRPr lang="en-US" sz="2000" dirty="0" smtClean="0"/>
          </a:p>
          <a:p>
            <a:pPr algn="l"/>
            <a:endParaRPr lang="en-US" sz="2000" i="1" dirty="0"/>
          </a:p>
          <a:p>
            <a:pPr algn="l"/>
            <a:endParaRPr lang="en-US" sz="2000" i="1" dirty="0"/>
          </a:p>
        </p:txBody>
      </p:sp>
      <p:sp>
        <p:nvSpPr>
          <p:cNvPr id="4" name="TextBox 3"/>
          <p:cNvSpPr txBox="1"/>
          <p:nvPr/>
        </p:nvSpPr>
        <p:spPr>
          <a:xfrm>
            <a:off x="1419445" y="4029075"/>
            <a:ext cx="6186488" cy="1631216"/>
          </a:xfrm>
          <a:prstGeom prst="rect">
            <a:avLst/>
          </a:prstGeom>
          <a:noFill/>
        </p:spPr>
        <p:txBody>
          <a:bodyPr wrap="square" rtlCol="0">
            <a:spAutoFit/>
          </a:bodyPr>
          <a:lstStyle/>
          <a:p>
            <a:r>
              <a:rPr lang="en-US" sz="2000" b="1" u="sng" dirty="0" smtClean="0"/>
              <a:t>Sponsor’s (CIHR (IHSPR) + MOHLTC)  Role:</a:t>
            </a:r>
          </a:p>
          <a:p>
            <a:r>
              <a:rPr lang="en-US" sz="2000" dirty="0" smtClean="0"/>
              <a:t>The study design used an integrated KT approach which resulted in regular KT events with funding agencies to engage them in the research results and identification of policy implications. </a:t>
            </a:r>
            <a:endParaRPr lang="en-US" sz="2000" dirty="0"/>
          </a:p>
        </p:txBody>
      </p:sp>
    </p:spTree>
    <p:extLst>
      <p:ext uri="{BB962C8B-B14F-4D97-AF65-F5344CB8AC3E}">
        <p14:creationId xmlns:p14="http://schemas.microsoft.com/office/powerpoint/2010/main" val="3713783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4909" y="381386"/>
            <a:ext cx="7498081" cy="646331"/>
          </a:xfrm>
          <a:prstGeom prst="rect">
            <a:avLst/>
          </a:prstGeom>
          <a:solidFill>
            <a:schemeClr val="bg1"/>
          </a:solidFill>
          <a:ln>
            <a:noFill/>
          </a:ln>
        </p:spPr>
        <p:txBody>
          <a:bodyPr wrap="square" rtlCol="0">
            <a:spAutoFit/>
          </a:bodyPr>
          <a:lstStyle/>
          <a:p>
            <a:r>
              <a:rPr lang="en-US" sz="3600" b="1" dirty="0" smtClean="0">
                <a:solidFill>
                  <a:srgbClr val="FF0000"/>
                </a:solidFill>
              </a:rPr>
              <a:t>SPOR - Operational Framework</a:t>
            </a:r>
          </a:p>
        </p:txBody>
      </p:sp>
      <p:sp>
        <p:nvSpPr>
          <p:cNvPr id="5" name="TextBox 4"/>
          <p:cNvSpPr txBox="1"/>
          <p:nvPr/>
        </p:nvSpPr>
        <p:spPr>
          <a:xfrm>
            <a:off x="489615" y="1204327"/>
            <a:ext cx="8073375" cy="5109091"/>
          </a:xfrm>
          <a:prstGeom prst="rect">
            <a:avLst/>
          </a:prstGeom>
          <a:solidFill>
            <a:schemeClr val="bg1"/>
          </a:solidFill>
        </p:spPr>
        <p:txBody>
          <a:bodyPr wrap="square" rtlCol="0">
            <a:spAutoFit/>
          </a:bodyPr>
          <a:lstStyle/>
          <a:p>
            <a:r>
              <a:rPr lang="en-US" sz="2400" b="1" u="sng" dirty="0" smtClean="0"/>
              <a:t>POR Phase 4 </a:t>
            </a:r>
            <a:r>
              <a:rPr lang="en-US" sz="2400" b="1" dirty="0" smtClean="0"/>
              <a:t>  - design and evaluate scale-up and spread</a:t>
            </a:r>
            <a:r>
              <a:rPr lang="en-US" sz="2400" b="1" u="sng" dirty="0" smtClean="0"/>
              <a:t> </a:t>
            </a:r>
          </a:p>
          <a:p>
            <a:endParaRPr lang="en-US" sz="2400" b="1" u="sng" dirty="0"/>
          </a:p>
          <a:p>
            <a:r>
              <a:rPr lang="en-US" sz="2000" b="1" dirty="0" smtClean="0"/>
              <a:t>Patient Partners, researchers (implementation science), health care professionals (multiple disciplines), health system and policy decision-makers work together to design feasible, timely, cost-effective, scale-up and spread evaluation</a:t>
            </a:r>
          </a:p>
          <a:p>
            <a:pPr marL="342900" indent="-342900">
              <a:buFont typeface="Arial" charset="0"/>
              <a:buChar char="•"/>
            </a:pPr>
            <a:endParaRPr lang="en-US" dirty="0"/>
          </a:p>
          <a:p>
            <a:pPr algn="ctr"/>
            <a:r>
              <a:rPr lang="en-US" sz="2000" b="1" dirty="0" smtClean="0"/>
              <a:t>e.g., </a:t>
            </a:r>
            <a:r>
              <a:rPr lang="en-US" sz="2000" b="1" i="1" dirty="0" smtClean="0"/>
              <a:t>ACHRU Community Partnership Program for Diabetes Self-Management for Older Adults in Canada</a:t>
            </a:r>
          </a:p>
          <a:p>
            <a:endParaRPr lang="en-US" sz="2000" dirty="0"/>
          </a:p>
          <a:p>
            <a:pPr algn="ctr"/>
            <a:r>
              <a:rPr lang="en-US" sz="2000" b="1" dirty="0" smtClean="0">
                <a:solidFill>
                  <a:srgbClr val="FF0000"/>
                </a:solidFill>
              </a:rPr>
              <a:t>SPOR supported:</a:t>
            </a:r>
          </a:p>
          <a:p>
            <a:pPr algn="ctr"/>
            <a:r>
              <a:rPr lang="en-US" sz="2000" b="1" dirty="0" smtClean="0">
                <a:solidFill>
                  <a:srgbClr val="FF0000"/>
                </a:solidFill>
              </a:rPr>
              <a:t>BeACCoN -&gt; PIHCIN programmatic grant (Diabetes Action Canada match)</a:t>
            </a:r>
          </a:p>
          <a:p>
            <a:pPr algn="ctr"/>
            <a:endParaRPr lang="en-US" sz="2000" b="1" dirty="0" smtClean="0">
              <a:solidFill>
                <a:srgbClr val="FF0000"/>
              </a:solidFill>
            </a:endParaRPr>
          </a:p>
          <a:p>
            <a:pPr algn="ctr"/>
            <a:r>
              <a:rPr lang="en-US" sz="2000" dirty="0" smtClean="0"/>
              <a:t>Ontario (Toronto), Quebec, Alberta, PEI (many SPOR Collaborators)</a:t>
            </a:r>
          </a:p>
          <a:p>
            <a:pPr algn="ctr"/>
            <a:endParaRPr lang="en-US" sz="2000" dirty="0"/>
          </a:p>
          <a:p>
            <a:pPr algn="ctr"/>
            <a:r>
              <a:rPr lang="en-US" sz="2000" u="sng" dirty="0" smtClean="0"/>
              <a:t>Ontario Knowledge Users:  </a:t>
            </a:r>
            <a:r>
              <a:rPr lang="en-US" sz="2000" dirty="0" smtClean="0"/>
              <a:t>Patrick </a:t>
            </a:r>
            <a:r>
              <a:rPr lang="en-US" sz="2000" dirty="0" err="1" smtClean="0"/>
              <a:t>Dicerni</a:t>
            </a:r>
            <a:r>
              <a:rPr lang="en-US" sz="2000" dirty="0" smtClean="0"/>
              <a:t>, Phil Graham</a:t>
            </a:r>
          </a:p>
        </p:txBody>
      </p:sp>
    </p:spTree>
    <p:extLst>
      <p:ext uri="{BB962C8B-B14F-4D97-AF65-F5344CB8AC3E}">
        <p14:creationId xmlns:p14="http://schemas.microsoft.com/office/powerpoint/2010/main" val="21323319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4909" y="381386"/>
            <a:ext cx="7498081" cy="646331"/>
          </a:xfrm>
          <a:prstGeom prst="rect">
            <a:avLst/>
          </a:prstGeom>
          <a:solidFill>
            <a:schemeClr val="bg1"/>
          </a:solidFill>
          <a:ln>
            <a:noFill/>
          </a:ln>
        </p:spPr>
        <p:txBody>
          <a:bodyPr wrap="square" rtlCol="0">
            <a:spAutoFit/>
          </a:bodyPr>
          <a:lstStyle/>
          <a:p>
            <a:r>
              <a:rPr lang="en-US" sz="3600" b="1" dirty="0" smtClean="0">
                <a:solidFill>
                  <a:srgbClr val="FF0000"/>
                </a:solidFill>
              </a:rPr>
              <a:t>SPOR </a:t>
            </a:r>
            <a:r>
              <a:rPr lang="mr-IN" sz="3600" b="1" dirty="0" smtClean="0">
                <a:solidFill>
                  <a:srgbClr val="FF0000"/>
                </a:solidFill>
              </a:rPr>
              <a:t>–</a:t>
            </a:r>
            <a:r>
              <a:rPr lang="en-US" sz="3600" b="1" dirty="0" smtClean="0">
                <a:solidFill>
                  <a:srgbClr val="FF0000"/>
                </a:solidFill>
              </a:rPr>
              <a:t> </a:t>
            </a:r>
            <a:r>
              <a:rPr lang="en-US" sz="3200" b="1" dirty="0" smtClean="0">
                <a:solidFill>
                  <a:srgbClr val="FF0000"/>
                </a:solidFill>
              </a:rPr>
              <a:t>Success Factors and Challenges</a:t>
            </a:r>
          </a:p>
        </p:txBody>
      </p:sp>
      <p:sp>
        <p:nvSpPr>
          <p:cNvPr id="5" name="TextBox 4"/>
          <p:cNvSpPr txBox="1"/>
          <p:nvPr/>
        </p:nvSpPr>
        <p:spPr>
          <a:xfrm>
            <a:off x="1064909" y="1657350"/>
            <a:ext cx="8073375" cy="3046988"/>
          </a:xfrm>
          <a:prstGeom prst="rect">
            <a:avLst/>
          </a:prstGeom>
          <a:solidFill>
            <a:schemeClr val="bg1"/>
          </a:solidFill>
        </p:spPr>
        <p:txBody>
          <a:bodyPr wrap="square" rtlCol="0">
            <a:spAutoFit/>
          </a:bodyPr>
          <a:lstStyle/>
          <a:p>
            <a:r>
              <a:rPr lang="en-US" sz="2800" b="1" dirty="0" smtClean="0">
                <a:solidFill>
                  <a:srgbClr val="FF0000"/>
                </a:solidFill>
              </a:rPr>
              <a:t>Collaborative and Consistent Engagement of:</a:t>
            </a:r>
          </a:p>
          <a:p>
            <a:endParaRPr lang="en-US" sz="2000" dirty="0"/>
          </a:p>
          <a:p>
            <a:pPr marL="800100" lvl="1" indent="-342900">
              <a:lnSpc>
                <a:spcPct val="150000"/>
              </a:lnSpc>
              <a:buFont typeface="Arial" charset="0"/>
              <a:buChar char="•"/>
            </a:pPr>
            <a:r>
              <a:rPr lang="en-US" sz="2400" b="1" dirty="0" smtClean="0"/>
              <a:t>Patient Partners (including caregivers)</a:t>
            </a:r>
          </a:p>
          <a:p>
            <a:pPr marL="800100" lvl="1" indent="-342900">
              <a:lnSpc>
                <a:spcPct val="150000"/>
              </a:lnSpc>
              <a:buFont typeface="Arial" charset="0"/>
              <a:buChar char="•"/>
            </a:pPr>
            <a:r>
              <a:rPr lang="en-US" sz="2400" b="1" dirty="0" smtClean="0"/>
              <a:t>Health professionals and communities of practice</a:t>
            </a:r>
          </a:p>
          <a:p>
            <a:pPr marL="800100" lvl="1" indent="-342900">
              <a:lnSpc>
                <a:spcPct val="150000"/>
              </a:lnSpc>
              <a:buFont typeface="Arial" charset="0"/>
              <a:buChar char="•"/>
            </a:pPr>
            <a:r>
              <a:rPr lang="en-US" sz="2400" b="1" dirty="0" smtClean="0"/>
              <a:t>Health system and policy decision-makers</a:t>
            </a:r>
          </a:p>
          <a:p>
            <a:pPr marL="800100" lvl="1" indent="-342900">
              <a:lnSpc>
                <a:spcPct val="150000"/>
              </a:lnSpc>
              <a:buFont typeface="Arial" charset="0"/>
              <a:buChar char="•"/>
            </a:pPr>
            <a:r>
              <a:rPr lang="en-US" sz="2400" b="1" dirty="0" smtClean="0"/>
              <a:t>Sustained funding from multiple stakeholders</a:t>
            </a:r>
          </a:p>
        </p:txBody>
      </p:sp>
      <p:sp>
        <p:nvSpPr>
          <p:cNvPr id="2" name="TextBox 1"/>
          <p:cNvSpPr txBox="1"/>
          <p:nvPr/>
        </p:nvSpPr>
        <p:spPr>
          <a:xfrm>
            <a:off x="2414587" y="5103138"/>
            <a:ext cx="4243388" cy="461665"/>
          </a:xfrm>
          <a:prstGeom prst="rect">
            <a:avLst/>
          </a:prstGeom>
          <a:solidFill>
            <a:schemeClr val="bg1"/>
          </a:solidFill>
        </p:spPr>
        <p:txBody>
          <a:bodyPr wrap="square" rtlCol="0">
            <a:spAutoFit/>
          </a:bodyPr>
          <a:lstStyle/>
          <a:p>
            <a:r>
              <a:rPr lang="mr-IN" sz="2400" b="1" dirty="0" smtClean="0">
                <a:solidFill>
                  <a:srgbClr val="FF0000"/>
                </a:solidFill>
              </a:rPr>
              <a:t>……</a:t>
            </a:r>
            <a:r>
              <a:rPr lang="en-US" sz="2400" b="1" dirty="0" smtClean="0">
                <a:solidFill>
                  <a:srgbClr val="FF0000"/>
                </a:solidFill>
              </a:rPr>
              <a:t>. with SPOR investigators </a:t>
            </a:r>
            <a:endParaRPr lang="en-US" sz="2400" b="1" dirty="0">
              <a:solidFill>
                <a:srgbClr val="FF0000"/>
              </a:solidFill>
            </a:endParaRPr>
          </a:p>
        </p:txBody>
      </p:sp>
    </p:spTree>
    <p:extLst>
      <p:ext uri="{BB962C8B-B14F-4D97-AF65-F5344CB8AC3E}">
        <p14:creationId xmlns:p14="http://schemas.microsoft.com/office/powerpoint/2010/main" val="19135958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4846" y="515806"/>
            <a:ext cx="7498081" cy="584775"/>
          </a:xfrm>
          <a:prstGeom prst="rect">
            <a:avLst/>
          </a:prstGeom>
          <a:solidFill>
            <a:schemeClr val="bg1"/>
          </a:solidFill>
          <a:ln>
            <a:noFill/>
          </a:ln>
        </p:spPr>
        <p:txBody>
          <a:bodyPr wrap="square" rtlCol="0">
            <a:spAutoFit/>
          </a:bodyPr>
          <a:lstStyle/>
          <a:p>
            <a:pPr algn="ctr"/>
            <a:r>
              <a:rPr lang="en-US" sz="3200" b="1" dirty="0">
                <a:solidFill>
                  <a:srgbClr val="FF0000"/>
                </a:solidFill>
              </a:rPr>
              <a:t>The SPOR </a:t>
            </a:r>
            <a:r>
              <a:rPr lang="en-US" sz="3200" b="1" dirty="0" smtClean="0">
                <a:solidFill>
                  <a:srgbClr val="FF0000"/>
                </a:solidFill>
              </a:rPr>
              <a:t>Opportunity in Ontario</a:t>
            </a:r>
            <a:endParaRPr lang="en-US" sz="3200" b="1" dirty="0">
              <a:solidFill>
                <a:srgbClr val="FF0000"/>
              </a:solidFill>
            </a:endParaRPr>
          </a:p>
        </p:txBody>
      </p:sp>
      <p:sp>
        <p:nvSpPr>
          <p:cNvPr id="5" name="TextBox 4"/>
          <p:cNvSpPr txBox="1"/>
          <p:nvPr/>
        </p:nvSpPr>
        <p:spPr>
          <a:xfrm>
            <a:off x="550559" y="1429226"/>
            <a:ext cx="7936217" cy="3543727"/>
          </a:xfrm>
          <a:prstGeom prst="rect">
            <a:avLst/>
          </a:prstGeom>
          <a:solidFill>
            <a:schemeClr val="bg1"/>
          </a:solidFill>
        </p:spPr>
        <p:txBody>
          <a:bodyPr wrap="square" rtlCol="0">
            <a:spAutoFit/>
          </a:bodyPr>
          <a:lstStyle/>
          <a:p>
            <a:pPr algn="ctr"/>
            <a:r>
              <a:rPr lang="en-US" sz="2400" b="1" dirty="0" smtClean="0">
                <a:solidFill>
                  <a:srgbClr val="FF0000"/>
                </a:solidFill>
              </a:rPr>
              <a:t>All the SPOR elements and stakeholders </a:t>
            </a:r>
          </a:p>
          <a:p>
            <a:pPr algn="ctr"/>
            <a:r>
              <a:rPr lang="en-US" sz="2400" b="1" dirty="0" smtClean="0">
                <a:solidFill>
                  <a:srgbClr val="FF0000"/>
                </a:solidFill>
              </a:rPr>
              <a:t>working together:</a:t>
            </a:r>
          </a:p>
          <a:p>
            <a:pPr marL="800100" lvl="1" indent="-342900">
              <a:lnSpc>
                <a:spcPct val="150000"/>
              </a:lnSpc>
              <a:buFont typeface="Arial" charset="0"/>
              <a:buChar char="•"/>
            </a:pPr>
            <a:r>
              <a:rPr lang="en-US" sz="2400" b="1" dirty="0" smtClean="0"/>
              <a:t>SPOR SUPPORT Unit - Infrastructure and support</a:t>
            </a:r>
          </a:p>
          <a:p>
            <a:pPr marL="800100" lvl="1" indent="-342900">
              <a:lnSpc>
                <a:spcPct val="150000"/>
              </a:lnSpc>
              <a:buFont typeface="Arial" charset="0"/>
              <a:buChar char="•"/>
            </a:pPr>
            <a:r>
              <a:rPr lang="en-US" sz="2400" b="1" dirty="0" smtClean="0"/>
              <a:t>SPOR Networks, </a:t>
            </a:r>
            <a:r>
              <a:rPr lang="en-US" sz="2400" b="1" dirty="0" err="1" smtClean="0"/>
              <a:t>iCTs</a:t>
            </a:r>
            <a:r>
              <a:rPr lang="en-US" sz="2400" b="1" dirty="0" smtClean="0"/>
              <a:t>, Evidence Alliance, Data Platform</a:t>
            </a:r>
          </a:p>
          <a:p>
            <a:pPr marL="800100" lvl="1" indent="-342900">
              <a:lnSpc>
                <a:spcPct val="150000"/>
              </a:lnSpc>
              <a:buFont typeface="Arial" charset="0"/>
              <a:buChar char="•"/>
            </a:pPr>
            <a:r>
              <a:rPr lang="en-US" sz="2400" b="1" dirty="0" smtClean="0"/>
              <a:t>Health system and policy decision-makers</a:t>
            </a:r>
          </a:p>
          <a:p>
            <a:pPr marL="800100" lvl="1" indent="-342900">
              <a:lnSpc>
                <a:spcPct val="150000"/>
              </a:lnSpc>
              <a:buFont typeface="Arial" charset="0"/>
              <a:buChar char="•"/>
            </a:pPr>
            <a:r>
              <a:rPr lang="en-US" sz="2400" b="1" dirty="0"/>
              <a:t>G</a:t>
            </a:r>
            <a:r>
              <a:rPr lang="en-US" sz="2400" b="1" dirty="0" smtClean="0"/>
              <a:t>overnment, agencies and health care institutions</a:t>
            </a:r>
          </a:p>
          <a:p>
            <a:pPr marL="800100" lvl="1" indent="-342900">
              <a:lnSpc>
                <a:spcPct val="150000"/>
              </a:lnSpc>
              <a:buFont typeface="Arial" charset="0"/>
              <a:buChar char="•"/>
            </a:pPr>
            <a:r>
              <a:rPr lang="en-US" sz="2400" b="1" dirty="0" smtClean="0"/>
              <a:t>Sponsoring stakeholders (CIHR, NGOs, private sector)</a:t>
            </a:r>
          </a:p>
        </p:txBody>
      </p:sp>
      <p:sp>
        <p:nvSpPr>
          <p:cNvPr id="2" name="TextBox 1"/>
          <p:cNvSpPr txBox="1"/>
          <p:nvPr/>
        </p:nvSpPr>
        <p:spPr>
          <a:xfrm>
            <a:off x="1743076" y="5481967"/>
            <a:ext cx="6129337" cy="523220"/>
          </a:xfrm>
          <a:prstGeom prst="rect">
            <a:avLst/>
          </a:prstGeom>
          <a:solidFill>
            <a:schemeClr val="bg1"/>
          </a:solidFill>
        </p:spPr>
        <p:txBody>
          <a:bodyPr wrap="square" rtlCol="0">
            <a:spAutoFit/>
          </a:bodyPr>
          <a:lstStyle/>
          <a:p>
            <a:r>
              <a:rPr lang="mr-IN" sz="2800" b="1" dirty="0" smtClean="0">
                <a:solidFill>
                  <a:srgbClr val="FF0000"/>
                </a:solidFill>
              </a:rPr>
              <a:t>……</a:t>
            </a:r>
            <a:r>
              <a:rPr lang="en-US" sz="2800" b="1" dirty="0" smtClean="0">
                <a:solidFill>
                  <a:srgbClr val="FF0000"/>
                </a:solidFill>
              </a:rPr>
              <a:t>.to achieve  COLLECTIVE IMPACT</a:t>
            </a:r>
            <a:endParaRPr lang="en-US" sz="2800" b="1" dirty="0">
              <a:solidFill>
                <a:srgbClr val="FF0000"/>
              </a:solidFill>
            </a:endParaRPr>
          </a:p>
        </p:txBody>
      </p:sp>
    </p:spTree>
    <p:extLst>
      <p:ext uri="{BB962C8B-B14F-4D97-AF65-F5344CB8AC3E}">
        <p14:creationId xmlns:p14="http://schemas.microsoft.com/office/powerpoint/2010/main" val="215813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238" y="2050803"/>
            <a:ext cx="7886700" cy="1618724"/>
          </a:xfrm>
        </p:spPr>
        <p:txBody>
          <a:bodyPr>
            <a:normAutofit fontScale="90000"/>
          </a:bodyPr>
          <a:lstStyle/>
          <a:p>
            <a:r>
              <a:rPr lang="en-US" dirty="0" smtClean="0"/>
              <a:t>Collective Impact Framework Applied to SPOR: Focus on Common Agenda and Metrics </a:t>
            </a:r>
            <a:endParaRPr lang="en-CA" dirty="0"/>
          </a:p>
        </p:txBody>
      </p:sp>
      <p:sp>
        <p:nvSpPr>
          <p:cNvPr id="5" name="TextBox 4"/>
          <p:cNvSpPr txBox="1"/>
          <p:nvPr/>
        </p:nvSpPr>
        <p:spPr>
          <a:xfrm>
            <a:off x="1081377" y="4003482"/>
            <a:ext cx="6221631" cy="1569660"/>
          </a:xfrm>
          <a:prstGeom prst="rect">
            <a:avLst/>
          </a:prstGeom>
          <a:noFill/>
        </p:spPr>
        <p:txBody>
          <a:bodyPr wrap="square" rtlCol="0">
            <a:spAutoFit/>
          </a:bodyPr>
          <a:lstStyle/>
          <a:p>
            <a:r>
              <a:rPr lang="en-US" sz="2400" dirty="0" smtClean="0"/>
              <a:t>Onil Bhattacharyya</a:t>
            </a:r>
          </a:p>
          <a:p>
            <a:r>
              <a:rPr lang="en-US" dirty="0" err="1" smtClean="0"/>
              <a:t>Frigon</a:t>
            </a:r>
            <a:r>
              <a:rPr lang="en-US" dirty="0" smtClean="0"/>
              <a:t> </a:t>
            </a:r>
            <a:r>
              <a:rPr lang="en-US" dirty="0" err="1" smtClean="0"/>
              <a:t>Blau</a:t>
            </a:r>
            <a:r>
              <a:rPr lang="en-US" dirty="0" smtClean="0"/>
              <a:t> Chair in Family Medicine Research</a:t>
            </a:r>
          </a:p>
          <a:p>
            <a:r>
              <a:rPr lang="en-US" dirty="0" smtClean="0"/>
              <a:t>Clinical lead for Ontario, </a:t>
            </a:r>
            <a:r>
              <a:rPr lang="en-US" dirty="0" err="1" smtClean="0"/>
              <a:t>BeACCON</a:t>
            </a:r>
            <a:endParaRPr lang="en-US" dirty="0" smtClean="0"/>
          </a:p>
          <a:p>
            <a:r>
              <a:rPr lang="en-US" dirty="0" smtClean="0"/>
              <a:t>National Co-Chair, Primary and Integrated Health Care Innovation Network </a:t>
            </a:r>
            <a:endParaRPr lang="en-US" dirty="0"/>
          </a:p>
        </p:txBody>
      </p:sp>
      <p:pic>
        <p:nvPicPr>
          <p:cNvPr id="6" name="Picture 5"/>
          <p:cNvPicPr>
            <a:picLocks noChangeAspect="1"/>
          </p:cNvPicPr>
          <p:nvPr/>
        </p:nvPicPr>
        <p:blipFill>
          <a:blip r:embed="rId2"/>
          <a:stretch>
            <a:fillRect/>
          </a:stretch>
        </p:blipFill>
        <p:spPr>
          <a:xfrm>
            <a:off x="7180330" y="5923555"/>
            <a:ext cx="1878763" cy="776695"/>
          </a:xfrm>
          <a:prstGeom prst="rect">
            <a:avLst/>
          </a:prstGeom>
        </p:spPr>
      </p:pic>
      <p:pic>
        <p:nvPicPr>
          <p:cNvPr id="7" name="Picture 6" descr="logo-01.png"/>
          <p:cNvPicPr>
            <a:picLocks noChangeAspect="1"/>
          </p:cNvPicPr>
          <p:nvPr/>
        </p:nvPicPr>
        <p:blipFill rotWithShape="1">
          <a:blip r:embed="rId3" cstate="hqprint">
            <a:extLst>
              <a:ext uri="{28A0092B-C50C-407E-A947-70E740481C1C}">
                <a14:useLocalDpi xmlns:a14="http://schemas.microsoft.com/office/drawing/2010/main" val="0"/>
              </a:ext>
            </a:extLst>
          </a:blip>
          <a:srcRect l="35888" t="31955" r="35814" b="37209"/>
          <a:stretch/>
        </p:blipFill>
        <p:spPr>
          <a:xfrm>
            <a:off x="5569297" y="5571950"/>
            <a:ext cx="1181900" cy="1019567"/>
          </a:xfrm>
          <a:prstGeom prst="rect">
            <a:avLst/>
          </a:prstGeom>
        </p:spPr>
      </p:pic>
    </p:spTree>
    <p:extLst>
      <p:ext uri="{BB962C8B-B14F-4D97-AF65-F5344CB8AC3E}">
        <p14:creationId xmlns:p14="http://schemas.microsoft.com/office/powerpoint/2010/main" val="29646006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0550" y="0"/>
            <a:ext cx="7886700" cy="1325563"/>
          </a:xfrm>
        </p:spPr>
        <p:txBody>
          <a:bodyPr>
            <a:noAutofit/>
          </a:bodyPr>
          <a:lstStyle/>
          <a:p>
            <a:r>
              <a:rPr lang="en-CA" sz="3600" b="1" dirty="0" smtClean="0"/>
              <a:t>From Isolated to Collective Impact</a:t>
            </a:r>
            <a:endParaRPr lang="en-CA" sz="3600" b="1" dirty="0"/>
          </a:p>
        </p:txBody>
      </p:sp>
      <p:sp>
        <p:nvSpPr>
          <p:cNvPr id="5" name="Content Placeholder 4"/>
          <p:cNvSpPr>
            <a:spLocks noGrp="1"/>
          </p:cNvSpPr>
          <p:nvPr>
            <p:ph sz="half" idx="1"/>
          </p:nvPr>
        </p:nvSpPr>
        <p:spPr>
          <a:xfrm>
            <a:off x="590550" y="1284824"/>
            <a:ext cx="3886200" cy="4351338"/>
          </a:xfrm>
        </p:spPr>
        <p:txBody>
          <a:bodyPr>
            <a:normAutofit fontScale="70000" lnSpcReduction="20000"/>
          </a:bodyPr>
          <a:lstStyle/>
          <a:p>
            <a:pPr marL="0" indent="0">
              <a:buNone/>
            </a:pPr>
            <a:r>
              <a:rPr lang="en-CA" sz="3800" b="1" dirty="0" smtClean="0">
                <a:solidFill>
                  <a:srgbClr val="00B050"/>
                </a:solidFill>
              </a:rPr>
              <a:t>Isolated Impact </a:t>
            </a:r>
          </a:p>
          <a:p>
            <a:pPr>
              <a:defRPr/>
            </a:pPr>
            <a:r>
              <a:rPr lang="en-CA" dirty="0"/>
              <a:t>Funders select </a:t>
            </a:r>
            <a:r>
              <a:rPr lang="en-CA" b="1" dirty="0"/>
              <a:t>individual grantees</a:t>
            </a:r>
          </a:p>
          <a:p>
            <a:pPr>
              <a:defRPr/>
            </a:pPr>
            <a:endParaRPr lang="en-CA" dirty="0"/>
          </a:p>
          <a:p>
            <a:pPr>
              <a:defRPr/>
            </a:pPr>
            <a:r>
              <a:rPr lang="en-CA" dirty="0" smtClean="0"/>
              <a:t>Groups </a:t>
            </a:r>
            <a:r>
              <a:rPr lang="en-CA" b="1" dirty="0" smtClean="0"/>
              <a:t>work </a:t>
            </a:r>
            <a:r>
              <a:rPr lang="en-CA" b="1" dirty="0"/>
              <a:t>separately</a:t>
            </a:r>
            <a:endParaRPr lang="en-CA" dirty="0"/>
          </a:p>
          <a:p>
            <a:pPr>
              <a:defRPr/>
            </a:pPr>
            <a:endParaRPr lang="en-CA" dirty="0"/>
          </a:p>
          <a:p>
            <a:pPr>
              <a:defRPr/>
            </a:pPr>
            <a:r>
              <a:rPr lang="en-CA" dirty="0" smtClean="0"/>
              <a:t>Evaluate to </a:t>
            </a:r>
            <a:r>
              <a:rPr lang="en-CA" b="1" dirty="0"/>
              <a:t>isolate</a:t>
            </a:r>
            <a:r>
              <a:rPr lang="en-CA" dirty="0"/>
              <a:t> a particular </a:t>
            </a:r>
            <a:r>
              <a:rPr lang="en-CA" dirty="0" smtClean="0"/>
              <a:t>group’s </a:t>
            </a:r>
            <a:r>
              <a:rPr lang="en-CA" dirty="0"/>
              <a:t>impact</a:t>
            </a:r>
          </a:p>
          <a:p>
            <a:pPr>
              <a:defRPr/>
            </a:pPr>
            <a:endParaRPr lang="en-CA" dirty="0"/>
          </a:p>
          <a:p>
            <a:pPr>
              <a:defRPr/>
            </a:pPr>
            <a:r>
              <a:rPr lang="en-CA" dirty="0" smtClean="0"/>
              <a:t>Make large </a:t>
            </a:r>
            <a:r>
              <a:rPr lang="en-CA" dirty="0"/>
              <a:t>scale change </a:t>
            </a:r>
            <a:r>
              <a:rPr lang="en-CA" dirty="0" smtClean="0"/>
              <a:t>by </a:t>
            </a:r>
            <a:r>
              <a:rPr lang="en-CA" b="1" dirty="0"/>
              <a:t>scaling </a:t>
            </a:r>
            <a:r>
              <a:rPr lang="en-CA" b="1" dirty="0" smtClean="0"/>
              <a:t>organizations or projects</a:t>
            </a:r>
            <a:endParaRPr lang="en-CA" b="1" dirty="0"/>
          </a:p>
          <a:p>
            <a:pPr>
              <a:defRPr/>
            </a:pPr>
            <a:endParaRPr lang="en-CA" dirty="0"/>
          </a:p>
          <a:p>
            <a:pPr>
              <a:defRPr/>
            </a:pPr>
            <a:r>
              <a:rPr lang="en-CA" dirty="0" smtClean="0"/>
              <a:t>Communities </a:t>
            </a:r>
            <a:r>
              <a:rPr lang="en-CA" dirty="0"/>
              <a:t>and </a:t>
            </a:r>
            <a:r>
              <a:rPr lang="en-CA" dirty="0" smtClean="0"/>
              <a:t>government loosely or </a:t>
            </a:r>
            <a:r>
              <a:rPr lang="en-CA" b="1" dirty="0" smtClean="0"/>
              <a:t>disconnected</a:t>
            </a:r>
            <a:r>
              <a:rPr lang="en-CA" dirty="0" smtClean="0"/>
              <a:t>.</a:t>
            </a:r>
            <a:endParaRPr lang="en-CA" dirty="0"/>
          </a:p>
          <a:p>
            <a:pPr marL="0" indent="0">
              <a:buNone/>
            </a:pPr>
            <a:endParaRPr lang="en-CA" dirty="0" smtClean="0"/>
          </a:p>
          <a:p>
            <a:pPr marL="0" indent="0">
              <a:buNone/>
            </a:pPr>
            <a:endParaRPr lang="en-CA" dirty="0"/>
          </a:p>
        </p:txBody>
      </p:sp>
      <p:sp>
        <p:nvSpPr>
          <p:cNvPr id="6" name="Content Placeholder 5"/>
          <p:cNvSpPr>
            <a:spLocks noGrp="1"/>
          </p:cNvSpPr>
          <p:nvPr>
            <p:ph sz="half" idx="2"/>
          </p:nvPr>
        </p:nvSpPr>
        <p:spPr>
          <a:xfrm>
            <a:off x="4635336" y="1284824"/>
            <a:ext cx="4038600" cy="4525963"/>
          </a:xfrm>
        </p:spPr>
        <p:txBody>
          <a:bodyPr>
            <a:normAutofit fontScale="70000" lnSpcReduction="20000"/>
          </a:bodyPr>
          <a:lstStyle/>
          <a:p>
            <a:pPr marL="0" indent="0">
              <a:buNone/>
            </a:pPr>
            <a:r>
              <a:rPr lang="en-CA" sz="3800" b="1" dirty="0" smtClean="0">
                <a:solidFill>
                  <a:srgbClr val="FF0000"/>
                </a:solidFill>
              </a:rPr>
              <a:t>Collective Impact </a:t>
            </a:r>
          </a:p>
          <a:p>
            <a:pPr>
              <a:defRPr/>
            </a:pPr>
            <a:r>
              <a:rPr lang="en-CA" dirty="0"/>
              <a:t>Funders understand that social problems  – and </a:t>
            </a:r>
            <a:r>
              <a:rPr lang="en-CA" dirty="0" smtClean="0"/>
              <a:t>solutions </a:t>
            </a:r>
            <a:r>
              <a:rPr lang="en-CA" dirty="0"/>
              <a:t>– arise from </a:t>
            </a:r>
            <a:r>
              <a:rPr lang="en-CA" b="1" dirty="0"/>
              <a:t>multiple interacting factors</a:t>
            </a:r>
          </a:p>
          <a:p>
            <a:pPr>
              <a:defRPr/>
            </a:pPr>
            <a:endParaRPr lang="en-CA" dirty="0"/>
          </a:p>
          <a:p>
            <a:pPr>
              <a:defRPr/>
            </a:pPr>
            <a:r>
              <a:rPr lang="en-CA" b="1" dirty="0"/>
              <a:t>Cross-sector alignment </a:t>
            </a:r>
            <a:r>
              <a:rPr lang="en-CA" dirty="0"/>
              <a:t>with </a:t>
            </a:r>
            <a:r>
              <a:rPr lang="en-CA" dirty="0" smtClean="0"/>
              <a:t>government and community sectors </a:t>
            </a:r>
            <a:r>
              <a:rPr lang="en-CA" dirty="0"/>
              <a:t>as partners</a:t>
            </a:r>
          </a:p>
          <a:p>
            <a:pPr>
              <a:defRPr/>
            </a:pPr>
            <a:endParaRPr lang="en-CA" dirty="0"/>
          </a:p>
          <a:p>
            <a:pPr>
              <a:defRPr/>
            </a:pPr>
            <a:r>
              <a:rPr lang="en-CA" dirty="0"/>
              <a:t>Organizations </a:t>
            </a:r>
            <a:r>
              <a:rPr lang="en-CA" b="1" dirty="0"/>
              <a:t>actively </a:t>
            </a:r>
            <a:r>
              <a:rPr lang="en-CA" b="1" dirty="0" smtClean="0"/>
              <a:t>coordinate </a:t>
            </a:r>
            <a:r>
              <a:rPr lang="en-CA" b="1" dirty="0"/>
              <a:t>their actions</a:t>
            </a:r>
            <a:r>
              <a:rPr lang="en-CA" dirty="0"/>
              <a:t> and </a:t>
            </a:r>
            <a:r>
              <a:rPr lang="en-CA" dirty="0" smtClean="0"/>
              <a:t>share </a:t>
            </a:r>
            <a:r>
              <a:rPr lang="en-CA" dirty="0"/>
              <a:t>lessons learned</a:t>
            </a:r>
          </a:p>
          <a:p>
            <a:pPr>
              <a:defRPr/>
            </a:pPr>
            <a:endParaRPr lang="en-CA" dirty="0"/>
          </a:p>
          <a:p>
            <a:pPr>
              <a:defRPr/>
            </a:pPr>
            <a:r>
              <a:rPr lang="en-CA" dirty="0"/>
              <a:t>All </a:t>
            </a:r>
            <a:r>
              <a:rPr lang="en-CA" dirty="0" smtClean="0"/>
              <a:t>work </a:t>
            </a:r>
            <a:r>
              <a:rPr lang="en-CA" dirty="0"/>
              <a:t>toward the </a:t>
            </a:r>
            <a:r>
              <a:rPr lang="en-CA" b="1" dirty="0"/>
              <a:t>same goal </a:t>
            </a:r>
            <a:r>
              <a:rPr lang="en-CA" dirty="0"/>
              <a:t>and </a:t>
            </a:r>
            <a:r>
              <a:rPr lang="en-CA" dirty="0" smtClean="0"/>
              <a:t>measure </a:t>
            </a:r>
            <a:r>
              <a:rPr lang="en-CA" dirty="0"/>
              <a:t>the same things</a:t>
            </a:r>
            <a:endParaRPr lang="en-CA" b="1" dirty="0"/>
          </a:p>
          <a:p>
            <a:pPr marL="0" indent="0">
              <a:buNone/>
            </a:pPr>
            <a:endParaRPr lang="en-CA" dirty="0"/>
          </a:p>
        </p:txBody>
      </p:sp>
      <p:grpSp>
        <p:nvGrpSpPr>
          <p:cNvPr id="3" name="Group 2"/>
          <p:cNvGrpSpPr/>
          <p:nvPr/>
        </p:nvGrpSpPr>
        <p:grpSpPr>
          <a:xfrm>
            <a:off x="1088647" y="5407590"/>
            <a:ext cx="2781006" cy="1282536"/>
            <a:chOff x="1088647" y="5407590"/>
            <a:chExt cx="2781006" cy="1282536"/>
          </a:xfrm>
        </p:grpSpPr>
        <p:sp>
          <p:nvSpPr>
            <p:cNvPr id="7" name="Down Arrow 6"/>
            <p:cNvSpPr/>
            <p:nvPr/>
          </p:nvSpPr>
          <p:spPr>
            <a:xfrm rot="14805827">
              <a:off x="1087830" y="5588583"/>
              <a:ext cx="746510" cy="744876"/>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prstClr val="white"/>
                </a:solidFill>
              </a:endParaRPr>
            </a:p>
          </p:txBody>
        </p:sp>
        <p:sp>
          <p:nvSpPr>
            <p:cNvPr id="8" name="Down Arrow 7"/>
            <p:cNvSpPr/>
            <p:nvPr/>
          </p:nvSpPr>
          <p:spPr>
            <a:xfrm rot="7355194">
              <a:off x="1872917" y="5440668"/>
              <a:ext cx="587357" cy="8210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prstClr val="white"/>
                </a:solidFill>
              </a:endParaRPr>
            </a:p>
          </p:txBody>
        </p:sp>
        <p:sp>
          <p:nvSpPr>
            <p:cNvPr id="9" name="Down Arrow 8"/>
            <p:cNvSpPr/>
            <p:nvPr/>
          </p:nvSpPr>
          <p:spPr>
            <a:xfrm rot="19524409">
              <a:off x="2535448" y="6000020"/>
              <a:ext cx="727241" cy="69010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prstClr val="white"/>
                </a:solidFill>
              </a:endParaRPr>
            </a:p>
          </p:txBody>
        </p:sp>
        <p:sp>
          <p:nvSpPr>
            <p:cNvPr id="11" name="Down Arrow 10"/>
            <p:cNvSpPr/>
            <p:nvPr/>
          </p:nvSpPr>
          <p:spPr>
            <a:xfrm rot="12884983">
              <a:off x="3117548" y="5407590"/>
              <a:ext cx="752105" cy="690514"/>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prstClr val="white"/>
                </a:solidFill>
              </a:endParaRPr>
            </a:p>
          </p:txBody>
        </p:sp>
      </p:grpSp>
      <p:grpSp>
        <p:nvGrpSpPr>
          <p:cNvPr id="10" name="Group 9"/>
          <p:cNvGrpSpPr/>
          <p:nvPr/>
        </p:nvGrpSpPr>
        <p:grpSpPr>
          <a:xfrm>
            <a:off x="5646676" y="5865032"/>
            <a:ext cx="2600621" cy="549710"/>
            <a:chOff x="5646676" y="5865032"/>
            <a:chExt cx="2600621" cy="549710"/>
          </a:xfrm>
        </p:grpSpPr>
        <p:sp>
          <p:nvSpPr>
            <p:cNvPr id="12" name="Down Arrow 11"/>
            <p:cNvSpPr/>
            <p:nvPr/>
          </p:nvSpPr>
          <p:spPr>
            <a:xfrm rot="16200000">
              <a:off x="5687249" y="5866349"/>
              <a:ext cx="507820" cy="58896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prstClr val="white"/>
                </a:solidFill>
              </a:endParaRPr>
            </a:p>
          </p:txBody>
        </p:sp>
        <p:sp>
          <p:nvSpPr>
            <p:cNvPr id="13" name="Down Arrow 12"/>
            <p:cNvSpPr/>
            <p:nvPr/>
          </p:nvSpPr>
          <p:spPr>
            <a:xfrm rot="16200000">
              <a:off x="6402119" y="5820404"/>
              <a:ext cx="438150" cy="6111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prstClr val="white"/>
                </a:solidFill>
              </a:endParaRPr>
            </a:p>
          </p:txBody>
        </p:sp>
        <p:sp>
          <p:nvSpPr>
            <p:cNvPr id="14" name="Down Arrow 13"/>
            <p:cNvSpPr/>
            <p:nvPr/>
          </p:nvSpPr>
          <p:spPr>
            <a:xfrm rot="16200000">
              <a:off x="7069381" y="5855327"/>
              <a:ext cx="454025" cy="54133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prstClr val="white"/>
                </a:solidFill>
              </a:endParaRPr>
            </a:p>
          </p:txBody>
        </p:sp>
        <p:sp>
          <p:nvSpPr>
            <p:cNvPr id="15" name="Down Arrow 14"/>
            <p:cNvSpPr/>
            <p:nvPr/>
          </p:nvSpPr>
          <p:spPr>
            <a:xfrm rot="16200000">
              <a:off x="7681353" y="5788038"/>
              <a:ext cx="488950" cy="64293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prstClr val="white"/>
                </a:solidFill>
              </a:endParaRPr>
            </a:p>
          </p:txBody>
        </p:sp>
      </p:grpSp>
      <p:sp>
        <p:nvSpPr>
          <p:cNvPr id="2" name="Slide Number Placeholder 1"/>
          <p:cNvSpPr>
            <a:spLocks noGrp="1"/>
          </p:cNvSpPr>
          <p:nvPr>
            <p:ph type="sldNum" sz="quarter" idx="12"/>
          </p:nvPr>
        </p:nvSpPr>
        <p:spPr/>
        <p:txBody>
          <a:bodyPr/>
          <a:lstStyle/>
          <a:p>
            <a:fld id="{365722DA-F1AE-4A86-AEA9-020779521159}" type="slidenum">
              <a:rPr lang="en-CA" smtClean="0">
                <a:solidFill>
                  <a:prstClr val="black">
                    <a:tint val="75000"/>
                  </a:prstClr>
                </a:solidFill>
              </a:rPr>
              <a:pPr/>
              <a:t>28</a:t>
            </a:fld>
            <a:endParaRPr lang="en-CA">
              <a:solidFill>
                <a:prstClr val="black">
                  <a:tint val="75000"/>
                </a:prstClr>
              </a:solidFill>
            </a:endParaRPr>
          </a:p>
        </p:txBody>
      </p:sp>
    </p:spTree>
    <p:extLst>
      <p:ext uri="{BB962C8B-B14F-4D97-AF65-F5344CB8AC3E}">
        <p14:creationId xmlns:p14="http://schemas.microsoft.com/office/powerpoint/2010/main" val="90084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5"/>
          <p:cNvGrpSpPr>
            <a:grpSpLocks/>
          </p:cNvGrpSpPr>
          <p:nvPr/>
        </p:nvGrpSpPr>
        <p:grpSpPr bwMode="auto">
          <a:xfrm>
            <a:off x="13899" y="1412776"/>
            <a:ext cx="8848858" cy="2144038"/>
            <a:chOff x="240" y="1056"/>
            <a:chExt cx="6288" cy="2160"/>
          </a:xfrm>
        </p:grpSpPr>
        <p:sp>
          <p:nvSpPr>
            <p:cNvPr id="34852" name="AutoShape 43"/>
            <p:cNvSpPr>
              <a:spLocks noChangeArrowheads="1"/>
            </p:cNvSpPr>
            <p:nvPr/>
          </p:nvSpPr>
          <p:spPr bwMode="auto">
            <a:xfrm rot="10800000">
              <a:off x="240" y="1056"/>
              <a:ext cx="6288" cy="2160"/>
            </a:xfrm>
            <a:prstGeom prst="rtTriangle">
              <a:avLst/>
            </a:prstGeom>
            <a:solidFill>
              <a:srgbClr val="99CCFF"/>
            </a:solidFill>
            <a:ln w="9525">
              <a:solidFill>
                <a:srgbClr val="99CCFF"/>
              </a:solidFill>
              <a:miter lim="800000"/>
              <a:headEnd/>
              <a:tailEnd/>
            </a:ln>
          </p:spPr>
          <p:txBody>
            <a:bodyPr wrap="none" anchor="ctr"/>
            <a:lstStyle/>
            <a:p>
              <a:endParaRPr lang="en-CA">
                <a:solidFill>
                  <a:prstClr val="black"/>
                </a:solidFill>
              </a:endParaRPr>
            </a:p>
          </p:txBody>
        </p:sp>
        <p:sp>
          <p:nvSpPr>
            <p:cNvPr id="10" name="Rectangle 44"/>
            <p:cNvSpPr>
              <a:spLocks noChangeArrowheads="1"/>
            </p:cNvSpPr>
            <p:nvPr/>
          </p:nvSpPr>
          <p:spPr bwMode="auto">
            <a:xfrm>
              <a:off x="5792" y="1193"/>
              <a:ext cx="528" cy="240"/>
            </a:xfrm>
            <a:prstGeom prst="rect">
              <a:avLst/>
            </a:prstGeom>
            <a:noFill/>
            <a:ln>
              <a:noFill/>
            </a:ln>
            <a:effectLst/>
            <a:extLst/>
          </p:spPr>
          <p:txBody>
            <a:bodyPr wrap="none" anchor="ctr"/>
            <a:lstStyle/>
            <a:p>
              <a:pPr>
                <a:defRPr/>
              </a:pPr>
              <a:r>
                <a:rPr lang="en-US" sz="2000" dirty="0">
                  <a:solidFill>
                    <a:prstClr val="white"/>
                  </a:solidFill>
                  <a:effectLst>
                    <a:outerShdw blurRad="38100" dist="38100" dir="2700000" algn="tl">
                      <a:srgbClr val="C0C0C0"/>
                    </a:outerShdw>
                  </a:effectLst>
                  <a:latin typeface="Arial Black" pitchFamily="34" charset="0"/>
                </a:rPr>
                <a:t>Trust</a:t>
              </a:r>
            </a:p>
          </p:txBody>
        </p:sp>
      </p:grpSp>
      <p:grpSp>
        <p:nvGrpSpPr>
          <p:cNvPr id="5" name="Group 46"/>
          <p:cNvGrpSpPr>
            <a:grpSpLocks/>
          </p:cNvGrpSpPr>
          <p:nvPr/>
        </p:nvGrpSpPr>
        <p:grpSpPr bwMode="auto">
          <a:xfrm>
            <a:off x="179512" y="3573016"/>
            <a:ext cx="9145016" cy="2664296"/>
            <a:chOff x="240" y="1805"/>
            <a:chExt cx="6288" cy="2658"/>
          </a:xfrm>
        </p:grpSpPr>
        <p:sp>
          <p:nvSpPr>
            <p:cNvPr id="34848" name="AutoShape 40"/>
            <p:cNvSpPr>
              <a:spLocks noChangeArrowheads="1"/>
            </p:cNvSpPr>
            <p:nvPr/>
          </p:nvSpPr>
          <p:spPr bwMode="auto">
            <a:xfrm>
              <a:off x="240" y="1805"/>
              <a:ext cx="6288" cy="2160"/>
            </a:xfrm>
            <a:prstGeom prst="rtTriangle">
              <a:avLst/>
            </a:prstGeom>
            <a:solidFill>
              <a:srgbClr val="CC99FF"/>
            </a:solidFill>
            <a:ln w="9525">
              <a:solidFill>
                <a:srgbClr val="CC99FF"/>
              </a:solidFill>
              <a:miter lim="800000"/>
              <a:headEnd/>
              <a:tailEnd/>
            </a:ln>
          </p:spPr>
          <p:txBody>
            <a:bodyPr wrap="none" anchor="ctr"/>
            <a:lstStyle/>
            <a:p>
              <a:endParaRPr lang="en-CA">
                <a:solidFill>
                  <a:prstClr val="black"/>
                </a:solidFill>
              </a:endParaRPr>
            </a:p>
          </p:txBody>
        </p:sp>
        <p:sp>
          <p:nvSpPr>
            <p:cNvPr id="7" name="Rectangle 38"/>
            <p:cNvSpPr>
              <a:spLocks noChangeArrowheads="1"/>
            </p:cNvSpPr>
            <p:nvPr/>
          </p:nvSpPr>
          <p:spPr bwMode="auto">
            <a:xfrm>
              <a:off x="263" y="3648"/>
              <a:ext cx="528" cy="239"/>
            </a:xfrm>
            <a:prstGeom prst="rect">
              <a:avLst/>
            </a:prstGeom>
            <a:noFill/>
            <a:ln>
              <a:noFill/>
            </a:ln>
            <a:effectLst/>
            <a:extLst/>
          </p:spPr>
          <p:txBody>
            <a:bodyPr wrap="none" anchor="ctr"/>
            <a:lstStyle/>
            <a:p>
              <a:pPr>
                <a:defRPr/>
              </a:pPr>
              <a:r>
                <a:rPr lang="en-US" sz="2000" dirty="0">
                  <a:solidFill>
                    <a:prstClr val="white"/>
                  </a:solidFill>
                  <a:effectLst>
                    <a:outerShdw blurRad="38100" dist="38100" dir="2700000" algn="tl">
                      <a:srgbClr val="C0C0C0"/>
                    </a:outerShdw>
                  </a:effectLst>
                  <a:latin typeface="Arial Black" pitchFamily="34" charset="0"/>
                </a:rPr>
                <a:t>Turf</a:t>
              </a:r>
            </a:p>
          </p:txBody>
        </p:sp>
        <p:sp>
          <p:nvSpPr>
            <p:cNvPr id="13" name="Rectangle 38"/>
            <p:cNvSpPr>
              <a:spLocks noChangeArrowheads="1"/>
            </p:cNvSpPr>
            <p:nvPr/>
          </p:nvSpPr>
          <p:spPr bwMode="auto">
            <a:xfrm>
              <a:off x="426" y="4128"/>
              <a:ext cx="730" cy="335"/>
            </a:xfrm>
            <a:prstGeom prst="rect">
              <a:avLst/>
            </a:prstGeom>
            <a:solidFill>
              <a:schemeClr val="bg1"/>
            </a:solidFill>
            <a:ln>
              <a:noFill/>
            </a:ln>
            <a:effectLst/>
            <a:extLst/>
          </p:spPr>
          <p:txBody>
            <a:bodyPr wrap="none" anchor="ctr"/>
            <a:lstStyle/>
            <a:p>
              <a:pPr>
                <a:defRPr/>
              </a:pPr>
              <a:r>
                <a:rPr lang="en-US" sz="2000" dirty="0">
                  <a:solidFill>
                    <a:prstClr val="white">
                      <a:lumMod val="50000"/>
                    </a:prstClr>
                  </a:solidFill>
                  <a:effectLst>
                    <a:outerShdw blurRad="38100" dist="38100" dir="2700000" algn="tl">
                      <a:srgbClr val="C0C0C0"/>
                    </a:outerShdw>
                  </a:effectLst>
                  <a:latin typeface="Arial Black" pitchFamily="34" charset="0"/>
                </a:rPr>
                <a:t>Loose</a:t>
              </a:r>
            </a:p>
          </p:txBody>
        </p:sp>
        <p:sp>
          <p:nvSpPr>
            <p:cNvPr id="17" name="Rectangle 38"/>
            <p:cNvSpPr>
              <a:spLocks noChangeArrowheads="1"/>
            </p:cNvSpPr>
            <p:nvPr/>
          </p:nvSpPr>
          <p:spPr bwMode="auto">
            <a:xfrm>
              <a:off x="5590" y="3999"/>
              <a:ext cx="732" cy="335"/>
            </a:xfrm>
            <a:prstGeom prst="rect">
              <a:avLst/>
            </a:prstGeom>
            <a:solidFill>
              <a:schemeClr val="bg1"/>
            </a:solidFill>
            <a:ln>
              <a:noFill/>
            </a:ln>
            <a:effectLst/>
            <a:extLst/>
          </p:spPr>
          <p:txBody>
            <a:bodyPr wrap="none" anchor="ctr"/>
            <a:lstStyle/>
            <a:p>
              <a:pPr>
                <a:defRPr/>
              </a:pPr>
              <a:r>
                <a:rPr lang="en-US" sz="2000" dirty="0">
                  <a:solidFill>
                    <a:prstClr val="white">
                      <a:lumMod val="50000"/>
                    </a:prstClr>
                  </a:solidFill>
                  <a:effectLst>
                    <a:outerShdw blurRad="38100" dist="38100" dir="2700000" algn="tl">
                      <a:srgbClr val="C0C0C0"/>
                    </a:outerShdw>
                  </a:effectLst>
                  <a:latin typeface="Arial Black" pitchFamily="34" charset="0"/>
                </a:rPr>
                <a:t>Tight</a:t>
              </a:r>
            </a:p>
          </p:txBody>
        </p:sp>
      </p:grpSp>
      <p:graphicFrame>
        <p:nvGraphicFramePr>
          <p:cNvPr id="15" name="Table 14"/>
          <p:cNvGraphicFramePr>
            <a:graphicFrameLocks noGrp="1"/>
          </p:cNvGraphicFramePr>
          <p:nvPr>
            <p:extLst/>
          </p:nvPr>
        </p:nvGraphicFramePr>
        <p:xfrm>
          <a:off x="467544" y="2065309"/>
          <a:ext cx="8229600" cy="2879485"/>
        </p:xfrm>
        <a:graphic>
          <a:graphicData uri="http://schemas.openxmlformats.org/drawingml/2006/table">
            <a:tbl>
              <a:tblPr/>
              <a:tblGrid>
                <a:gridCol w="1176338">
                  <a:extLst>
                    <a:ext uri="{9D8B030D-6E8A-4147-A177-3AD203B41FA5}">
                      <a16:colId xmlns:a16="http://schemas.microsoft.com/office/drawing/2014/main" val="20000"/>
                    </a:ext>
                  </a:extLst>
                </a:gridCol>
                <a:gridCol w="1127918">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173783">
                  <a:extLst>
                    <a:ext uri="{9D8B030D-6E8A-4147-A177-3AD203B41FA5}">
                      <a16:colId xmlns:a16="http://schemas.microsoft.com/office/drawing/2014/main" val="20003"/>
                    </a:ext>
                  </a:extLst>
                </a:gridCol>
                <a:gridCol w="1176338">
                  <a:extLst>
                    <a:ext uri="{9D8B030D-6E8A-4147-A177-3AD203B41FA5}">
                      <a16:colId xmlns:a16="http://schemas.microsoft.com/office/drawing/2014/main" val="20004"/>
                    </a:ext>
                  </a:extLst>
                </a:gridCol>
                <a:gridCol w="1174750">
                  <a:extLst>
                    <a:ext uri="{9D8B030D-6E8A-4147-A177-3AD203B41FA5}">
                      <a16:colId xmlns:a16="http://schemas.microsoft.com/office/drawing/2014/main" val="20005"/>
                    </a:ext>
                  </a:extLst>
                </a:gridCol>
                <a:gridCol w="1176337">
                  <a:extLst>
                    <a:ext uri="{9D8B030D-6E8A-4147-A177-3AD203B41FA5}">
                      <a16:colId xmlns:a16="http://schemas.microsoft.com/office/drawing/2014/main" val="20006"/>
                    </a:ext>
                  </a:extLst>
                </a:gridCol>
              </a:tblGrid>
              <a:tr h="3984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Arial" charset="0"/>
                        </a:rPr>
                        <a:t>Compete</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Arial" charset="0"/>
                        </a:rPr>
                        <a:t>Co-exist</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C00000"/>
                          </a:solidFill>
                          <a:effectLst/>
                          <a:latin typeface="Arial" charset="0"/>
                        </a:rPr>
                        <a:t>Communicate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Arial" charset="0"/>
                        </a:rPr>
                        <a:t>Cooperate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Arial" charset="0"/>
                        </a:rPr>
                        <a:t>Coordinate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Arial" charset="0"/>
                        </a:rPr>
                        <a:t>Collaborate</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C00000"/>
                          </a:solidFill>
                          <a:effectLst/>
                          <a:latin typeface="Arial" charset="0"/>
                        </a:rPr>
                        <a:t>Integrate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574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Competition for clients, resources, partners, publicity.</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No systematic connection between groups.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Some information sharing</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As needed, often informal,  interaction, on discrete activities or projects.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Groups adjust and align work with each other for greater outcomes.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Longer term interaction based on shared mission, goals; shared decision-makers and resources.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Fully integrated programs, planning, funding.</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5871" name="Title 1"/>
          <p:cNvSpPr>
            <a:spLocks noGrp="1"/>
          </p:cNvSpPr>
          <p:nvPr>
            <p:ph type="title"/>
          </p:nvPr>
        </p:nvSpPr>
        <p:spPr/>
        <p:txBody>
          <a:bodyPr>
            <a:normAutofit/>
          </a:bodyPr>
          <a:lstStyle/>
          <a:p>
            <a:pPr eaLnBrk="1" hangingPunct="1">
              <a:defRPr/>
            </a:pPr>
            <a:r>
              <a:rPr lang="en-CA" sz="3600" b="1" dirty="0" smtClean="0">
                <a:latin typeface="Arial" charset="0"/>
                <a:ea typeface="Arial" charset="0"/>
                <a:cs typeface="Arial" charset="0"/>
              </a:rPr>
              <a:t>The Collaboration Spectrum</a:t>
            </a:r>
          </a:p>
        </p:txBody>
      </p:sp>
      <p:sp>
        <p:nvSpPr>
          <p:cNvPr id="2" name="Slide Number Placeholder 1"/>
          <p:cNvSpPr>
            <a:spLocks noGrp="1"/>
          </p:cNvSpPr>
          <p:nvPr>
            <p:ph type="sldNum" sz="quarter" idx="12"/>
          </p:nvPr>
        </p:nvSpPr>
        <p:spPr/>
        <p:txBody>
          <a:bodyPr/>
          <a:lstStyle/>
          <a:p>
            <a:fld id="{365722DA-F1AE-4A86-AEA9-020779521159}" type="slidenum">
              <a:rPr lang="en-CA" smtClean="0">
                <a:solidFill>
                  <a:prstClr val="black">
                    <a:tint val="75000"/>
                  </a:prstClr>
                </a:solidFill>
              </a:rPr>
              <a:pPr/>
              <a:t>29</a:t>
            </a:fld>
            <a:endParaRPr lang="en-CA" dirty="0">
              <a:solidFill>
                <a:prstClr val="black">
                  <a:tint val="75000"/>
                </a:prstClr>
              </a:solidFill>
            </a:endParaRPr>
          </a:p>
        </p:txBody>
      </p:sp>
      <p:cxnSp>
        <p:nvCxnSpPr>
          <p:cNvPr id="14" name="Straight Arrow Connector 13"/>
          <p:cNvCxnSpPr/>
          <p:nvPr/>
        </p:nvCxnSpPr>
        <p:spPr>
          <a:xfrm>
            <a:off x="611560" y="6381328"/>
            <a:ext cx="8318500" cy="0"/>
          </a:xfrm>
          <a:prstGeom prst="straightConnector1">
            <a:avLst/>
          </a:prstGeom>
          <a:ln w="50800">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995936" y="2060848"/>
            <a:ext cx="4680520" cy="2808312"/>
          </a:xfrm>
          <a:prstGeom prst="roundRect">
            <a:avLst/>
          </a:prstGeom>
          <a:noFill/>
          <a:ln w="38100">
            <a:solidFill>
              <a:srgbClr val="FF0000">
                <a:alpha val="8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4976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EB961-0924-4E4D-9209-4B116A58C1FF}"/>
              </a:ext>
            </a:extLst>
          </p:cNvPr>
          <p:cNvSpPr>
            <a:spLocks noGrp="1"/>
          </p:cNvSpPr>
          <p:nvPr>
            <p:ph type="title"/>
          </p:nvPr>
        </p:nvSpPr>
        <p:spPr>
          <a:xfrm>
            <a:off x="541683" y="142490"/>
            <a:ext cx="7886700" cy="1325563"/>
          </a:xfrm>
        </p:spPr>
        <p:txBody>
          <a:bodyPr/>
          <a:lstStyle/>
          <a:p>
            <a:r>
              <a:rPr lang="en-US" dirty="0" smtClean="0"/>
              <a:t>Agenda</a:t>
            </a:r>
            <a:endParaRPr lang="en-CA" dirty="0"/>
          </a:p>
        </p:txBody>
      </p:sp>
      <p:sp>
        <p:nvSpPr>
          <p:cNvPr id="3" name="Content Placeholder 2">
            <a:extLst>
              <a:ext uri="{FF2B5EF4-FFF2-40B4-BE49-F238E27FC236}">
                <a16:creationId xmlns:a16="http://schemas.microsoft.com/office/drawing/2014/main" id="{031A688B-D696-4BCE-B245-541C875C05B6}"/>
              </a:ext>
            </a:extLst>
          </p:cNvPr>
          <p:cNvSpPr>
            <a:spLocks noGrp="1"/>
          </p:cNvSpPr>
          <p:nvPr>
            <p:ph idx="1"/>
          </p:nvPr>
        </p:nvSpPr>
        <p:spPr>
          <a:xfrm>
            <a:off x="-685799" y="1825626"/>
            <a:ext cx="10730345" cy="4351339"/>
          </a:xfrm>
        </p:spPr>
        <p:txBody>
          <a:bodyPr>
            <a:normAutofit/>
          </a:bodyPr>
          <a:lstStyle/>
          <a:p>
            <a:pPr marL="0" indent="0">
              <a:buNone/>
            </a:pPr>
            <a:endParaRPr lang="en-US" dirty="0" smtClean="0"/>
          </a:p>
          <a:p>
            <a:pPr marL="0" indent="0">
              <a:buNone/>
            </a:pPr>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825043128"/>
              </p:ext>
            </p:extLst>
          </p:nvPr>
        </p:nvGraphicFramePr>
        <p:xfrm>
          <a:off x="467003" y="1280389"/>
          <a:ext cx="8036059" cy="5486539"/>
        </p:xfrm>
        <a:graphic>
          <a:graphicData uri="http://schemas.openxmlformats.org/drawingml/2006/table">
            <a:tbl>
              <a:tblPr firstRow="1" firstCol="1" bandRow="1">
                <a:tableStyleId>{5C22544A-7EE6-4342-B048-85BDC9FD1C3A}</a:tableStyleId>
              </a:tblPr>
              <a:tblGrid>
                <a:gridCol w="1750417">
                  <a:extLst>
                    <a:ext uri="{9D8B030D-6E8A-4147-A177-3AD203B41FA5}">
                      <a16:colId xmlns:a16="http://schemas.microsoft.com/office/drawing/2014/main" val="1656569933"/>
                    </a:ext>
                  </a:extLst>
                </a:gridCol>
                <a:gridCol w="6285642">
                  <a:extLst>
                    <a:ext uri="{9D8B030D-6E8A-4147-A177-3AD203B41FA5}">
                      <a16:colId xmlns:a16="http://schemas.microsoft.com/office/drawing/2014/main" val="2017220071"/>
                    </a:ext>
                  </a:extLst>
                </a:gridCol>
              </a:tblGrid>
              <a:tr h="300032">
                <a:tc>
                  <a:txBody>
                    <a:bodyPr/>
                    <a:lstStyle/>
                    <a:p>
                      <a:pPr marL="0" marR="0">
                        <a:lnSpc>
                          <a:spcPct val="107000"/>
                        </a:lnSpc>
                        <a:spcBef>
                          <a:spcPts val="0"/>
                        </a:spcBef>
                        <a:spcAft>
                          <a:spcPts val="0"/>
                        </a:spcAft>
                      </a:pPr>
                      <a:r>
                        <a:rPr lang="en-US" sz="1900" dirty="0">
                          <a:effectLst/>
                        </a:rPr>
                        <a:t>Time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900">
                          <a:effectLst/>
                        </a:rPr>
                        <a:t>Topic</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9279245"/>
                  </a:ext>
                </a:extLst>
              </a:tr>
              <a:tr h="398614">
                <a:tc>
                  <a:txBody>
                    <a:bodyPr/>
                    <a:lstStyle/>
                    <a:p>
                      <a:pPr marL="0" marR="0">
                        <a:lnSpc>
                          <a:spcPct val="107000"/>
                        </a:lnSpc>
                        <a:spcBef>
                          <a:spcPts val="0"/>
                        </a:spcBef>
                        <a:spcAft>
                          <a:spcPts val="0"/>
                        </a:spcAft>
                      </a:pPr>
                      <a:r>
                        <a:rPr lang="en-US" sz="1900" dirty="0" smtClean="0">
                          <a:effectLst/>
                          <a:latin typeface="Calibri" panose="020F0502020204030204" pitchFamily="34" charset="0"/>
                          <a:ea typeface="Calibri" panose="020F0502020204030204" pitchFamily="34" charset="0"/>
                          <a:cs typeface="Times New Roman" panose="02020603050405020304" pitchFamily="18" charset="0"/>
                        </a:rPr>
                        <a:t>9:00 – 9:05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smtClean="0">
                          <a:effectLst/>
                          <a:latin typeface="Calibri" panose="020F0502020204030204" pitchFamily="34" charset="0"/>
                          <a:ea typeface="Calibri" panose="020F0502020204030204" pitchFamily="34" charset="0"/>
                          <a:cs typeface="Times New Roman" panose="02020603050405020304" pitchFamily="18" charset="0"/>
                        </a:rPr>
                        <a:t>Welcome – Marilyn Emery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0104229"/>
                  </a:ext>
                </a:extLst>
              </a:tr>
              <a:tr h="472922">
                <a:tc>
                  <a:txBody>
                    <a:bodyPr/>
                    <a:lstStyle/>
                    <a:p>
                      <a:pPr marL="0" marR="0">
                        <a:lnSpc>
                          <a:spcPct val="107000"/>
                        </a:lnSpc>
                        <a:spcBef>
                          <a:spcPts val="0"/>
                        </a:spcBef>
                        <a:spcAft>
                          <a:spcPts val="0"/>
                        </a:spcAft>
                      </a:pPr>
                      <a:r>
                        <a:rPr lang="en-US" sz="1900" dirty="0">
                          <a:effectLst/>
                        </a:rPr>
                        <a:t>9:00 – 9:15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Introductions and Objectives for the Day -  Geoff Anderson  </a:t>
                      </a:r>
                    </a:p>
                  </a:txBody>
                  <a:tcPr marL="68580" marR="68580" marT="0" marB="0"/>
                </a:tc>
                <a:extLst>
                  <a:ext uri="{0D108BD9-81ED-4DB2-BD59-A6C34878D82A}">
                    <a16:rowId xmlns:a16="http://schemas.microsoft.com/office/drawing/2014/main" val="1813185539"/>
                  </a:ext>
                </a:extLst>
              </a:tr>
              <a:tr h="600062">
                <a:tc>
                  <a:txBody>
                    <a:bodyPr/>
                    <a:lstStyle/>
                    <a:p>
                      <a:pPr marL="0" marR="0" algn="ctr">
                        <a:lnSpc>
                          <a:spcPct val="107000"/>
                        </a:lnSpc>
                        <a:spcBef>
                          <a:spcPts val="0"/>
                        </a:spcBef>
                        <a:spcAft>
                          <a:spcPts val="0"/>
                        </a:spcAft>
                      </a:pPr>
                      <a:r>
                        <a:rPr lang="en-US" sz="1900">
                          <a:effectLst/>
                        </a:rPr>
                        <a:t> </a:t>
                      </a:r>
                    </a:p>
                    <a:p>
                      <a:pPr marL="0" marR="0">
                        <a:lnSpc>
                          <a:spcPct val="107000"/>
                        </a:lnSpc>
                        <a:spcBef>
                          <a:spcPts val="0"/>
                        </a:spcBef>
                        <a:spcAft>
                          <a:spcPts val="0"/>
                        </a:spcAft>
                      </a:pPr>
                      <a:r>
                        <a:rPr lang="en-US" sz="1900">
                          <a:effectLst/>
                        </a:rPr>
                        <a:t>9:15 – 9:30</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The SPOR Enterprise in Ontario: Overview, opportunities and challenges - Catharine Whiteside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0145407"/>
                  </a:ext>
                </a:extLst>
              </a:tr>
              <a:tr h="600062">
                <a:tc>
                  <a:txBody>
                    <a:bodyPr/>
                    <a:lstStyle/>
                    <a:p>
                      <a:pPr marL="0" marR="0">
                        <a:lnSpc>
                          <a:spcPct val="107000"/>
                        </a:lnSpc>
                        <a:spcBef>
                          <a:spcPts val="0"/>
                        </a:spcBef>
                        <a:spcAft>
                          <a:spcPts val="0"/>
                        </a:spcAft>
                      </a:pPr>
                      <a:r>
                        <a:rPr lang="en-US" sz="1900">
                          <a:effectLst/>
                        </a:rPr>
                        <a:t>9:30 – 9:45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a:effectLst/>
                        </a:rPr>
                        <a:t>Collective impact framework applied to SPOR: Focus on Common Agenda and Metrics - Onil Bhattacharyya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3781981"/>
                  </a:ext>
                </a:extLst>
              </a:tr>
              <a:tr h="300032">
                <a:tc>
                  <a:txBody>
                    <a:bodyPr/>
                    <a:lstStyle/>
                    <a:p>
                      <a:pPr marL="0" marR="0">
                        <a:lnSpc>
                          <a:spcPct val="107000"/>
                        </a:lnSpc>
                        <a:spcBef>
                          <a:spcPts val="0"/>
                        </a:spcBef>
                        <a:spcAft>
                          <a:spcPts val="0"/>
                        </a:spcAft>
                      </a:pPr>
                      <a:r>
                        <a:rPr lang="en-US" sz="1900">
                          <a:effectLst/>
                        </a:rPr>
                        <a:t>9:45 – 10:00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900">
                          <a:effectLst/>
                        </a:rPr>
                        <a:t>Discussion – All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651369"/>
                  </a:ext>
                </a:extLst>
              </a:tr>
              <a:tr h="600062">
                <a:tc>
                  <a:txBody>
                    <a:bodyPr/>
                    <a:lstStyle/>
                    <a:p>
                      <a:pPr marL="0" marR="0">
                        <a:lnSpc>
                          <a:spcPct val="107000"/>
                        </a:lnSpc>
                        <a:spcBef>
                          <a:spcPts val="0"/>
                        </a:spcBef>
                        <a:spcAft>
                          <a:spcPts val="0"/>
                        </a:spcAft>
                      </a:pPr>
                      <a:r>
                        <a:rPr lang="en-US" sz="1900" dirty="0">
                          <a:effectLst/>
                        </a:rPr>
                        <a:t>10:00 – 10:45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Reports and Discussion on Activities and Agendas of Each SPOR Element in Ontario - All</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0976258"/>
                  </a:ext>
                </a:extLst>
              </a:tr>
              <a:tr h="370623">
                <a:tc>
                  <a:txBody>
                    <a:bodyPr/>
                    <a:lstStyle/>
                    <a:p>
                      <a:pPr marL="0" marR="0">
                        <a:lnSpc>
                          <a:spcPct val="107000"/>
                        </a:lnSpc>
                        <a:spcBef>
                          <a:spcPts val="0"/>
                        </a:spcBef>
                        <a:spcAft>
                          <a:spcPts val="0"/>
                        </a:spcAft>
                      </a:pPr>
                      <a:r>
                        <a:rPr lang="en-US" sz="1900">
                          <a:effectLst/>
                        </a:rPr>
                        <a:t>10:45 – 11:00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Break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122827"/>
                  </a:ext>
                </a:extLst>
              </a:tr>
              <a:tr h="382449">
                <a:tc>
                  <a:txBody>
                    <a:bodyPr/>
                    <a:lstStyle/>
                    <a:p>
                      <a:pPr marL="0" marR="0">
                        <a:lnSpc>
                          <a:spcPct val="107000"/>
                        </a:lnSpc>
                        <a:spcBef>
                          <a:spcPts val="0"/>
                        </a:spcBef>
                        <a:spcAft>
                          <a:spcPts val="0"/>
                        </a:spcAft>
                      </a:pPr>
                      <a:r>
                        <a:rPr lang="en-US" sz="1900" dirty="0" smtClean="0">
                          <a:effectLst/>
                          <a:latin typeface="Calibri" panose="020F0502020204030204" pitchFamily="34" charset="0"/>
                          <a:ea typeface="Calibri" panose="020F0502020204030204" pitchFamily="34" charset="0"/>
                          <a:cs typeface="Times New Roman" panose="02020603050405020304" pitchFamily="18" charset="0"/>
                        </a:rPr>
                        <a:t>11:00 – 11:15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smtClean="0">
                          <a:effectLst/>
                          <a:latin typeface="Calibri" panose="020F0502020204030204" pitchFamily="34" charset="0"/>
                          <a:ea typeface="Calibri" panose="020F0502020204030204" pitchFamily="34" charset="0"/>
                          <a:cs typeface="Times New Roman" panose="02020603050405020304" pitchFamily="18" charset="0"/>
                        </a:rPr>
                        <a:t>Evaluation and SPOR –</a:t>
                      </a:r>
                      <a:r>
                        <a:rPr lang="en-US" sz="1900" baseline="0" dirty="0" smtClean="0">
                          <a:effectLst/>
                          <a:latin typeface="Calibri" panose="020F0502020204030204" pitchFamily="34" charset="0"/>
                          <a:ea typeface="Calibri" panose="020F0502020204030204" pitchFamily="34" charset="0"/>
                          <a:cs typeface="Times New Roman" panose="02020603050405020304" pitchFamily="18" charset="0"/>
                        </a:rPr>
                        <a:t> Vasanthi Srinivasan and Eddy Nason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724139"/>
                  </a:ext>
                </a:extLst>
              </a:tr>
              <a:tr h="600062">
                <a:tc>
                  <a:txBody>
                    <a:bodyPr/>
                    <a:lstStyle/>
                    <a:p>
                      <a:pPr marL="0" marR="0">
                        <a:lnSpc>
                          <a:spcPct val="107000"/>
                        </a:lnSpc>
                        <a:spcBef>
                          <a:spcPts val="0"/>
                        </a:spcBef>
                        <a:spcAft>
                          <a:spcPts val="0"/>
                        </a:spcAft>
                      </a:pPr>
                      <a:r>
                        <a:rPr lang="en-US" sz="1900" dirty="0" smtClean="0">
                          <a:effectLst/>
                        </a:rPr>
                        <a:t>11:15 </a:t>
                      </a:r>
                      <a:r>
                        <a:rPr lang="en-US" sz="1900" dirty="0">
                          <a:effectLst/>
                        </a:rPr>
                        <a:t>– 11:45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Reports and Discussion on Evaluation Plans and Metrics of Each SPOR Element in Ontario - All</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0411934"/>
                  </a:ext>
                </a:extLst>
              </a:tr>
              <a:tr h="453948">
                <a:tc>
                  <a:txBody>
                    <a:bodyPr/>
                    <a:lstStyle/>
                    <a:p>
                      <a:pPr marL="0" marR="0">
                        <a:lnSpc>
                          <a:spcPct val="107000"/>
                        </a:lnSpc>
                        <a:spcBef>
                          <a:spcPts val="0"/>
                        </a:spcBef>
                        <a:spcAft>
                          <a:spcPts val="0"/>
                        </a:spcAft>
                      </a:pPr>
                      <a:r>
                        <a:rPr lang="en-US" sz="1900">
                          <a:effectLst/>
                        </a:rPr>
                        <a:t>11:45 – 12:00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Summary and Next Steps – Geoff Anderson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01653601"/>
                  </a:ext>
                </a:extLst>
              </a:tr>
              <a:tr h="300032">
                <a:tc>
                  <a:txBody>
                    <a:bodyPr/>
                    <a:lstStyle/>
                    <a:p>
                      <a:pPr marL="0" marR="0">
                        <a:lnSpc>
                          <a:spcPct val="107000"/>
                        </a:lnSpc>
                        <a:spcBef>
                          <a:spcPts val="0"/>
                        </a:spcBef>
                        <a:spcAft>
                          <a:spcPts val="0"/>
                        </a:spcAft>
                      </a:pPr>
                      <a:r>
                        <a:rPr lang="en-US" sz="1900">
                          <a:effectLst/>
                        </a:rPr>
                        <a:t>12:00 – 1:00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900" dirty="0">
                          <a:effectLst/>
                        </a:rPr>
                        <a:t>Networking Lunch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3170367"/>
                  </a:ext>
                </a:extLst>
              </a:tr>
            </a:tbl>
          </a:graphicData>
        </a:graphic>
      </p:graphicFrame>
    </p:spTree>
    <p:extLst>
      <p:ext uri="{BB962C8B-B14F-4D97-AF65-F5344CB8AC3E}">
        <p14:creationId xmlns:p14="http://schemas.microsoft.com/office/powerpoint/2010/main" val="1377726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744" y="946785"/>
            <a:ext cx="6386513" cy="5086350"/>
          </a:xfrm>
          <a:prstGeom prst="rect">
            <a:avLst/>
          </a:prstGeom>
        </p:spPr>
      </p:pic>
      <p:sp>
        <p:nvSpPr>
          <p:cNvPr id="3" name="object 2"/>
          <p:cNvSpPr txBox="1">
            <a:spLocks/>
          </p:cNvSpPr>
          <p:nvPr/>
        </p:nvSpPr>
        <p:spPr>
          <a:xfrm>
            <a:off x="628650" y="-134746"/>
            <a:ext cx="7886700" cy="1325563"/>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494">
              <a:lnSpc>
                <a:spcPct val="100000"/>
              </a:lnSpc>
            </a:pPr>
            <a:r>
              <a:rPr lang="en-US" sz="3600" b="1" spc="-8" dirty="0" smtClean="0">
                <a:latin typeface="Arial"/>
                <a:cs typeface="Arial"/>
              </a:rPr>
              <a:t>Achieving Collective Impact</a:t>
            </a:r>
            <a:endParaRPr lang="en-US" sz="3600" b="1" dirty="0">
              <a:latin typeface="Arial"/>
              <a:cs typeface="Arial"/>
            </a:endParaRPr>
          </a:p>
        </p:txBody>
      </p:sp>
      <p:sp>
        <p:nvSpPr>
          <p:cNvPr id="4" name="Right Arrow 3"/>
          <p:cNvSpPr/>
          <p:nvPr/>
        </p:nvSpPr>
        <p:spPr>
          <a:xfrm rot="18483755">
            <a:off x="1121664" y="5498592"/>
            <a:ext cx="1365504" cy="534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888736" y="6033135"/>
            <a:ext cx="2626614" cy="369332"/>
          </a:xfrm>
          <a:prstGeom prst="rect">
            <a:avLst/>
          </a:prstGeom>
          <a:noFill/>
        </p:spPr>
        <p:txBody>
          <a:bodyPr wrap="square" rtlCol="0">
            <a:spAutoFit/>
          </a:bodyPr>
          <a:lstStyle/>
          <a:p>
            <a:r>
              <a:rPr lang="en-US" dirty="0" err="1" smtClean="0"/>
              <a:t>Stawochiak</a:t>
            </a:r>
            <a:r>
              <a:rPr lang="en-US" dirty="0" smtClean="0"/>
              <a:t> &amp; </a:t>
            </a:r>
            <a:r>
              <a:rPr lang="en-US" dirty="0" err="1" smtClean="0"/>
              <a:t>Gase</a:t>
            </a:r>
            <a:r>
              <a:rPr lang="en-US" dirty="0" smtClean="0"/>
              <a:t>, 2018</a:t>
            </a:r>
            <a:endParaRPr lang="en-US" dirty="0"/>
          </a:p>
        </p:txBody>
      </p:sp>
    </p:spTree>
    <p:extLst>
      <p:ext uri="{BB962C8B-B14F-4D97-AF65-F5344CB8AC3E}">
        <p14:creationId xmlns:p14="http://schemas.microsoft.com/office/powerpoint/2010/main" val="56175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chor="ctr">
            <a:noAutofit/>
          </a:bodyPr>
          <a:lstStyle/>
          <a:p>
            <a:pPr marL="6494">
              <a:lnSpc>
                <a:spcPct val="100000"/>
              </a:lnSpc>
            </a:pPr>
            <a:r>
              <a:rPr lang="en-US" sz="3600" b="1" spc="-8" dirty="0" smtClean="0">
                <a:latin typeface="Arial"/>
                <a:cs typeface="Arial"/>
              </a:rPr>
              <a:t>Components of a Common </a:t>
            </a:r>
            <a:r>
              <a:rPr lang="en-US" sz="3600" b="1" spc="-8" dirty="0">
                <a:latin typeface="Arial"/>
                <a:cs typeface="Arial"/>
              </a:rPr>
              <a:t>Agenda</a:t>
            </a:r>
            <a:endParaRPr sz="3600" b="1" dirty="0">
              <a:latin typeface="Arial"/>
              <a:cs typeface="Arial"/>
            </a:endParaRPr>
          </a:p>
        </p:txBody>
      </p:sp>
      <p:sp>
        <p:nvSpPr>
          <p:cNvPr id="3" name="object 3"/>
          <p:cNvSpPr txBox="1"/>
          <p:nvPr/>
        </p:nvSpPr>
        <p:spPr>
          <a:xfrm>
            <a:off x="628650" y="2118886"/>
            <a:ext cx="7676388" cy="3765278"/>
          </a:xfrm>
          <a:prstGeom prst="rect">
            <a:avLst/>
          </a:prstGeom>
        </p:spPr>
        <p:txBody>
          <a:bodyPr vert="horz" wrap="square" lIns="0" tIns="0" rIns="0" bIns="0" rtlCol="0">
            <a:noAutofit/>
          </a:bodyPr>
          <a:lstStyle/>
          <a:p>
            <a:pPr marL="180975" indent="-171450">
              <a:buFont typeface="Arial"/>
              <a:buAutoNum type="arabicPeriod"/>
              <a:tabLst>
                <a:tab pos="180975" algn="l"/>
              </a:tabLst>
            </a:pPr>
            <a:r>
              <a:rPr lang="en-US" sz="2800" spc="-4" dirty="0">
                <a:latin typeface="Arial" charset="0"/>
                <a:ea typeface="Arial" charset="0"/>
                <a:cs typeface="Arial" charset="0"/>
              </a:rPr>
              <a:t>P</a:t>
            </a:r>
            <a:r>
              <a:rPr lang="en-US" sz="2800" spc="4" dirty="0">
                <a:latin typeface="Arial" charset="0"/>
                <a:ea typeface="Arial" charset="0"/>
                <a:cs typeface="Arial" charset="0"/>
              </a:rPr>
              <a:t>ri</a:t>
            </a:r>
            <a:r>
              <a:rPr lang="en-US" sz="2800" spc="-8" dirty="0">
                <a:latin typeface="Arial" charset="0"/>
                <a:ea typeface="Arial" charset="0"/>
                <a:cs typeface="Arial" charset="0"/>
              </a:rPr>
              <a:t>n</a:t>
            </a:r>
            <a:r>
              <a:rPr lang="en-US" sz="2800" spc="-11" dirty="0">
                <a:latin typeface="Arial" charset="0"/>
                <a:ea typeface="Arial" charset="0"/>
                <a:cs typeface="Arial" charset="0"/>
              </a:rPr>
              <a:t>c</a:t>
            </a:r>
            <a:r>
              <a:rPr lang="en-US" sz="2800" spc="4" dirty="0">
                <a:latin typeface="Arial" charset="0"/>
                <a:ea typeface="Arial" charset="0"/>
                <a:cs typeface="Arial" charset="0"/>
              </a:rPr>
              <a:t>i</a:t>
            </a:r>
            <a:r>
              <a:rPr lang="en-US" sz="2800" spc="-8" dirty="0">
                <a:latin typeface="Arial" charset="0"/>
                <a:ea typeface="Arial" charset="0"/>
                <a:cs typeface="Arial" charset="0"/>
              </a:rPr>
              <a:t>p</a:t>
            </a:r>
            <a:r>
              <a:rPr lang="en-US" sz="2800" spc="4" dirty="0">
                <a:latin typeface="Arial" charset="0"/>
                <a:ea typeface="Arial" charset="0"/>
                <a:cs typeface="Arial" charset="0"/>
              </a:rPr>
              <a:t>l</a:t>
            </a:r>
            <a:r>
              <a:rPr lang="en-US" sz="2800" spc="-4" dirty="0">
                <a:latin typeface="Arial" charset="0"/>
                <a:ea typeface="Arial" charset="0"/>
                <a:cs typeface="Arial" charset="0"/>
              </a:rPr>
              <a:t>e</a:t>
            </a:r>
            <a:r>
              <a:rPr lang="en-US" sz="2800" dirty="0">
                <a:latin typeface="Arial" charset="0"/>
                <a:ea typeface="Arial" charset="0"/>
                <a:cs typeface="Arial" charset="0"/>
              </a:rPr>
              <a:t>s</a:t>
            </a:r>
          </a:p>
          <a:p>
            <a:pPr lvl="1">
              <a:lnSpc>
                <a:spcPts val="375"/>
              </a:lnSpc>
              <a:spcBef>
                <a:spcPts val="15"/>
              </a:spcBef>
              <a:buFont typeface="Arial"/>
              <a:buChar char="•"/>
            </a:pPr>
            <a:endParaRPr lang="en-US" sz="2800" dirty="0">
              <a:latin typeface="Arial" charset="0"/>
              <a:ea typeface="Arial" charset="0"/>
              <a:cs typeface="Arial" charset="0"/>
            </a:endParaRPr>
          </a:p>
          <a:p>
            <a:pPr lvl="1">
              <a:lnSpc>
                <a:spcPts val="750"/>
              </a:lnSpc>
              <a:buFont typeface="Arial"/>
              <a:buChar char="•"/>
            </a:pPr>
            <a:endParaRPr lang="en-US" sz="2800" dirty="0">
              <a:latin typeface="Arial" charset="0"/>
              <a:ea typeface="Arial" charset="0"/>
              <a:cs typeface="Arial" charset="0"/>
            </a:endParaRPr>
          </a:p>
          <a:p>
            <a:pPr lvl="1">
              <a:lnSpc>
                <a:spcPts val="750"/>
              </a:lnSpc>
              <a:buFont typeface="Arial"/>
              <a:buChar char="•"/>
            </a:pPr>
            <a:endParaRPr lang="en-US" sz="2800" dirty="0">
              <a:latin typeface="Arial" charset="0"/>
              <a:ea typeface="Arial" charset="0"/>
              <a:cs typeface="Arial" charset="0"/>
            </a:endParaRPr>
          </a:p>
          <a:p>
            <a:pPr marL="180975" indent="-171450">
              <a:buFont typeface="Arial"/>
              <a:buAutoNum type="arabicPeriod"/>
              <a:tabLst>
                <a:tab pos="180975" algn="l"/>
              </a:tabLst>
            </a:pPr>
            <a:r>
              <a:rPr lang="en-US" sz="2800" spc="-8" dirty="0">
                <a:latin typeface="Arial" charset="0"/>
                <a:ea typeface="Arial" charset="0"/>
                <a:cs typeface="Arial" charset="0"/>
              </a:rPr>
              <a:t>Co</a:t>
            </a:r>
            <a:r>
              <a:rPr lang="en-US" sz="2800" spc="-4" dirty="0">
                <a:latin typeface="Arial" charset="0"/>
                <a:ea typeface="Arial" charset="0"/>
                <a:cs typeface="Arial" charset="0"/>
              </a:rPr>
              <a:t>mm</a:t>
            </a:r>
            <a:r>
              <a:rPr lang="en-US" sz="2800" spc="-8" dirty="0">
                <a:latin typeface="Arial" charset="0"/>
                <a:ea typeface="Arial" charset="0"/>
                <a:cs typeface="Arial" charset="0"/>
              </a:rPr>
              <a:t>o</a:t>
            </a:r>
            <a:r>
              <a:rPr lang="en-US" sz="2800" dirty="0">
                <a:latin typeface="Arial" charset="0"/>
                <a:ea typeface="Arial" charset="0"/>
                <a:cs typeface="Arial" charset="0"/>
              </a:rPr>
              <a:t>n </a:t>
            </a:r>
            <a:r>
              <a:rPr lang="en-US" sz="2800" spc="-4" dirty="0">
                <a:latin typeface="Arial" charset="0"/>
                <a:ea typeface="Arial" charset="0"/>
                <a:cs typeface="Arial" charset="0"/>
              </a:rPr>
              <a:t>P</a:t>
            </a:r>
            <a:r>
              <a:rPr lang="en-US" sz="2800" spc="4" dirty="0">
                <a:latin typeface="Arial" charset="0"/>
                <a:ea typeface="Arial" charset="0"/>
                <a:cs typeface="Arial" charset="0"/>
              </a:rPr>
              <a:t>r</a:t>
            </a:r>
            <a:r>
              <a:rPr lang="en-US" sz="2800" spc="-8" dirty="0">
                <a:latin typeface="Arial" charset="0"/>
                <a:ea typeface="Arial" charset="0"/>
                <a:cs typeface="Arial" charset="0"/>
              </a:rPr>
              <a:t>ob</a:t>
            </a:r>
            <a:r>
              <a:rPr lang="en-US" sz="2800" spc="4" dirty="0">
                <a:latin typeface="Arial" charset="0"/>
                <a:ea typeface="Arial" charset="0"/>
                <a:cs typeface="Arial" charset="0"/>
              </a:rPr>
              <a:t>l</a:t>
            </a:r>
            <a:r>
              <a:rPr lang="en-US" sz="2800" spc="-4" dirty="0">
                <a:latin typeface="Arial" charset="0"/>
                <a:ea typeface="Arial" charset="0"/>
                <a:cs typeface="Arial" charset="0"/>
              </a:rPr>
              <a:t>e</a:t>
            </a:r>
            <a:r>
              <a:rPr lang="en-US" sz="2800" dirty="0">
                <a:latin typeface="Arial" charset="0"/>
                <a:ea typeface="Arial" charset="0"/>
                <a:cs typeface="Arial" charset="0"/>
              </a:rPr>
              <a:t>m</a:t>
            </a:r>
            <a:r>
              <a:rPr lang="en-US" sz="2800" spc="-8" dirty="0">
                <a:latin typeface="Arial" charset="0"/>
                <a:ea typeface="Arial" charset="0"/>
                <a:cs typeface="Arial" charset="0"/>
              </a:rPr>
              <a:t> D</a:t>
            </a:r>
            <a:r>
              <a:rPr lang="en-US" sz="2800" spc="-4" dirty="0">
                <a:latin typeface="Arial" charset="0"/>
                <a:ea typeface="Arial" charset="0"/>
                <a:cs typeface="Arial" charset="0"/>
              </a:rPr>
              <a:t>e</a:t>
            </a:r>
            <a:r>
              <a:rPr lang="en-US" sz="2800" dirty="0">
                <a:latin typeface="Arial" charset="0"/>
                <a:ea typeface="Arial" charset="0"/>
                <a:cs typeface="Arial" charset="0"/>
              </a:rPr>
              <a:t>f</a:t>
            </a:r>
            <a:r>
              <a:rPr lang="en-US" sz="2800" spc="4" dirty="0">
                <a:latin typeface="Arial" charset="0"/>
                <a:ea typeface="Arial" charset="0"/>
                <a:cs typeface="Arial" charset="0"/>
              </a:rPr>
              <a:t>i</a:t>
            </a:r>
            <a:r>
              <a:rPr lang="en-US" sz="2800" spc="-8" dirty="0">
                <a:latin typeface="Arial" charset="0"/>
                <a:ea typeface="Arial" charset="0"/>
                <a:cs typeface="Arial" charset="0"/>
              </a:rPr>
              <a:t>ni</a:t>
            </a:r>
            <a:r>
              <a:rPr lang="en-US" sz="2800" dirty="0">
                <a:latin typeface="Arial" charset="0"/>
                <a:ea typeface="Arial" charset="0"/>
                <a:cs typeface="Arial" charset="0"/>
              </a:rPr>
              <a:t>t</a:t>
            </a:r>
            <a:r>
              <a:rPr lang="en-US" sz="2800" spc="4" dirty="0">
                <a:latin typeface="Arial" charset="0"/>
                <a:ea typeface="Arial" charset="0"/>
                <a:cs typeface="Arial" charset="0"/>
              </a:rPr>
              <a:t>i</a:t>
            </a:r>
            <a:r>
              <a:rPr lang="en-US" sz="2800" spc="-8" dirty="0">
                <a:latin typeface="Arial" charset="0"/>
                <a:ea typeface="Arial" charset="0"/>
                <a:cs typeface="Arial" charset="0"/>
              </a:rPr>
              <a:t>on</a:t>
            </a:r>
            <a:endParaRPr lang="en-US" sz="2800" dirty="0">
              <a:latin typeface="Arial" charset="0"/>
              <a:ea typeface="Arial" charset="0"/>
              <a:cs typeface="Arial" charset="0"/>
            </a:endParaRPr>
          </a:p>
          <a:p>
            <a:pPr lvl="1">
              <a:lnSpc>
                <a:spcPts val="375"/>
              </a:lnSpc>
              <a:spcBef>
                <a:spcPts val="15"/>
              </a:spcBef>
              <a:buFont typeface="Arial"/>
              <a:buChar char="•"/>
            </a:pPr>
            <a:endParaRPr lang="en-US" sz="2800" dirty="0">
              <a:latin typeface="Arial" charset="0"/>
              <a:ea typeface="Arial" charset="0"/>
              <a:cs typeface="Arial" charset="0"/>
            </a:endParaRPr>
          </a:p>
          <a:p>
            <a:pPr lvl="1">
              <a:lnSpc>
                <a:spcPts val="750"/>
              </a:lnSpc>
              <a:buFont typeface="Arial"/>
              <a:buChar char="•"/>
            </a:pPr>
            <a:endParaRPr lang="en-US" sz="2800" dirty="0">
              <a:latin typeface="Arial" charset="0"/>
              <a:ea typeface="Arial" charset="0"/>
              <a:cs typeface="Arial" charset="0"/>
            </a:endParaRPr>
          </a:p>
          <a:p>
            <a:pPr lvl="1">
              <a:lnSpc>
                <a:spcPts val="750"/>
              </a:lnSpc>
              <a:buFont typeface="Arial"/>
              <a:buChar char="•"/>
            </a:pPr>
            <a:endParaRPr lang="en-US" sz="2800" dirty="0">
              <a:latin typeface="Arial" charset="0"/>
              <a:ea typeface="Arial" charset="0"/>
              <a:cs typeface="Arial" charset="0"/>
            </a:endParaRPr>
          </a:p>
          <a:p>
            <a:pPr marL="180975" indent="-171450">
              <a:buFont typeface="Arial"/>
              <a:buAutoNum type="arabicPeriod"/>
              <a:tabLst>
                <a:tab pos="180975" algn="l"/>
              </a:tabLst>
            </a:pPr>
            <a:r>
              <a:rPr lang="en-US" sz="2800" spc="-4" dirty="0" smtClean="0">
                <a:latin typeface="Arial" charset="0"/>
                <a:ea typeface="Arial" charset="0"/>
                <a:cs typeface="Arial" charset="0"/>
              </a:rPr>
              <a:t>G</a:t>
            </a:r>
            <a:r>
              <a:rPr lang="en-US" sz="2800" spc="-8" dirty="0" smtClean="0">
                <a:latin typeface="Arial" charset="0"/>
                <a:ea typeface="Arial" charset="0"/>
                <a:cs typeface="Arial" charset="0"/>
              </a:rPr>
              <a:t>o</a:t>
            </a:r>
            <a:r>
              <a:rPr lang="en-US" sz="2800" spc="-4" dirty="0" smtClean="0">
                <a:latin typeface="Arial" charset="0"/>
                <a:ea typeface="Arial" charset="0"/>
                <a:cs typeface="Arial" charset="0"/>
              </a:rPr>
              <a:t>a</a:t>
            </a:r>
            <a:r>
              <a:rPr lang="en-US" sz="2800" dirty="0" smtClean="0">
                <a:latin typeface="Arial" charset="0"/>
                <a:ea typeface="Arial" charset="0"/>
                <a:cs typeface="Arial" charset="0"/>
              </a:rPr>
              <a:t>l</a:t>
            </a:r>
            <a:endParaRPr lang="en-US" sz="2800" dirty="0">
              <a:latin typeface="Arial" charset="0"/>
              <a:ea typeface="Arial" charset="0"/>
              <a:cs typeface="Arial" charset="0"/>
            </a:endParaRPr>
          </a:p>
          <a:p>
            <a:pPr lvl="1">
              <a:lnSpc>
                <a:spcPts val="750"/>
              </a:lnSpc>
              <a:buFont typeface="Arial"/>
              <a:buChar char="•"/>
            </a:pPr>
            <a:endParaRPr lang="en-US" sz="2800" dirty="0">
              <a:latin typeface="Arial" charset="0"/>
              <a:ea typeface="Arial" charset="0"/>
              <a:cs typeface="Arial" charset="0"/>
            </a:endParaRPr>
          </a:p>
          <a:p>
            <a:pPr lvl="1">
              <a:lnSpc>
                <a:spcPts val="750"/>
              </a:lnSpc>
              <a:buFont typeface="Arial"/>
              <a:buChar char="•"/>
            </a:pPr>
            <a:endParaRPr lang="en-US" sz="2800" dirty="0">
              <a:latin typeface="Arial" charset="0"/>
              <a:ea typeface="Arial" charset="0"/>
              <a:cs typeface="Arial" charset="0"/>
            </a:endParaRPr>
          </a:p>
          <a:p>
            <a:pPr lvl="1">
              <a:lnSpc>
                <a:spcPts val="750"/>
              </a:lnSpc>
              <a:spcBef>
                <a:spcPts val="42"/>
              </a:spcBef>
              <a:buFont typeface="Arial"/>
              <a:buChar char="•"/>
            </a:pPr>
            <a:endParaRPr lang="en-US" sz="2800" dirty="0">
              <a:latin typeface="Arial" charset="0"/>
              <a:ea typeface="Arial" charset="0"/>
              <a:cs typeface="Arial" charset="0"/>
            </a:endParaRPr>
          </a:p>
          <a:p>
            <a:pPr marL="180975" indent="-171450">
              <a:buFont typeface="Arial"/>
              <a:buAutoNum type="arabicPeriod"/>
              <a:tabLst>
                <a:tab pos="180975" algn="l"/>
              </a:tabLst>
            </a:pPr>
            <a:r>
              <a:rPr lang="en-US" sz="2800" spc="-8" dirty="0">
                <a:latin typeface="Arial" charset="0"/>
                <a:ea typeface="Arial" charset="0"/>
                <a:cs typeface="Arial" charset="0"/>
              </a:rPr>
              <a:t>F</a:t>
            </a:r>
            <a:r>
              <a:rPr lang="en-US" sz="2800" spc="4" dirty="0">
                <a:latin typeface="Arial" charset="0"/>
                <a:ea typeface="Arial" charset="0"/>
                <a:cs typeface="Arial" charset="0"/>
              </a:rPr>
              <a:t>r</a:t>
            </a:r>
            <a:r>
              <a:rPr lang="en-US" sz="2800" spc="-4" dirty="0">
                <a:latin typeface="Arial" charset="0"/>
                <a:ea typeface="Arial" charset="0"/>
                <a:cs typeface="Arial" charset="0"/>
              </a:rPr>
              <a:t>am</a:t>
            </a:r>
            <a:r>
              <a:rPr lang="en-US" sz="2800" spc="-19" dirty="0">
                <a:latin typeface="Arial" charset="0"/>
                <a:ea typeface="Arial" charset="0"/>
                <a:cs typeface="Arial" charset="0"/>
              </a:rPr>
              <a:t>e</a:t>
            </a:r>
            <a:r>
              <a:rPr lang="en-US" sz="2800" spc="15" dirty="0">
                <a:latin typeface="Arial" charset="0"/>
                <a:ea typeface="Arial" charset="0"/>
                <a:cs typeface="Arial" charset="0"/>
              </a:rPr>
              <a:t>w</a:t>
            </a:r>
            <a:r>
              <a:rPr lang="en-US" sz="2800" spc="-8" dirty="0">
                <a:latin typeface="Arial" charset="0"/>
                <a:ea typeface="Arial" charset="0"/>
                <a:cs typeface="Arial" charset="0"/>
              </a:rPr>
              <a:t>o</a:t>
            </a:r>
            <a:r>
              <a:rPr lang="en-US" sz="2800" spc="4" dirty="0">
                <a:latin typeface="Arial" charset="0"/>
                <a:ea typeface="Arial" charset="0"/>
                <a:cs typeface="Arial" charset="0"/>
              </a:rPr>
              <a:t>r</a:t>
            </a:r>
            <a:r>
              <a:rPr lang="en-US" sz="2800" dirty="0">
                <a:latin typeface="Arial" charset="0"/>
                <a:ea typeface="Arial" charset="0"/>
                <a:cs typeface="Arial" charset="0"/>
              </a:rPr>
              <a:t>k</a:t>
            </a:r>
            <a:r>
              <a:rPr lang="en-US" sz="2800" spc="-8" dirty="0">
                <a:latin typeface="Arial" charset="0"/>
                <a:ea typeface="Arial" charset="0"/>
                <a:cs typeface="Arial" charset="0"/>
              </a:rPr>
              <a:t> </a:t>
            </a:r>
            <a:r>
              <a:rPr lang="en-US" sz="2800" dirty="0">
                <a:latin typeface="Arial" charset="0"/>
                <a:ea typeface="Arial" charset="0"/>
                <a:cs typeface="Arial" charset="0"/>
              </a:rPr>
              <a:t>f</a:t>
            </a:r>
            <a:r>
              <a:rPr lang="en-US" sz="2800" spc="-15" dirty="0">
                <a:latin typeface="Arial" charset="0"/>
                <a:ea typeface="Arial" charset="0"/>
                <a:cs typeface="Arial" charset="0"/>
              </a:rPr>
              <a:t>o</a:t>
            </a:r>
            <a:r>
              <a:rPr lang="en-US" sz="2800" dirty="0">
                <a:latin typeface="Arial" charset="0"/>
                <a:ea typeface="Arial" charset="0"/>
                <a:cs typeface="Arial" charset="0"/>
              </a:rPr>
              <a:t>r</a:t>
            </a:r>
            <a:r>
              <a:rPr lang="en-US" sz="2800" spc="8" dirty="0">
                <a:latin typeface="Arial" charset="0"/>
                <a:ea typeface="Arial" charset="0"/>
                <a:cs typeface="Arial" charset="0"/>
              </a:rPr>
              <a:t> </a:t>
            </a:r>
            <a:r>
              <a:rPr lang="en-US" sz="2800" spc="-8" dirty="0">
                <a:latin typeface="Arial" charset="0"/>
                <a:ea typeface="Arial" charset="0"/>
                <a:cs typeface="Arial" charset="0"/>
              </a:rPr>
              <a:t>C</a:t>
            </a:r>
            <a:r>
              <a:rPr lang="en-US" sz="2800" spc="-15" dirty="0">
                <a:latin typeface="Arial" charset="0"/>
                <a:ea typeface="Arial" charset="0"/>
                <a:cs typeface="Arial" charset="0"/>
              </a:rPr>
              <a:t>h</a:t>
            </a:r>
            <a:r>
              <a:rPr lang="en-US" sz="2800" spc="-4" dirty="0">
                <a:latin typeface="Arial" charset="0"/>
                <a:ea typeface="Arial" charset="0"/>
                <a:cs typeface="Arial" charset="0"/>
              </a:rPr>
              <a:t>a</a:t>
            </a:r>
            <a:r>
              <a:rPr lang="en-US" sz="2800" spc="-8" dirty="0">
                <a:latin typeface="Arial" charset="0"/>
                <a:ea typeface="Arial" charset="0"/>
                <a:cs typeface="Arial" charset="0"/>
              </a:rPr>
              <a:t>nge</a:t>
            </a:r>
            <a:endParaRPr lang="en-US" sz="2800" dirty="0">
              <a:latin typeface="Arial" charset="0"/>
              <a:ea typeface="Arial" charset="0"/>
              <a:cs typeface="Arial" charset="0"/>
            </a:endParaRPr>
          </a:p>
          <a:p>
            <a:pPr lvl="1">
              <a:lnSpc>
                <a:spcPts val="750"/>
              </a:lnSpc>
              <a:buFont typeface="Arial"/>
              <a:buChar char="•"/>
            </a:pPr>
            <a:endParaRPr lang="en-US" sz="2800" dirty="0">
              <a:latin typeface="Arial" charset="0"/>
              <a:ea typeface="Arial" charset="0"/>
              <a:cs typeface="Arial" charset="0"/>
            </a:endParaRPr>
          </a:p>
          <a:p>
            <a:pPr lvl="1">
              <a:lnSpc>
                <a:spcPts val="750"/>
              </a:lnSpc>
              <a:buFont typeface="Arial"/>
              <a:buChar char="•"/>
            </a:pPr>
            <a:endParaRPr lang="en-US" sz="2800" dirty="0">
              <a:latin typeface="Arial" charset="0"/>
              <a:ea typeface="Arial" charset="0"/>
              <a:cs typeface="Arial" charset="0"/>
            </a:endParaRPr>
          </a:p>
          <a:p>
            <a:pPr marL="180975" indent="-171450">
              <a:buFont typeface="Arial"/>
              <a:buAutoNum type="arabicPeriod"/>
              <a:tabLst>
                <a:tab pos="180975" algn="l"/>
              </a:tabLst>
            </a:pPr>
            <a:r>
              <a:rPr lang="en-US" sz="2800" spc="-4" dirty="0">
                <a:latin typeface="Arial" charset="0"/>
                <a:ea typeface="Arial" charset="0"/>
                <a:cs typeface="Arial" charset="0"/>
              </a:rPr>
              <a:t>P</a:t>
            </a:r>
            <a:r>
              <a:rPr lang="en-US" sz="2800" spc="4" dirty="0">
                <a:latin typeface="Arial" charset="0"/>
                <a:ea typeface="Arial" charset="0"/>
                <a:cs typeface="Arial" charset="0"/>
              </a:rPr>
              <a:t>l</a:t>
            </a:r>
            <a:r>
              <a:rPr lang="en-US" sz="2800" spc="-4" dirty="0">
                <a:latin typeface="Arial" charset="0"/>
                <a:ea typeface="Arial" charset="0"/>
                <a:cs typeface="Arial" charset="0"/>
              </a:rPr>
              <a:t>a</a:t>
            </a:r>
            <a:r>
              <a:rPr lang="en-US" sz="2800" dirty="0">
                <a:latin typeface="Arial" charset="0"/>
                <a:ea typeface="Arial" charset="0"/>
                <a:cs typeface="Arial" charset="0"/>
              </a:rPr>
              <a:t>n f</a:t>
            </a:r>
            <a:r>
              <a:rPr lang="en-US" sz="2800" spc="-15" dirty="0">
                <a:latin typeface="Arial" charset="0"/>
                <a:ea typeface="Arial" charset="0"/>
                <a:cs typeface="Arial" charset="0"/>
              </a:rPr>
              <a:t>o</a:t>
            </a:r>
            <a:r>
              <a:rPr lang="en-US" sz="2800" dirty="0">
                <a:latin typeface="Arial" charset="0"/>
                <a:ea typeface="Arial" charset="0"/>
                <a:cs typeface="Arial" charset="0"/>
              </a:rPr>
              <a:t>r</a:t>
            </a:r>
            <a:r>
              <a:rPr lang="en-US" sz="2800" spc="8" dirty="0">
                <a:latin typeface="Arial" charset="0"/>
                <a:ea typeface="Arial" charset="0"/>
                <a:cs typeface="Arial" charset="0"/>
              </a:rPr>
              <a:t> </a:t>
            </a:r>
            <a:r>
              <a:rPr lang="en-US" sz="2800" spc="-8" dirty="0">
                <a:latin typeface="Arial" charset="0"/>
                <a:ea typeface="Arial" charset="0"/>
                <a:cs typeface="Arial" charset="0"/>
              </a:rPr>
              <a:t>L</a:t>
            </a:r>
            <a:r>
              <a:rPr lang="en-US" sz="2800" spc="-4" dirty="0">
                <a:latin typeface="Arial" charset="0"/>
                <a:ea typeface="Arial" charset="0"/>
                <a:cs typeface="Arial" charset="0"/>
              </a:rPr>
              <a:t>e</a:t>
            </a:r>
            <a:r>
              <a:rPr lang="en-US" sz="2800" spc="-11" dirty="0">
                <a:latin typeface="Arial" charset="0"/>
                <a:ea typeface="Arial" charset="0"/>
                <a:cs typeface="Arial" charset="0"/>
              </a:rPr>
              <a:t>a</a:t>
            </a:r>
            <a:r>
              <a:rPr lang="en-US" sz="2800" spc="4" dirty="0">
                <a:latin typeface="Arial" charset="0"/>
                <a:ea typeface="Arial" charset="0"/>
                <a:cs typeface="Arial" charset="0"/>
              </a:rPr>
              <a:t>r</a:t>
            </a:r>
            <a:r>
              <a:rPr lang="en-US" sz="2800" spc="-8" dirty="0">
                <a:latin typeface="Arial" charset="0"/>
                <a:ea typeface="Arial" charset="0"/>
                <a:cs typeface="Arial" charset="0"/>
              </a:rPr>
              <a:t>n</a:t>
            </a:r>
            <a:r>
              <a:rPr lang="en-US" sz="2800" spc="4" dirty="0">
                <a:latin typeface="Arial" charset="0"/>
                <a:ea typeface="Arial" charset="0"/>
                <a:cs typeface="Arial" charset="0"/>
              </a:rPr>
              <a:t>i</a:t>
            </a:r>
            <a:r>
              <a:rPr lang="en-US" sz="2800" spc="-8" dirty="0">
                <a:latin typeface="Arial" charset="0"/>
                <a:ea typeface="Arial" charset="0"/>
                <a:cs typeface="Arial" charset="0"/>
              </a:rPr>
              <a:t>ng</a:t>
            </a:r>
            <a:endParaRPr lang="en-US" sz="2800" dirty="0">
              <a:latin typeface="Arial" charset="0"/>
              <a:ea typeface="Arial" charset="0"/>
              <a:cs typeface="Arial" charset="0"/>
            </a:endParaRPr>
          </a:p>
          <a:p>
            <a:pPr marL="6494" marR="67539" indent="-325">
              <a:lnSpc>
                <a:spcPct val="119800"/>
              </a:lnSpc>
            </a:pPr>
            <a:endParaRPr sz="1200" dirty="0">
              <a:cs typeface="Arial"/>
            </a:endParaRPr>
          </a:p>
        </p:txBody>
      </p:sp>
      <p:sp>
        <p:nvSpPr>
          <p:cNvPr id="4" name="object 4"/>
          <p:cNvSpPr/>
          <p:nvPr/>
        </p:nvSpPr>
        <p:spPr>
          <a:xfrm>
            <a:off x="628650" y="1746151"/>
            <a:ext cx="7676388" cy="119225"/>
          </a:xfrm>
          <a:custGeom>
            <a:avLst/>
            <a:gdLst/>
            <a:ahLst/>
            <a:cxnLst/>
            <a:rect l="l" t="t" r="r" b="b"/>
            <a:pathLst>
              <a:path w="6869430" h="274320">
                <a:moveTo>
                  <a:pt x="0" y="274320"/>
                </a:moveTo>
                <a:lnTo>
                  <a:pt x="6869430" y="274320"/>
                </a:lnTo>
                <a:lnTo>
                  <a:pt x="6869430" y="0"/>
                </a:lnTo>
                <a:lnTo>
                  <a:pt x="0" y="0"/>
                </a:lnTo>
                <a:lnTo>
                  <a:pt x="0" y="274320"/>
                </a:lnTo>
                <a:close/>
              </a:path>
            </a:pathLst>
          </a:custGeom>
          <a:solidFill>
            <a:schemeClr val="accent1">
              <a:lumMod val="75000"/>
            </a:schemeClr>
          </a:solidFill>
        </p:spPr>
        <p:txBody>
          <a:bodyPr wrap="square" lIns="0" tIns="0" rIns="0" bIns="0" rtlCol="0">
            <a:noAutofit/>
          </a:bodyPr>
          <a:lstStyle/>
          <a:p>
            <a:endParaRPr sz="920"/>
          </a:p>
        </p:txBody>
      </p:sp>
    </p:spTree>
    <p:extLst>
      <p:ext uri="{BB962C8B-B14F-4D97-AF65-F5344CB8AC3E}">
        <p14:creationId xmlns:p14="http://schemas.microsoft.com/office/powerpoint/2010/main" val="10183962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chor="ctr">
            <a:noAutofit/>
          </a:bodyPr>
          <a:lstStyle/>
          <a:p>
            <a:pPr marL="6494">
              <a:lnSpc>
                <a:spcPct val="100000"/>
              </a:lnSpc>
            </a:pPr>
            <a:r>
              <a:rPr lang="en-US" sz="3600" b="1" spc="-8" dirty="0" smtClean="0">
                <a:latin typeface="Arial"/>
                <a:cs typeface="Arial"/>
              </a:rPr>
              <a:t>Example: </a:t>
            </a:r>
            <a:r>
              <a:rPr lang="en-US" sz="3600" b="1" spc="-8" dirty="0" err="1" smtClean="0">
                <a:latin typeface="Arial"/>
                <a:cs typeface="Arial"/>
              </a:rPr>
              <a:t>Unidos</a:t>
            </a:r>
            <a:r>
              <a:rPr lang="en-US" sz="3600" b="1" spc="-8" dirty="0" smtClean="0">
                <a:latin typeface="Arial"/>
                <a:cs typeface="Arial"/>
              </a:rPr>
              <a:t> </a:t>
            </a:r>
            <a:r>
              <a:rPr lang="en-US" sz="3600" b="1" spc="-8" dirty="0">
                <a:latin typeface="Arial"/>
                <a:cs typeface="Arial"/>
              </a:rPr>
              <a:t>Contra Diabetes guiding principles</a:t>
            </a:r>
            <a:endParaRPr sz="3600" b="1" dirty="0">
              <a:latin typeface="Arial"/>
              <a:cs typeface="Arial"/>
            </a:endParaRPr>
          </a:p>
        </p:txBody>
      </p:sp>
      <p:sp>
        <p:nvSpPr>
          <p:cNvPr id="3" name="object 3"/>
          <p:cNvSpPr txBox="1"/>
          <p:nvPr/>
        </p:nvSpPr>
        <p:spPr>
          <a:xfrm>
            <a:off x="628650" y="2118886"/>
            <a:ext cx="7676388" cy="3765278"/>
          </a:xfrm>
          <a:prstGeom prst="rect">
            <a:avLst/>
          </a:prstGeom>
        </p:spPr>
        <p:txBody>
          <a:bodyPr vert="horz" wrap="square" lIns="0" tIns="0" rIns="0" bIns="0" rtlCol="0">
            <a:noAutofit/>
          </a:bodyPr>
          <a:lstStyle/>
          <a:p>
            <a:pPr>
              <a:lnSpc>
                <a:spcPts val="750"/>
              </a:lnSpc>
            </a:pPr>
            <a:r>
              <a:rPr lang="en-US" sz="2400" dirty="0"/>
              <a:t/>
            </a:r>
            <a:br>
              <a:rPr lang="en-US" sz="2400" dirty="0"/>
            </a:br>
            <a:endParaRPr lang="en-US" sz="2400" dirty="0" smtClean="0"/>
          </a:p>
          <a:p>
            <a:pPr marL="228600" indent="-228600" fontAlgn="t">
              <a:buAutoNum type="arabicPeriod"/>
            </a:pPr>
            <a:r>
              <a:rPr lang="en-US" sz="2400" dirty="0" smtClean="0"/>
              <a:t> Serve the whole community through a systems oriented approach</a:t>
            </a:r>
          </a:p>
          <a:p>
            <a:pPr marL="228600" indent="-228600" fontAlgn="t">
              <a:buAutoNum type="arabicPeriod"/>
            </a:pPr>
            <a:endParaRPr lang="en-US" sz="2400" dirty="0"/>
          </a:p>
          <a:p>
            <a:pPr fontAlgn="t"/>
            <a:r>
              <a:rPr lang="en-US" sz="2400" dirty="0"/>
              <a:t>2.  Take an asset-based approach</a:t>
            </a:r>
          </a:p>
          <a:p>
            <a:pPr fontAlgn="t"/>
            <a:endParaRPr lang="en-US" sz="2400" dirty="0"/>
          </a:p>
          <a:p>
            <a:pPr fontAlgn="t"/>
            <a:r>
              <a:rPr lang="en-US" sz="2400" dirty="0"/>
              <a:t>3.  This is everyone’s responsibility</a:t>
            </a:r>
          </a:p>
          <a:p>
            <a:pPr fontAlgn="t"/>
            <a:endParaRPr lang="en-US" sz="2400" dirty="0" smtClean="0"/>
          </a:p>
          <a:p>
            <a:pPr fontAlgn="t"/>
            <a:r>
              <a:rPr lang="en-US" sz="2400" dirty="0" smtClean="0"/>
              <a:t>4</a:t>
            </a:r>
            <a:r>
              <a:rPr lang="en-US" sz="2400" dirty="0"/>
              <a:t>.  Think holistically about health</a:t>
            </a:r>
          </a:p>
          <a:p>
            <a:pPr fontAlgn="t"/>
            <a:endParaRPr lang="en-US" sz="2400" dirty="0"/>
          </a:p>
          <a:p>
            <a:pPr fontAlgn="t"/>
            <a:r>
              <a:rPr lang="en-US" sz="2400" dirty="0"/>
              <a:t>5.  Empower people and families</a:t>
            </a:r>
          </a:p>
          <a:p>
            <a:pPr lvl="1">
              <a:lnSpc>
                <a:spcPts val="750"/>
              </a:lnSpc>
            </a:pPr>
            <a:endParaRPr lang="en-US" sz="1050" dirty="0">
              <a:latin typeface="Arial"/>
              <a:cs typeface="Arial"/>
            </a:endParaRPr>
          </a:p>
          <a:p>
            <a:pPr marL="6494" marR="67539" indent="-325">
              <a:lnSpc>
                <a:spcPct val="119800"/>
              </a:lnSpc>
            </a:pPr>
            <a:endParaRPr sz="1200" dirty="0">
              <a:cs typeface="Arial"/>
            </a:endParaRPr>
          </a:p>
        </p:txBody>
      </p:sp>
      <p:sp>
        <p:nvSpPr>
          <p:cNvPr id="4" name="object 4"/>
          <p:cNvSpPr/>
          <p:nvPr/>
        </p:nvSpPr>
        <p:spPr>
          <a:xfrm>
            <a:off x="628650" y="1746151"/>
            <a:ext cx="7676388" cy="119225"/>
          </a:xfrm>
          <a:custGeom>
            <a:avLst/>
            <a:gdLst/>
            <a:ahLst/>
            <a:cxnLst/>
            <a:rect l="l" t="t" r="r" b="b"/>
            <a:pathLst>
              <a:path w="6869430" h="274320">
                <a:moveTo>
                  <a:pt x="0" y="274320"/>
                </a:moveTo>
                <a:lnTo>
                  <a:pt x="6869430" y="274320"/>
                </a:lnTo>
                <a:lnTo>
                  <a:pt x="6869430" y="0"/>
                </a:lnTo>
                <a:lnTo>
                  <a:pt x="0" y="0"/>
                </a:lnTo>
                <a:lnTo>
                  <a:pt x="0" y="274320"/>
                </a:lnTo>
                <a:close/>
              </a:path>
            </a:pathLst>
          </a:custGeom>
          <a:solidFill>
            <a:schemeClr val="accent1">
              <a:lumMod val="75000"/>
            </a:schemeClr>
          </a:solidFill>
        </p:spPr>
        <p:txBody>
          <a:bodyPr wrap="square" lIns="0" tIns="0" rIns="0" bIns="0" rtlCol="0">
            <a:noAutofit/>
          </a:bodyPr>
          <a:lstStyle/>
          <a:p>
            <a:endParaRPr sz="920"/>
          </a:p>
        </p:txBody>
      </p:sp>
    </p:spTree>
    <p:extLst>
      <p:ext uri="{BB962C8B-B14F-4D97-AF65-F5344CB8AC3E}">
        <p14:creationId xmlns:p14="http://schemas.microsoft.com/office/powerpoint/2010/main" val="107359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chor="ctr">
            <a:noAutofit/>
          </a:bodyPr>
          <a:lstStyle/>
          <a:p>
            <a:pPr marL="6494">
              <a:lnSpc>
                <a:spcPct val="100000"/>
              </a:lnSpc>
            </a:pPr>
            <a:r>
              <a:rPr lang="en-US" sz="3200" b="1" spc="-8" dirty="0">
                <a:latin typeface="Arial"/>
                <a:cs typeface="Arial"/>
              </a:rPr>
              <a:t>Defining The Problem</a:t>
            </a:r>
            <a:endParaRPr sz="3200" dirty="0">
              <a:latin typeface="Arial"/>
              <a:cs typeface="Arial"/>
            </a:endParaRPr>
          </a:p>
        </p:txBody>
      </p:sp>
      <p:sp>
        <p:nvSpPr>
          <p:cNvPr id="3" name="object 3"/>
          <p:cNvSpPr txBox="1"/>
          <p:nvPr/>
        </p:nvSpPr>
        <p:spPr>
          <a:xfrm>
            <a:off x="628650" y="2118886"/>
            <a:ext cx="7676388" cy="3765278"/>
          </a:xfrm>
          <a:prstGeom prst="rect">
            <a:avLst/>
          </a:prstGeom>
        </p:spPr>
        <p:txBody>
          <a:bodyPr vert="horz" wrap="square" lIns="0" tIns="0" rIns="0" bIns="0" rtlCol="0">
            <a:noAutofit/>
          </a:bodyPr>
          <a:lstStyle/>
          <a:p>
            <a:pPr marL="6494" marR="67539" indent="-325">
              <a:lnSpc>
                <a:spcPct val="119800"/>
              </a:lnSpc>
            </a:pPr>
            <a:endParaRPr sz="1200" dirty="0">
              <a:cs typeface="Arial"/>
            </a:endParaRPr>
          </a:p>
        </p:txBody>
      </p:sp>
      <p:sp>
        <p:nvSpPr>
          <p:cNvPr id="4" name="object 4"/>
          <p:cNvSpPr/>
          <p:nvPr/>
        </p:nvSpPr>
        <p:spPr>
          <a:xfrm>
            <a:off x="628650" y="1746151"/>
            <a:ext cx="7676388" cy="119225"/>
          </a:xfrm>
          <a:custGeom>
            <a:avLst/>
            <a:gdLst/>
            <a:ahLst/>
            <a:cxnLst/>
            <a:rect l="l" t="t" r="r" b="b"/>
            <a:pathLst>
              <a:path w="6869430" h="274320">
                <a:moveTo>
                  <a:pt x="0" y="274320"/>
                </a:moveTo>
                <a:lnTo>
                  <a:pt x="6869430" y="274320"/>
                </a:lnTo>
                <a:lnTo>
                  <a:pt x="6869430" y="0"/>
                </a:lnTo>
                <a:lnTo>
                  <a:pt x="0" y="0"/>
                </a:lnTo>
                <a:lnTo>
                  <a:pt x="0" y="274320"/>
                </a:lnTo>
                <a:close/>
              </a:path>
            </a:pathLst>
          </a:custGeom>
          <a:solidFill>
            <a:schemeClr val="accent1">
              <a:lumMod val="75000"/>
            </a:schemeClr>
          </a:solidFill>
        </p:spPr>
        <p:txBody>
          <a:bodyPr wrap="square" lIns="0" tIns="0" rIns="0" bIns="0" rtlCol="0">
            <a:noAutofit/>
          </a:bodyPr>
          <a:lstStyle/>
          <a:p>
            <a:endParaRPr sz="920"/>
          </a:p>
        </p:txBody>
      </p:sp>
      <p:sp>
        <p:nvSpPr>
          <p:cNvPr id="6" name="TextBox 5"/>
          <p:cNvSpPr txBox="1"/>
          <p:nvPr/>
        </p:nvSpPr>
        <p:spPr>
          <a:xfrm>
            <a:off x="628650" y="2378776"/>
            <a:ext cx="5335524" cy="2500685"/>
          </a:xfrm>
          <a:prstGeom prst="rect">
            <a:avLst/>
          </a:prstGeom>
          <a:noFill/>
        </p:spPr>
        <p:txBody>
          <a:bodyPr wrap="square" rtlCol="0">
            <a:spAutoFit/>
          </a:bodyPr>
          <a:lstStyle/>
          <a:p>
            <a:pPr marL="352425" indent="-171926">
              <a:spcBef>
                <a:spcPts val="315"/>
              </a:spcBef>
              <a:buFont typeface="Arial"/>
              <a:buChar char="•"/>
              <a:tabLst>
                <a:tab pos="352425" algn="l"/>
              </a:tabLst>
            </a:pPr>
            <a:r>
              <a:rPr lang="en-US" sz="2400" spc="-4" dirty="0">
                <a:solidFill>
                  <a:prstClr val="black"/>
                </a:solidFill>
                <a:latin typeface="Arial"/>
                <a:cs typeface="Arial"/>
              </a:rPr>
              <a:t>Se</a:t>
            </a:r>
            <a:r>
              <a:rPr lang="en-US" sz="2400" dirty="0">
                <a:solidFill>
                  <a:prstClr val="black"/>
                </a:solidFill>
                <a:latin typeface="Arial"/>
                <a:cs typeface="Arial"/>
              </a:rPr>
              <a:t>t </a:t>
            </a:r>
            <a:r>
              <a:rPr lang="en-US" sz="2400" spc="-4" dirty="0" smtClean="0">
                <a:solidFill>
                  <a:prstClr val="black"/>
                </a:solidFill>
                <a:latin typeface="Arial"/>
                <a:cs typeface="Arial"/>
              </a:rPr>
              <a:t>bounda</a:t>
            </a:r>
            <a:r>
              <a:rPr lang="en-US" sz="2400" dirty="0" smtClean="0">
                <a:solidFill>
                  <a:prstClr val="black"/>
                </a:solidFill>
                <a:latin typeface="Arial"/>
                <a:cs typeface="Arial"/>
              </a:rPr>
              <a:t>ri</a:t>
            </a:r>
            <a:r>
              <a:rPr lang="en-US" sz="2400" spc="-11" dirty="0" smtClean="0">
                <a:solidFill>
                  <a:prstClr val="black"/>
                </a:solidFill>
                <a:latin typeface="Arial"/>
                <a:cs typeface="Arial"/>
              </a:rPr>
              <a:t>e</a:t>
            </a:r>
            <a:r>
              <a:rPr lang="en-US" sz="2400" dirty="0" smtClean="0">
                <a:solidFill>
                  <a:prstClr val="black"/>
                </a:solidFill>
                <a:latin typeface="Arial"/>
                <a:cs typeface="Arial"/>
              </a:rPr>
              <a:t>s</a:t>
            </a:r>
          </a:p>
          <a:p>
            <a:pPr marL="352425" indent="-171926">
              <a:spcBef>
                <a:spcPts val="315"/>
              </a:spcBef>
              <a:buFont typeface="Arial"/>
              <a:buChar char="•"/>
              <a:tabLst>
                <a:tab pos="352425" algn="l"/>
              </a:tabLst>
            </a:pPr>
            <a:endParaRPr lang="en-US" sz="2400" dirty="0">
              <a:solidFill>
                <a:prstClr val="black"/>
              </a:solidFill>
              <a:latin typeface="Arial"/>
              <a:cs typeface="Arial"/>
            </a:endParaRPr>
          </a:p>
          <a:p>
            <a:pPr marL="352425" indent="-171926">
              <a:spcBef>
                <a:spcPts val="323"/>
              </a:spcBef>
              <a:buFont typeface="Arial"/>
              <a:buChar char="•"/>
              <a:tabLst>
                <a:tab pos="352425" algn="l"/>
              </a:tabLst>
            </a:pPr>
            <a:r>
              <a:rPr lang="en-US" sz="2400" spc="-8" dirty="0">
                <a:solidFill>
                  <a:prstClr val="black"/>
                </a:solidFill>
                <a:latin typeface="Arial"/>
                <a:cs typeface="Arial"/>
              </a:rPr>
              <a:t>U</a:t>
            </a:r>
            <a:r>
              <a:rPr lang="en-US" sz="2400" spc="4" dirty="0">
                <a:solidFill>
                  <a:prstClr val="black"/>
                </a:solidFill>
                <a:latin typeface="Arial"/>
                <a:cs typeface="Arial"/>
              </a:rPr>
              <a:t>s</a:t>
            </a:r>
            <a:r>
              <a:rPr lang="en-US" sz="2400" dirty="0">
                <a:solidFill>
                  <a:prstClr val="black"/>
                </a:solidFill>
                <a:latin typeface="Arial"/>
                <a:cs typeface="Arial"/>
              </a:rPr>
              <a:t>e</a:t>
            </a:r>
            <a:r>
              <a:rPr lang="en-US" sz="2400" spc="4" dirty="0">
                <a:solidFill>
                  <a:prstClr val="black"/>
                </a:solidFill>
                <a:latin typeface="Arial"/>
                <a:cs typeface="Arial"/>
              </a:rPr>
              <a:t> </a:t>
            </a:r>
            <a:r>
              <a:rPr lang="en-US" sz="2400" spc="-4" dirty="0">
                <a:solidFill>
                  <a:prstClr val="black"/>
                </a:solidFill>
                <a:latin typeface="Arial"/>
                <a:cs typeface="Arial"/>
              </a:rPr>
              <a:t>qu</a:t>
            </a:r>
            <a:r>
              <a:rPr lang="en-US" sz="2400" spc="-11" dirty="0">
                <a:solidFill>
                  <a:prstClr val="black"/>
                </a:solidFill>
                <a:latin typeface="Arial"/>
                <a:cs typeface="Arial"/>
              </a:rPr>
              <a:t>a</a:t>
            </a:r>
            <a:r>
              <a:rPr lang="en-US" sz="2400" dirty="0">
                <a:solidFill>
                  <a:prstClr val="black"/>
                </a:solidFill>
                <a:latin typeface="Arial"/>
                <a:cs typeface="Arial"/>
              </a:rPr>
              <a:t>li</a:t>
            </a:r>
            <a:r>
              <a:rPr lang="en-US" sz="2400" spc="4" dirty="0">
                <a:solidFill>
                  <a:prstClr val="black"/>
                </a:solidFill>
                <a:latin typeface="Arial"/>
                <a:cs typeface="Arial"/>
              </a:rPr>
              <a:t>t</a:t>
            </a:r>
            <a:r>
              <a:rPr lang="en-US" sz="2400" dirty="0">
                <a:solidFill>
                  <a:prstClr val="black"/>
                </a:solidFill>
                <a:latin typeface="Arial"/>
                <a:cs typeface="Arial"/>
              </a:rPr>
              <a:t>y</a:t>
            </a:r>
            <a:r>
              <a:rPr lang="en-US" sz="2400" spc="-11" dirty="0">
                <a:solidFill>
                  <a:prstClr val="black"/>
                </a:solidFill>
                <a:latin typeface="Arial"/>
                <a:cs typeface="Arial"/>
              </a:rPr>
              <a:t> </a:t>
            </a:r>
            <a:r>
              <a:rPr lang="en-US" sz="2400" spc="-4" dirty="0">
                <a:solidFill>
                  <a:prstClr val="black"/>
                </a:solidFill>
                <a:latin typeface="Arial"/>
                <a:cs typeface="Arial"/>
              </a:rPr>
              <a:t>da</a:t>
            </a:r>
            <a:r>
              <a:rPr lang="en-US" sz="2400" spc="4" dirty="0">
                <a:solidFill>
                  <a:prstClr val="black"/>
                </a:solidFill>
                <a:latin typeface="Arial"/>
                <a:cs typeface="Arial"/>
              </a:rPr>
              <a:t>t</a:t>
            </a:r>
            <a:r>
              <a:rPr lang="en-US" sz="2400" dirty="0">
                <a:solidFill>
                  <a:prstClr val="black"/>
                </a:solidFill>
                <a:latin typeface="Arial"/>
                <a:cs typeface="Arial"/>
              </a:rPr>
              <a:t>a</a:t>
            </a:r>
            <a:r>
              <a:rPr lang="en-US" sz="2400" spc="-8" dirty="0">
                <a:solidFill>
                  <a:prstClr val="black"/>
                </a:solidFill>
                <a:latin typeface="Arial"/>
                <a:cs typeface="Arial"/>
              </a:rPr>
              <a:t> t</a:t>
            </a:r>
            <a:r>
              <a:rPr lang="en-US" sz="2400" dirty="0">
                <a:solidFill>
                  <a:prstClr val="black"/>
                </a:solidFill>
                <a:latin typeface="Arial"/>
                <a:cs typeface="Arial"/>
              </a:rPr>
              <a:t>o</a:t>
            </a:r>
            <a:r>
              <a:rPr lang="en-US" sz="2400" spc="-8" dirty="0">
                <a:solidFill>
                  <a:prstClr val="black"/>
                </a:solidFill>
                <a:latin typeface="Arial"/>
                <a:cs typeface="Arial"/>
              </a:rPr>
              <a:t> </a:t>
            </a:r>
            <a:r>
              <a:rPr lang="en-US" sz="2400" dirty="0">
                <a:solidFill>
                  <a:prstClr val="black"/>
                </a:solidFill>
                <a:latin typeface="Arial"/>
                <a:cs typeface="Arial"/>
              </a:rPr>
              <a:t>i</a:t>
            </a:r>
            <a:r>
              <a:rPr lang="en-US" sz="2400" spc="-4" dirty="0">
                <a:solidFill>
                  <a:prstClr val="black"/>
                </a:solidFill>
                <a:latin typeface="Arial"/>
                <a:cs typeface="Arial"/>
              </a:rPr>
              <a:t>n</a:t>
            </a:r>
            <a:r>
              <a:rPr lang="en-US" sz="2400" spc="4" dirty="0">
                <a:solidFill>
                  <a:prstClr val="black"/>
                </a:solidFill>
                <a:latin typeface="Arial"/>
                <a:cs typeface="Arial"/>
              </a:rPr>
              <a:t>f</a:t>
            </a:r>
            <a:r>
              <a:rPr lang="en-US" sz="2400" spc="-4" dirty="0">
                <a:solidFill>
                  <a:prstClr val="black"/>
                </a:solidFill>
                <a:latin typeface="Arial"/>
                <a:cs typeface="Arial"/>
              </a:rPr>
              <a:t>o</a:t>
            </a:r>
            <a:r>
              <a:rPr lang="en-US" sz="2400" dirty="0">
                <a:solidFill>
                  <a:prstClr val="black"/>
                </a:solidFill>
                <a:latin typeface="Arial"/>
                <a:cs typeface="Arial"/>
              </a:rPr>
              <a:t>rm</a:t>
            </a:r>
            <a:r>
              <a:rPr lang="en-US" sz="2400" spc="-11" dirty="0">
                <a:solidFill>
                  <a:prstClr val="black"/>
                </a:solidFill>
                <a:latin typeface="Arial"/>
                <a:cs typeface="Arial"/>
              </a:rPr>
              <a:t> </a:t>
            </a:r>
            <a:r>
              <a:rPr lang="en-US" sz="2400" spc="4" dirty="0" smtClean="0">
                <a:solidFill>
                  <a:prstClr val="black"/>
                </a:solidFill>
                <a:latin typeface="Arial"/>
                <a:cs typeface="Arial"/>
              </a:rPr>
              <a:t>t</a:t>
            </a:r>
            <a:r>
              <a:rPr lang="en-US" sz="2400" spc="-4" dirty="0" smtClean="0">
                <a:solidFill>
                  <a:prstClr val="black"/>
                </a:solidFill>
                <a:latin typeface="Arial"/>
                <a:cs typeface="Arial"/>
              </a:rPr>
              <a:t>h</a:t>
            </a:r>
            <a:r>
              <a:rPr lang="en-US" sz="2400" dirty="0" smtClean="0">
                <a:solidFill>
                  <a:prstClr val="black"/>
                </a:solidFill>
                <a:latin typeface="Arial"/>
                <a:cs typeface="Arial"/>
              </a:rPr>
              <a:t>i</a:t>
            </a:r>
            <a:r>
              <a:rPr lang="en-US" sz="2400" spc="-11" dirty="0" smtClean="0">
                <a:solidFill>
                  <a:prstClr val="black"/>
                </a:solidFill>
                <a:latin typeface="Arial"/>
                <a:cs typeface="Arial"/>
              </a:rPr>
              <a:t>n</a:t>
            </a:r>
            <a:r>
              <a:rPr lang="en-US" sz="2400" spc="4" dirty="0" smtClean="0">
                <a:solidFill>
                  <a:prstClr val="black"/>
                </a:solidFill>
                <a:latin typeface="Arial"/>
                <a:cs typeface="Arial"/>
              </a:rPr>
              <a:t>k</a:t>
            </a:r>
            <a:r>
              <a:rPr lang="en-US" sz="2400" dirty="0" smtClean="0">
                <a:solidFill>
                  <a:prstClr val="black"/>
                </a:solidFill>
                <a:latin typeface="Arial"/>
                <a:cs typeface="Arial"/>
              </a:rPr>
              <a:t>i</a:t>
            </a:r>
            <a:r>
              <a:rPr lang="en-US" sz="2400" spc="-4" dirty="0" smtClean="0">
                <a:solidFill>
                  <a:prstClr val="black"/>
                </a:solidFill>
                <a:latin typeface="Arial"/>
                <a:cs typeface="Arial"/>
              </a:rPr>
              <a:t>n</a:t>
            </a:r>
            <a:r>
              <a:rPr lang="en-US" sz="2400" dirty="0" smtClean="0">
                <a:solidFill>
                  <a:prstClr val="black"/>
                </a:solidFill>
                <a:latin typeface="Arial"/>
                <a:cs typeface="Arial"/>
              </a:rPr>
              <a:t>g</a:t>
            </a:r>
          </a:p>
          <a:p>
            <a:pPr marL="352425" indent="-171926">
              <a:spcBef>
                <a:spcPts val="323"/>
              </a:spcBef>
              <a:buFont typeface="Arial"/>
              <a:buChar char="•"/>
              <a:tabLst>
                <a:tab pos="352425" algn="l"/>
              </a:tabLst>
            </a:pPr>
            <a:endParaRPr lang="en-US" sz="2400" dirty="0">
              <a:solidFill>
                <a:prstClr val="black"/>
              </a:solidFill>
              <a:latin typeface="Arial"/>
              <a:cs typeface="Arial"/>
            </a:endParaRPr>
          </a:p>
          <a:p>
            <a:pPr marL="352425" indent="-171926">
              <a:spcBef>
                <a:spcPts val="323"/>
              </a:spcBef>
              <a:buFont typeface="Arial"/>
              <a:buChar char="•"/>
              <a:tabLst>
                <a:tab pos="352425" algn="l"/>
              </a:tabLst>
            </a:pPr>
            <a:r>
              <a:rPr lang="en-US" sz="2400" spc="-4" dirty="0">
                <a:solidFill>
                  <a:prstClr val="black"/>
                </a:solidFill>
                <a:latin typeface="Arial"/>
                <a:cs typeface="Arial"/>
              </a:rPr>
              <a:t>A</a:t>
            </a:r>
            <a:r>
              <a:rPr lang="en-US" sz="2400" dirty="0">
                <a:solidFill>
                  <a:prstClr val="black"/>
                </a:solidFill>
                <a:latin typeface="Arial"/>
                <a:cs typeface="Arial"/>
              </a:rPr>
              <a:t>ll</a:t>
            </a:r>
            <a:r>
              <a:rPr lang="en-US" sz="2400" spc="-4" dirty="0">
                <a:solidFill>
                  <a:prstClr val="black"/>
                </a:solidFill>
                <a:latin typeface="Arial"/>
                <a:cs typeface="Arial"/>
              </a:rPr>
              <a:t>o</a:t>
            </a:r>
            <a:r>
              <a:rPr lang="en-US" sz="2400" dirty="0">
                <a:solidFill>
                  <a:prstClr val="black"/>
                </a:solidFill>
                <a:latin typeface="Arial"/>
                <a:cs typeface="Arial"/>
              </a:rPr>
              <a:t>w</a:t>
            </a:r>
            <a:r>
              <a:rPr lang="en-US" sz="2400" spc="-11" dirty="0">
                <a:solidFill>
                  <a:prstClr val="black"/>
                </a:solidFill>
                <a:latin typeface="Arial"/>
                <a:cs typeface="Arial"/>
              </a:rPr>
              <a:t> </a:t>
            </a:r>
            <a:r>
              <a:rPr lang="en-US" sz="2400" spc="-11" dirty="0" smtClean="0">
                <a:solidFill>
                  <a:prstClr val="black"/>
                </a:solidFill>
                <a:latin typeface="Arial"/>
                <a:cs typeface="Arial"/>
              </a:rPr>
              <a:t>it </a:t>
            </a:r>
            <a:r>
              <a:rPr lang="en-US" sz="2400" spc="4" dirty="0" smtClean="0">
                <a:solidFill>
                  <a:prstClr val="black"/>
                </a:solidFill>
                <a:latin typeface="Arial"/>
                <a:cs typeface="Arial"/>
              </a:rPr>
              <a:t>t</a:t>
            </a:r>
            <a:r>
              <a:rPr lang="en-US" sz="2400" dirty="0" smtClean="0">
                <a:solidFill>
                  <a:prstClr val="black"/>
                </a:solidFill>
                <a:latin typeface="Arial"/>
                <a:cs typeface="Arial"/>
              </a:rPr>
              <a:t>o</a:t>
            </a:r>
            <a:r>
              <a:rPr lang="en-US" sz="2400" spc="-8" dirty="0" smtClean="0">
                <a:solidFill>
                  <a:prstClr val="black"/>
                </a:solidFill>
                <a:latin typeface="Arial"/>
                <a:cs typeface="Arial"/>
              </a:rPr>
              <a:t> </a:t>
            </a:r>
            <a:r>
              <a:rPr lang="en-US" sz="2400" spc="4" dirty="0">
                <a:solidFill>
                  <a:prstClr val="black"/>
                </a:solidFill>
                <a:latin typeface="Arial"/>
                <a:cs typeface="Arial"/>
              </a:rPr>
              <a:t>c</a:t>
            </a:r>
            <a:r>
              <a:rPr lang="en-US" sz="2400" spc="-4" dirty="0">
                <a:solidFill>
                  <a:prstClr val="black"/>
                </a:solidFill>
                <a:latin typeface="Arial"/>
                <a:cs typeface="Arial"/>
              </a:rPr>
              <a:t>hang</a:t>
            </a:r>
            <a:r>
              <a:rPr lang="en-US" sz="2400" dirty="0">
                <a:solidFill>
                  <a:prstClr val="black"/>
                </a:solidFill>
                <a:latin typeface="Arial"/>
                <a:cs typeface="Arial"/>
              </a:rPr>
              <a:t>e</a:t>
            </a:r>
            <a:r>
              <a:rPr lang="en-US" sz="2400" spc="-8" dirty="0">
                <a:solidFill>
                  <a:prstClr val="black"/>
                </a:solidFill>
                <a:latin typeface="Arial"/>
                <a:cs typeface="Arial"/>
              </a:rPr>
              <a:t> </a:t>
            </a:r>
            <a:r>
              <a:rPr lang="en-US" sz="2400" spc="-4" dirty="0">
                <a:solidFill>
                  <a:prstClr val="black"/>
                </a:solidFill>
                <a:latin typeface="Arial"/>
                <a:cs typeface="Arial"/>
              </a:rPr>
              <a:t>o</a:t>
            </a:r>
            <a:r>
              <a:rPr lang="en-US" sz="2400" spc="-15" dirty="0">
                <a:solidFill>
                  <a:prstClr val="black"/>
                </a:solidFill>
                <a:latin typeface="Arial"/>
                <a:cs typeface="Arial"/>
              </a:rPr>
              <a:t>v</a:t>
            </a:r>
            <a:r>
              <a:rPr lang="en-US" sz="2400" spc="-4" dirty="0">
                <a:solidFill>
                  <a:prstClr val="black"/>
                </a:solidFill>
                <a:latin typeface="Arial"/>
                <a:cs typeface="Arial"/>
              </a:rPr>
              <a:t>e</a:t>
            </a:r>
            <a:r>
              <a:rPr lang="en-US" sz="2400" dirty="0">
                <a:solidFill>
                  <a:prstClr val="black"/>
                </a:solidFill>
                <a:latin typeface="Arial"/>
                <a:cs typeface="Arial"/>
              </a:rPr>
              <a:t>r</a:t>
            </a:r>
            <a:r>
              <a:rPr lang="en-US" sz="2400" spc="4" dirty="0">
                <a:solidFill>
                  <a:prstClr val="black"/>
                </a:solidFill>
                <a:latin typeface="Arial"/>
                <a:cs typeface="Arial"/>
              </a:rPr>
              <a:t> </a:t>
            </a:r>
            <a:r>
              <a:rPr lang="en-US" sz="2400" spc="-8" dirty="0" smtClean="0">
                <a:solidFill>
                  <a:prstClr val="black"/>
                </a:solidFill>
                <a:latin typeface="Arial"/>
                <a:cs typeface="Arial"/>
              </a:rPr>
              <a:t>t</a:t>
            </a:r>
            <a:r>
              <a:rPr lang="en-US" sz="2400" dirty="0" smtClean="0">
                <a:solidFill>
                  <a:prstClr val="black"/>
                </a:solidFill>
                <a:latin typeface="Arial"/>
                <a:cs typeface="Arial"/>
              </a:rPr>
              <a:t>i</a:t>
            </a:r>
            <a:r>
              <a:rPr lang="en-US" sz="2400" spc="-8" dirty="0" smtClean="0">
                <a:solidFill>
                  <a:prstClr val="black"/>
                </a:solidFill>
                <a:latin typeface="Arial"/>
                <a:cs typeface="Arial"/>
              </a:rPr>
              <a:t>m</a:t>
            </a:r>
            <a:r>
              <a:rPr lang="en-US" sz="2400" dirty="0" smtClean="0">
                <a:solidFill>
                  <a:prstClr val="black"/>
                </a:solidFill>
                <a:latin typeface="Arial"/>
                <a:cs typeface="Arial"/>
              </a:rPr>
              <a:t>e</a:t>
            </a:r>
          </a:p>
          <a:p>
            <a:pPr marL="352425" indent="-171926">
              <a:spcBef>
                <a:spcPts val="323"/>
              </a:spcBef>
              <a:buFont typeface="Arial"/>
              <a:buChar char="•"/>
              <a:tabLst>
                <a:tab pos="352425" algn="l"/>
              </a:tabLst>
            </a:pPr>
            <a:endParaRPr lang="en-US" sz="2400" dirty="0">
              <a:solidFill>
                <a:prstClr val="black"/>
              </a:solidFill>
              <a:latin typeface="Arial"/>
              <a:cs typeface="Arial"/>
            </a:endParaRPr>
          </a:p>
        </p:txBody>
      </p:sp>
    </p:spTree>
    <p:extLst>
      <p:ext uri="{BB962C8B-B14F-4D97-AF65-F5344CB8AC3E}">
        <p14:creationId xmlns:p14="http://schemas.microsoft.com/office/powerpoint/2010/main" val="28557209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chor="ctr">
            <a:noAutofit/>
          </a:bodyPr>
          <a:lstStyle/>
          <a:p>
            <a:pPr marL="6494">
              <a:lnSpc>
                <a:spcPct val="100000"/>
              </a:lnSpc>
            </a:pPr>
            <a:r>
              <a:rPr lang="en-US" sz="3200" b="1" spc="-8" dirty="0">
                <a:latin typeface="Arial"/>
                <a:cs typeface="Arial"/>
              </a:rPr>
              <a:t>Setting a Goal</a:t>
            </a:r>
            <a:endParaRPr sz="3200" dirty="0">
              <a:latin typeface="Arial"/>
              <a:cs typeface="Arial"/>
            </a:endParaRPr>
          </a:p>
        </p:txBody>
      </p:sp>
      <p:sp>
        <p:nvSpPr>
          <p:cNvPr id="3" name="object 3"/>
          <p:cNvSpPr txBox="1"/>
          <p:nvPr/>
        </p:nvSpPr>
        <p:spPr>
          <a:xfrm>
            <a:off x="628650" y="2118886"/>
            <a:ext cx="7676388" cy="3765278"/>
          </a:xfrm>
          <a:prstGeom prst="rect">
            <a:avLst/>
          </a:prstGeom>
        </p:spPr>
        <p:txBody>
          <a:bodyPr vert="horz" wrap="square" lIns="0" tIns="0" rIns="0" bIns="0" rtlCol="0">
            <a:noAutofit/>
          </a:bodyPr>
          <a:lstStyle/>
          <a:p>
            <a:pPr>
              <a:lnSpc>
                <a:spcPts val="750"/>
              </a:lnSpc>
            </a:pPr>
            <a:r>
              <a:rPr lang="en-US" sz="2400" dirty="0">
                <a:latin typeface="Arial" charset="0"/>
                <a:ea typeface="Arial" charset="0"/>
                <a:cs typeface="Arial" charset="0"/>
              </a:rPr>
              <a:t/>
            </a:r>
            <a:br>
              <a:rPr lang="en-US" sz="2400" dirty="0">
                <a:latin typeface="Arial" charset="0"/>
                <a:ea typeface="Arial" charset="0"/>
                <a:cs typeface="Arial" charset="0"/>
              </a:rPr>
            </a:br>
            <a:endParaRPr lang="en-US" sz="2400" dirty="0">
              <a:latin typeface="Arial" charset="0"/>
              <a:ea typeface="Arial" charset="0"/>
              <a:cs typeface="Arial" charset="0"/>
            </a:endParaRPr>
          </a:p>
          <a:p>
            <a:pPr marL="352425" indent="-171926">
              <a:spcBef>
                <a:spcPts val="323"/>
              </a:spcBef>
              <a:buFont typeface="Arial"/>
              <a:buChar char="•"/>
              <a:tabLst>
                <a:tab pos="352425" algn="l"/>
              </a:tabLst>
            </a:pPr>
            <a:r>
              <a:rPr lang="en-US" sz="2400" spc="-8" dirty="0">
                <a:solidFill>
                  <a:prstClr val="black"/>
                </a:solidFill>
                <a:latin typeface="Arial" charset="0"/>
                <a:ea typeface="Arial" charset="0"/>
                <a:cs typeface="Arial" charset="0"/>
              </a:rPr>
              <a:t>C</a:t>
            </a:r>
            <a:r>
              <a:rPr lang="en-US" sz="2400" spc="-4" dirty="0">
                <a:solidFill>
                  <a:prstClr val="black"/>
                </a:solidFill>
                <a:latin typeface="Arial" charset="0"/>
                <a:ea typeface="Arial" charset="0"/>
                <a:cs typeface="Arial" charset="0"/>
              </a:rPr>
              <a:t>hoo</a:t>
            </a:r>
            <a:r>
              <a:rPr lang="en-US" sz="2400" spc="4" dirty="0">
                <a:solidFill>
                  <a:prstClr val="black"/>
                </a:solidFill>
                <a:latin typeface="Arial" charset="0"/>
                <a:ea typeface="Arial" charset="0"/>
                <a:cs typeface="Arial" charset="0"/>
              </a:rPr>
              <a:t>s</a:t>
            </a:r>
            <a:r>
              <a:rPr lang="en-US" sz="2400" dirty="0">
                <a:solidFill>
                  <a:prstClr val="black"/>
                </a:solidFill>
                <a:latin typeface="Arial" charset="0"/>
                <a:ea typeface="Arial" charset="0"/>
                <a:cs typeface="Arial" charset="0"/>
              </a:rPr>
              <a:t>e</a:t>
            </a:r>
            <a:r>
              <a:rPr lang="en-US" sz="2400" spc="-8" dirty="0">
                <a:solidFill>
                  <a:prstClr val="black"/>
                </a:solidFill>
                <a:latin typeface="Arial" charset="0"/>
                <a:ea typeface="Arial" charset="0"/>
                <a:cs typeface="Arial" charset="0"/>
              </a:rPr>
              <a:t> </a:t>
            </a:r>
            <a:r>
              <a:rPr lang="en-US" sz="2400" dirty="0">
                <a:solidFill>
                  <a:prstClr val="black"/>
                </a:solidFill>
                <a:latin typeface="Arial" charset="0"/>
                <a:ea typeface="Arial" charset="0"/>
                <a:cs typeface="Arial" charset="0"/>
              </a:rPr>
              <a:t>a</a:t>
            </a:r>
            <a:r>
              <a:rPr lang="en-US" sz="2400" spc="4" dirty="0">
                <a:solidFill>
                  <a:prstClr val="black"/>
                </a:solidFill>
                <a:latin typeface="Arial" charset="0"/>
                <a:ea typeface="Arial" charset="0"/>
                <a:cs typeface="Arial" charset="0"/>
              </a:rPr>
              <a:t> </a:t>
            </a:r>
            <a:r>
              <a:rPr lang="en-US" sz="2400" spc="-4" dirty="0" smtClean="0">
                <a:solidFill>
                  <a:prstClr val="black"/>
                </a:solidFill>
                <a:latin typeface="Arial" charset="0"/>
                <a:ea typeface="Arial" charset="0"/>
                <a:cs typeface="Arial" charset="0"/>
              </a:rPr>
              <a:t>goa</a:t>
            </a:r>
            <a:r>
              <a:rPr lang="en-US" sz="2400" dirty="0" smtClean="0">
                <a:solidFill>
                  <a:prstClr val="black"/>
                </a:solidFill>
                <a:latin typeface="Arial" charset="0"/>
                <a:ea typeface="Arial" charset="0"/>
                <a:cs typeface="Arial" charset="0"/>
              </a:rPr>
              <a:t>l</a:t>
            </a:r>
            <a:r>
              <a:rPr lang="en-US" sz="2400" spc="-4" dirty="0" smtClean="0">
                <a:solidFill>
                  <a:prstClr val="black"/>
                </a:solidFill>
                <a:latin typeface="Arial" charset="0"/>
                <a:ea typeface="Arial" charset="0"/>
                <a:cs typeface="Arial" charset="0"/>
              </a:rPr>
              <a:t> </a:t>
            </a:r>
            <a:r>
              <a:rPr lang="en-US" sz="2400" spc="4" dirty="0">
                <a:solidFill>
                  <a:prstClr val="black"/>
                </a:solidFill>
                <a:latin typeface="Arial" charset="0"/>
                <a:ea typeface="Arial" charset="0"/>
                <a:cs typeface="Arial" charset="0"/>
              </a:rPr>
              <a:t>t</a:t>
            </a:r>
            <a:r>
              <a:rPr lang="en-US" sz="2400" spc="-4" dirty="0">
                <a:solidFill>
                  <a:prstClr val="black"/>
                </a:solidFill>
                <a:latin typeface="Arial" charset="0"/>
                <a:ea typeface="Arial" charset="0"/>
                <a:cs typeface="Arial" charset="0"/>
              </a:rPr>
              <a:t>h</a:t>
            </a:r>
            <a:r>
              <a:rPr lang="en-US" sz="2400" spc="-11" dirty="0">
                <a:solidFill>
                  <a:prstClr val="black"/>
                </a:solidFill>
                <a:latin typeface="Arial" charset="0"/>
                <a:ea typeface="Arial" charset="0"/>
                <a:cs typeface="Arial" charset="0"/>
              </a:rPr>
              <a:t>a</a:t>
            </a:r>
            <a:r>
              <a:rPr lang="en-US" sz="2400" dirty="0">
                <a:solidFill>
                  <a:prstClr val="black"/>
                </a:solidFill>
                <a:latin typeface="Arial" charset="0"/>
                <a:ea typeface="Arial" charset="0"/>
                <a:cs typeface="Arial" charset="0"/>
              </a:rPr>
              <a:t>t </a:t>
            </a:r>
            <a:r>
              <a:rPr lang="en-US" sz="2400" spc="4" dirty="0">
                <a:solidFill>
                  <a:prstClr val="black"/>
                </a:solidFill>
                <a:latin typeface="Arial" charset="0"/>
                <a:ea typeface="Arial" charset="0"/>
                <a:cs typeface="Arial" charset="0"/>
              </a:rPr>
              <a:t>c</a:t>
            </a:r>
            <a:r>
              <a:rPr lang="en-US" sz="2400" spc="-11" dirty="0">
                <a:solidFill>
                  <a:prstClr val="black"/>
                </a:solidFill>
                <a:latin typeface="Arial" charset="0"/>
                <a:ea typeface="Arial" charset="0"/>
                <a:cs typeface="Arial" charset="0"/>
              </a:rPr>
              <a:t>a</a:t>
            </a:r>
            <a:r>
              <a:rPr lang="en-US" sz="2400" dirty="0">
                <a:solidFill>
                  <a:prstClr val="black"/>
                </a:solidFill>
                <a:latin typeface="Arial" charset="0"/>
                <a:ea typeface="Arial" charset="0"/>
                <a:cs typeface="Arial" charset="0"/>
              </a:rPr>
              <a:t>n</a:t>
            </a:r>
            <a:r>
              <a:rPr lang="en-US" sz="2400" spc="4" dirty="0">
                <a:solidFill>
                  <a:prstClr val="black"/>
                </a:solidFill>
                <a:latin typeface="Arial" charset="0"/>
                <a:ea typeface="Arial" charset="0"/>
                <a:cs typeface="Arial" charset="0"/>
              </a:rPr>
              <a:t> </a:t>
            </a:r>
            <a:r>
              <a:rPr lang="en-US" sz="2400" spc="-4" dirty="0">
                <a:solidFill>
                  <a:prstClr val="black"/>
                </a:solidFill>
                <a:latin typeface="Arial" charset="0"/>
                <a:ea typeface="Arial" charset="0"/>
                <a:cs typeface="Arial" charset="0"/>
              </a:rPr>
              <a:t>b</a:t>
            </a:r>
            <a:r>
              <a:rPr lang="en-US" sz="2400" dirty="0">
                <a:solidFill>
                  <a:prstClr val="black"/>
                </a:solidFill>
                <a:latin typeface="Arial" charset="0"/>
                <a:ea typeface="Arial" charset="0"/>
                <a:cs typeface="Arial" charset="0"/>
              </a:rPr>
              <a:t>e</a:t>
            </a:r>
            <a:r>
              <a:rPr lang="en-US" sz="2400" spc="-15" dirty="0">
                <a:solidFill>
                  <a:prstClr val="black"/>
                </a:solidFill>
                <a:latin typeface="Arial" charset="0"/>
                <a:ea typeface="Arial" charset="0"/>
                <a:cs typeface="Arial" charset="0"/>
              </a:rPr>
              <a:t> </a:t>
            </a:r>
            <a:r>
              <a:rPr lang="en-US" sz="2400" spc="-8" dirty="0" smtClean="0">
                <a:solidFill>
                  <a:prstClr val="black"/>
                </a:solidFill>
                <a:latin typeface="Arial" charset="0"/>
                <a:ea typeface="Arial" charset="0"/>
                <a:cs typeface="Arial" charset="0"/>
              </a:rPr>
              <a:t>m</a:t>
            </a:r>
            <a:r>
              <a:rPr lang="en-US" sz="2400" spc="-4" dirty="0" smtClean="0">
                <a:solidFill>
                  <a:prstClr val="black"/>
                </a:solidFill>
                <a:latin typeface="Arial" charset="0"/>
                <a:ea typeface="Arial" charset="0"/>
                <a:cs typeface="Arial" charset="0"/>
              </a:rPr>
              <a:t>ea</a:t>
            </a:r>
            <a:r>
              <a:rPr lang="en-US" sz="2400" spc="4" dirty="0" smtClean="0">
                <a:solidFill>
                  <a:prstClr val="black"/>
                </a:solidFill>
                <a:latin typeface="Arial" charset="0"/>
                <a:ea typeface="Arial" charset="0"/>
                <a:cs typeface="Arial" charset="0"/>
              </a:rPr>
              <a:t>s</a:t>
            </a:r>
            <a:r>
              <a:rPr lang="en-US" sz="2400" spc="-4" dirty="0" smtClean="0">
                <a:solidFill>
                  <a:prstClr val="black"/>
                </a:solidFill>
                <a:latin typeface="Arial" charset="0"/>
                <a:ea typeface="Arial" charset="0"/>
                <a:cs typeface="Arial" charset="0"/>
              </a:rPr>
              <a:t>u</a:t>
            </a:r>
            <a:r>
              <a:rPr lang="en-US" sz="2400" dirty="0" smtClean="0">
                <a:solidFill>
                  <a:prstClr val="black"/>
                </a:solidFill>
                <a:latin typeface="Arial" charset="0"/>
                <a:ea typeface="Arial" charset="0"/>
                <a:cs typeface="Arial" charset="0"/>
              </a:rPr>
              <a:t>r</a:t>
            </a:r>
            <a:r>
              <a:rPr lang="en-US" sz="2400" spc="-4" dirty="0" smtClean="0">
                <a:solidFill>
                  <a:prstClr val="black"/>
                </a:solidFill>
                <a:latin typeface="Arial" charset="0"/>
                <a:ea typeface="Arial" charset="0"/>
                <a:cs typeface="Arial" charset="0"/>
              </a:rPr>
              <a:t>ed</a:t>
            </a:r>
          </a:p>
          <a:p>
            <a:pPr marL="352425" indent="-171926">
              <a:spcBef>
                <a:spcPts val="323"/>
              </a:spcBef>
              <a:buFont typeface="Arial"/>
              <a:buChar char="•"/>
              <a:tabLst>
                <a:tab pos="352425" algn="l"/>
              </a:tabLst>
            </a:pPr>
            <a:endParaRPr lang="en-US" sz="2400" dirty="0">
              <a:solidFill>
                <a:prstClr val="black"/>
              </a:solidFill>
              <a:latin typeface="Arial" charset="0"/>
              <a:ea typeface="Arial" charset="0"/>
              <a:cs typeface="Arial" charset="0"/>
            </a:endParaRPr>
          </a:p>
          <a:p>
            <a:pPr marL="352425" indent="-171926">
              <a:spcBef>
                <a:spcPts val="315"/>
              </a:spcBef>
              <a:buFont typeface="Arial"/>
              <a:buChar char="•"/>
              <a:tabLst>
                <a:tab pos="352425" algn="l"/>
              </a:tabLst>
            </a:pPr>
            <a:r>
              <a:rPr lang="en-US" sz="2400" spc="-8" dirty="0">
                <a:solidFill>
                  <a:prstClr val="black"/>
                </a:solidFill>
                <a:latin typeface="Arial" charset="0"/>
                <a:ea typeface="Arial" charset="0"/>
                <a:cs typeface="Arial" charset="0"/>
              </a:rPr>
              <a:t>M</a:t>
            </a:r>
            <a:r>
              <a:rPr lang="en-US" sz="2400" spc="-4" dirty="0">
                <a:solidFill>
                  <a:prstClr val="black"/>
                </a:solidFill>
                <a:latin typeface="Arial" charset="0"/>
                <a:ea typeface="Arial" charset="0"/>
                <a:cs typeface="Arial" charset="0"/>
              </a:rPr>
              <a:t>a</a:t>
            </a:r>
            <a:r>
              <a:rPr lang="en-US" sz="2400" spc="4" dirty="0">
                <a:solidFill>
                  <a:prstClr val="black"/>
                </a:solidFill>
                <a:latin typeface="Arial" charset="0"/>
                <a:ea typeface="Arial" charset="0"/>
                <a:cs typeface="Arial" charset="0"/>
              </a:rPr>
              <a:t>k</a:t>
            </a:r>
            <a:r>
              <a:rPr lang="en-US" sz="2400" dirty="0">
                <a:solidFill>
                  <a:prstClr val="black"/>
                </a:solidFill>
                <a:latin typeface="Arial" charset="0"/>
                <a:ea typeface="Arial" charset="0"/>
                <a:cs typeface="Arial" charset="0"/>
              </a:rPr>
              <a:t>e</a:t>
            </a:r>
            <a:r>
              <a:rPr lang="en-US" sz="2400" spc="4" dirty="0">
                <a:solidFill>
                  <a:prstClr val="black"/>
                </a:solidFill>
                <a:latin typeface="Arial" charset="0"/>
                <a:ea typeface="Arial" charset="0"/>
                <a:cs typeface="Arial" charset="0"/>
              </a:rPr>
              <a:t> </a:t>
            </a:r>
            <a:r>
              <a:rPr lang="en-US" sz="2400" spc="-11" dirty="0">
                <a:solidFill>
                  <a:prstClr val="black"/>
                </a:solidFill>
                <a:latin typeface="Arial" charset="0"/>
                <a:ea typeface="Arial" charset="0"/>
                <a:cs typeface="Arial" charset="0"/>
              </a:rPr>
              <a:t>i</a:t>
            </a:r>
            <a:r>
              <a:rPr lang="en-US" sz="2400" dirty="0">
                <a:solidFill>
                  <a:prstClr val="black"/>
                </a:solidFill>
                <a:latin typeface="Arial" charset="0"/>
                <a:ea typeface="Arial" charset="0"/>
                <a:cs typeface="Arial" charset="0"/>
              </a:rPr>
              <a:t>t </a:t>
            </a:r>
            <a:r>
              <a:rPr lang="en-US" sz="2400" spc="-4" dirty="0">
                <a:solidFill>
                  <a:prstClr val="black"/>
                </a:solidFill>
                <a:latin typeface="Arial" charset="0"/>
                <a:ea typeface="Arial" charset="0"/>
                <a:cs typeface="Arial" charset="0"/>
              </a:rPr>
              <a:t>aud</a:t>
            </a:r>
            <a:r>
              <a:rPr lang="en-US" sz="2400" spc="-11" dirty="0">
                <a:solidFill>
                  <a:prstClr val="black"/>
                </a:solidFill>
                <a:latin typeface="Arial" charset="0"/>
                <a:ea typeface="Arial" charset="0"/>
                <a:cs typeface="Arial" charset="0"/>
              </a:rPr>
              <a:t>a</a:t>
            </a:r>
            <a:r>
              <a:rPr lang="en-US" sz="2400" spc="4" dirty="0">
                <a:solidFill>
                  <a:prstClr val="black"/>
                </a:solidFill>
                <a:latin typeface="Arial" charset="0"/>
                <a:ea typeface="Arial" charset="0"/>
                <a:cs typeface="Arial" charset="0"/>
              </a:rPr>
              <a:t>c</a:t>
            </a:r>
            <a:r>
              <a:rPr lang="en-US" sz="2400" dirty="0">
                <a:solidFill>
                  <a:prstClr val="black"/>
                </a:solidFill>
                <a:latin typeface="Arial" charset="0"/>
                <a:ea typeface="Arial" charset="0"/>
                <a:cs typeface="Arial" charset="0"/>
              </a:rPr>
              <a:t>i</a:t>
            </a:r>
            <a:r>
              <a:rPr lang="en-US" sz="2400" spc="-4" dirty="0">
                <a:solidFill>
                  <a:prstClr val="black"/>
                </a:solidFill>
                <a:latin typeface="Arial" charset="0"/>
                <a:ea typeface="Arial" charset="0"/>
                <a:cs typeface="Arial" charset="0"/>
              </a:rPr>
              <a:t>o</a:t>
            </a:r>
            <a:r>
              <a:rPr lang="en-US" sz="2400" spc="-11" dirty="0">
                <a:solidFill>
                  <a:prstClr val="black"/>
                </a:solidFill>
                <a:latin typeface="Arial" charset="0"/>
                <a:ea typeface="Arial" charset="0"/>
                <a:cs typeface="Arial" charset="0"/>
              </a:rPr>
              <a:t>u</a:t>
            </a:r>
            <a:r>
              <a:rPr lang="en-US" sz="2400" dirty="0">
                <a:solidFill>
                  <a:prstClr val="black"/>
                </a:solidFill>
                <a:latin typeface="Arial" charset="0"/>
                <a:ea typeface="Arial" charset="0"/>
                <a:cs typeface="Arial" charset="0"/>
              </a:rPr>
              <a:t>s </a:t>
            </a:r>
            <a:r>
              <a:rPr lang="en-US" sz="2400" spc="-4" dirty="0">
                <a:solidFill>
                  <a:prstClr val="black"/>
                </a:solidFill>
                <a:latin typeface="Arial" charset="0"/>
                <a:ea typeface="Arial" charset="0"/>
                <a:cs typeface="Arial" charset="0"/>
              </a:rPr>
              <a:t>an</a:t>
            </a:r>
            <a:r>
              <a:rPr lang="en-US" sz="2400" dirty="0">
                <a:solidFill>
                  <a:prstClr val="black"/>
                </a:solidFill>
                <a:latin typeface="Arial" charset="0"/>
                <a:ea typeface="Arial" charset="0"/>
                <a:cs typeface="Arial" charset="0"/>
              </a:rPr>
              <a:t>d</a:t>
            </a:r>
            <a:r>
              <a:rPr lang="en-US" sz="2400" spc="4" dirty="0">
                <a:solidFill>
                  <a:prstClr val="black"/>
                </a:solidFill>
                <a:latin typeface="Arial" charset="0"/>
                <a:ea typeface="Arial" charset="0"/>
                <a:cs typeface="Arial" charset="0"/>
              </a:rPr>
              <a:t> </a:t>
            </a:r>
            <a:r>
              <a:rPr lang="en-US" sz="2400" dirty="0" smtClean="0">
                <a:solidFill>
                  <a:prstClr val="black"/>
                </a:solidFill>
                <a:latin typeface="Arial" charset="0"/>
                <a:ea typeface="Arial" charset="0"/>
                <a:cs typeface="Arial" charset="0"/>
              </a:rPr>
              <a:t>i</a:t>
            </a:r>
            <a:r>
              <a:rPr lang="en-US" sz="2400" spc="-11" dirty="0" smtClean="0">
                <a:solidFill>
                  <a:prstClr val="black"/>
                </a:solidFill>
                <a:latin typeface="Arial" charset="0"/>
                <a:ea typeface="Arial" charset="0"/>
                <a:cs typeface="Arial" charset="0"/>
              </a:rPr>
              <a:t>n</a:t>
            </a:r>
            <a:r>
              <a:rPr lang="en-US" sz="2400" spc="4" dirty="0" smtClean="0">
                <a:solidFill>
                  <a:prstClr val="black"/>
                </a:solidFill>
                <a:latin typeface="Arial" charset="0"/>
                <a:ea typeface="Arial" charset="0"/>
                <a:cs typeface="Arial" charset="0"/>
              </a:rPr>
              <a:t>s</a:t>
            </a:r>
            <a:r>
              <a:rPr lang="en-US" sz="2400" dirty="0" smtClean="0">
                <a:solidFill>
                  <a:prstClr val="black"/>
                </a:solidFill>
                <a:latin typeface="Arial" charset="0"/>
                <a:ea typeface="Arial" charset="0"/>
                <a:cs typeface="Arial" charset="0"/>
              </a:rPr>
              <a:t>piring</a:t>
            </a:r>
          </a:p>
          <a:p>
            <a:pPr marL="352425" indent="-171926">
              <a:spcBef>
                <a:spcPts val="315"/>
              </a:spcBef>
              <a:buFont typeface="Arial"/>
              <a:buChar char="•"/>
              <a:tabLst>
                <a:tab pos="352425" algn="l"/>
              </a:tabLst>
            </a:pPr>
            <a:endParaRPr lang="en-US" sz="2400" dirty="0">
              <a:solidFill>
                <a:prstClr val="black"/>
              </a:solidFill>
              <a:latin typeface="Arial" charset="0"/>
              <a:ea typeface="Arial" charset="0"/>
              <a:cs typeface="Arial" charset="0"/>
            </a:endParaRPr>
          </a:p>
          <a:p>
            <a:pPr marL="352425" indent="-171926">
              <a:spcBef>
                <a:spcPts val="323"/>
              </a:spcBef>
              <a:buFont typeface="Arial"/>
              <a:buChar char="•"/>
              <a:tabLst>
                <a:tab pos="352425" algn="l"/>
              </a:tabLst>
            </a:pPr>
            <a:r>
              <a:rPr lang="en-US" sz="2400" spc="-4" dirty="0" smtClean="0">
                <a:solidFill>
                  <a:prstClr val="black"/>
                </a:solidFill>
                <a:latin typeface="Arial" charset="0"/>
                <a:ea typeface="Arial" charset="0"/>
                <a:cs typeface="Arial" charset="0"/>
              </a:rPr>
              <a:t>Consider eq</a:t>
            </a:r>
            <a:r>
              <a:rPr lang="en-US" sz="2400" spc="-11" dirty="0" smtClean="0">
                <a:solidFill>
                  <a:prstClr val="black"/>
                </a:solidFill>
                <a:latin typeface="Arial" charset="0"/>
                <a:ea typeface="Arial" charset="0"/>
                <a:cs typeface="Arial" charset="0"/>
              </a:rPr>
              <a:t>u</a:t>
            </a:r>
            <a:r>
              <a:rPr lang="en-US" sz="2400" dirty="0" smtClean="0">
                <a:solidFill>
                  <a:prstClr val="black"/>
                </a:solidFill>
                <a:latin typeface="Arial" charset="0"/>
                <a:ea typeface="Arial" charset="0"/>
                <a:cs typeface="Arial" charset="0"/>
              </a:rPr>
              <a:t>i</a:t>
            </a:r>
            <a:r>
              <a:rPr lang="en-US" sz="2400" spc="4" dirty="0" smtClean="0">
                <a:solidFill>
                  <a:prstClr val="black"/>
                </a:solidFill>
                <a:latin typeface="Arial" charset="0"/>
                <a:ea typeface="Arial" charset="0"/>
                <a:cs typeface="Arial" charset="0"/>
              </a:rPr>
              <a:t>t</a:t>
            </a:r>
            <a:r>
              <a:rPr lang="en-US" sz="2400" dirty="0" smtClean="0">
                <a:solidFill>
                  <a:prstClr val="black"/>
                </a:solidFill>
                <a:latin typeface="Arial" charset="0"/>
                <a:ea typeface="Arial" charset="0"/>
                <a:cs typeface="Arial" charset="0"/>
              </a:rPr>
              <a:t>y</a:t>
            </a:r>
            <a:endParaRPr lang="en-US" sz="2400" dirty="0">
              <a:solidFill>
                <a:prstClr val="black"/>
              </a:solidFill>
              <a:latin typeface="Arial" charset="0"/>
              <a:ea typeface="Arial" charset="0"/>
              <a:cs typeface="Arial" charset="0"/>
            </a:endParaRPr>
          </a:p>
          <a:p>
            <a:pPr>
              <a:lnSpc>
                <a:spcPts val="750"/>
              </a:lnSpc>
            </a:pPr>
            <a:endParaRPr lang="en-US" sz="2400" dirty="0">
              <a:solidFill>
                <a:prstClr val="black"/>
              </a:solidFill>
              <a:latin typeface="Arial" charset="0"/>
              <a:ea typeface="Arial" charset="0"/>
              <a:cs typeface="Arial" charset="0"/>
            </a:endParaRPr>
          </a:p>
          <a:p>
            <a:pPr>
              <a:lnSpc>
                <a:spcPts val="750"/>
              </a:lnSpc>
            </a:pPr>
            <a:endParaRPr lang="en-US" sz="2400" dirty="0">
              <a:solidFill>
                <a:prstClr val="black"/>
              </a:solidFill>
              <a:latin typeface="Arial" charset="0"/>
              <a:ea typeface="Arial" charset="0"/>
              <a:cs typeface="Arial" charset="0"/>
            </a:endParaRPr>
          </a:p>
          <a:p>
            <a:pPr>
              <a:lnSpc>
                <a:spcPts val="975"/>
              </a:lnSpc>
              <a:spcBef>
                <a:spcPts val="9"/>
              </a:spcBef>
            </a:pPr>
            <a:endParaRPr lang="en-US" sz="2400" dirty="0">
              <a:solidFill>
                <a:prstClr val="black"/>
              </a:solidFill>
              <a:latin typeface="Arial" charset="0"/>
              <a:ea typeface="Arial" charset="0"/>
              <a:cs typeface="Arial" charset="0"/>
            </a:endParaRPr>
          </a:p>
          <a:p>
            <a:pPr marL="9525"/>
            <a:r>
              <a:rPr lang="en-US" sz="2400" b="1" i="1" dirty="0">
                <a:solidFill>
                  <a:srgbClr val="FFFFFF"/>
                </a:solidFill>
                <a:latin typeface="Arial" charset="0"/>
                <a:ea typeface="Arial" charset="0"/>
                <a:cs typeface="Arial" charset="0"/>
              </a:rPr>
              <a:t>S</a:t>
            </a:r>
            <a:r>
              <a:rPr lang="en-US" sz="2400" b="1" i="1" spc="-4" dirty="0">
                <a:solidFill>
                  <a:srgbClr val="FFFFFF"/>
                </a:solidFill>
                <a:latin typeface="Arial" charset="0"/>
                <a:ea typeface="Arial" charset="0"/>
                <a:cs typeface="Arial" charset="0"/>
              </a:rPr>
              <a:t>e</a:t>
            </a:r>
            <a:r>
              <a:rPr lang="en-US" sz="2400" b="1" i="1" dirty="0">
                <a:solidFill>
                  <a:srgbClr val="FFFFFF"/>
                </a:solidFill>
                <a:latin typeface="Arial" charset="0"/>
                <a:ea typeface="Arial" charset="0"/>
                <a:cs typeface="Arial" charset="0"/>
              </a:rPr>
              <a:t>tt</a:t>
            </a:r>
            <a:r>
              <a:rPr lang="en-US" sz="2400" b="1" i="1" spc="4" dirty="0">
                <a:solidFill>
                  <a:srgbClr val="FFFFFF"/>
                </a:solidFill>
                <a:latin typeface="Arial" charset="0"/>
                <a:ea typeface="Arial" charset="0"/>
                <a:cs typeface="Arial" charset="0"/>
              </a:rPr>
              <a:t>i</a:t>
            </a:r>
            <a:r>
              <a:rPr lang="en-US" sz="2400" b="1" i="1" spc="-8" dirty="0">
                <a:solidFill>
                  <a:srgbClr val="FFFFFF"/>
                </a:solidFill>
                <a:latin typeface="Arial" charset="0"/>
                <a:ea typeface="Arial" charset="0"/>
                <a:cs typeface="Arial" charset="0"/>
              </a:rPr>
              <a:t>n</a:t>
            </a:r>
            <a:r>
              <a:rPr lang="en-US" sz="2400" b="1" i="1" dirty="0">
                <a:solidFill>
                  <a:srgbClr val="FFFFFF"/>
                </a:solidFill>
                <a:latin typeface="Arial" charset="0"/>
                <a:ea typeface="Arial" charset="0"/>
                <a:cs typeface="Arial" charset="0"/>
              </a:rPr>
              <a:t>g a</a:t>
            </a:r>
            <a:r>
              <a:rPr lang="en-US" sz="2400" b="1" i="1" spc="-8" dirty="0">
                <a:solidFill>
                  <a:srgbClr val="FFFFFF"/>
                </a:solidFill>
                <a:latin typeface="Arial" charset="0"/>
                <a:ea typeface="Arial" charset="0"/>
                <a:cs typeface="Arial" charset="0"/>
              </a:rPr>
              <a:t> </a:t>
            </a:r>
            <a:r>
              <a:rPr lang="en-US" sz="2400" b="1" i="1" dirty="0" smtClean="0">
                <a:solidFill>
                  <a:srgbClr val="FFFFFF"/>
                </a:solidFill>
                <a:latin typeface="Arial" charset="0"/>
                <a:ea typeface="Arial" charset="0"/>
                <a:cs typeface="Arial" charset="0"/>
              </a:rPr>
              <a:t>G</a:t>
            </a:r>
            <a:r>
              <a:rPr lang="en-US" sz="2400" b="1" i="1" spc="-8" dirty="0" smtClean="0">
                <a:solidFill>
                  <a:srgbClr val="FFFFFF"/>
                </a:solidFill>
                <a:latin typeface="Arial" charset="0"/>
                <a:ea typeface="Arial" charset="0"/>
                <a:cs typeface="Arial" charset="0"/>
              </a:rPr>
              <a:t>o</a:t>
            </a:r>
            <a:r>
              <a:rPr lang="en-US" sz="2400" b="1" i="1" spc="-11" dirty="0" smtClean="0">
                <a:solidFill>
                  <a:srgbClr val="FFFFFF"/>
                </a:solidFill>
                <a:latin typeface="Arial" charset="0"/>
                <a:ea typeface="Arial" charset="0"/>
                <a:cs typeface="Arial" charset="0"/>
              </a:rPr>
              <a:t>a</a:t>
            </a:r>
            <a:r>
              <a:rPr lang="en-US" sz="2400" b="1" i="1" dirty="0" smtClean="0">
                <a:solidFill>
                  <a:srgbClr val="FFFFFF"/>
                </a:solidFill>
                <a:latin typeface="Arial" charset="0"/>
                <a:ea typeface="Arial" charset="0"/>
                <a:cs typeface="Arial" charset="0"/>
              </a:rPr>
              <a:t>l</a:t>
            </a:r>
            <a:endParaRPr lang="en-US" sz="2400" dirty="0">
              <a:solidFill>
                <a:prstClr val="black"/>
              </a:solidFill>
              <a:latin typeface="Arial" charset="0"/>
              <a:ea typeface="Arial" charset="0"/>
              <a:cs typeface="Arial" charset="0"/>
            </a:endParaRPr>
          </a:p>
          <a:p>
            <a:pPr>
              <a:lnSpc>
                <a:spcPts val="488"/>
              </a:lnSpc>
              <a:spcBef>
                <a:spcPts val="7"/>
              </a:spcBef>
            </a:pPr>
            <a:endParaRPr lang="en-US" sz="2400" dirty="0">
              <a:solidFill>
                <a:prstClr val="black"/>
              </a:solidFill>
              <a:latin typeface="Arial" charset="0"/>
              <a:ea typeface="Arial" charset="0"/>
              <a:cs typeface="Arial" charset="0"/>
            </a:endParaRPr>
          </a:p>
          <a:p>
            <a:pPr marL="6494" marR="67539" indent="-325">
              <a:lnSpc>
                <a:spcPct val="119800"/>
              </a:lnSpc>
            </a:pPr>
            <a:endParaRPr sz="2400" dirty="0">
              <a:latin typeface="Arial" charset="0"/>
              <a:ea typeface="Arial" charset="0"/>
              <a:cs typeface="Arial" charset="0"/>
            </a:endParaRPr>
          </a:p>
        </p:txBody>
      </p:sp>
      <p:sp>
        <p:nvSpPr>
          <p:cNvPr id="4" name="object 4"/>
          <p:cNvSpPr/>
          <p:nvPr/>
        </p:nvSpPr>
        <p:spPr>
          <a:xfrm>
            <a:off x="628650" y="1746151"/>
            <a:ext cx="7676388" cy="119225"/>
          </a:xfrm>
          <a:custGeom>
            <a:avLst/>
            <a:gdLst/>
            <a:ahLst/>
            <a:cxnLst/>
            <a:rect l="l" t="t" r="r" b="b"/>
            <a:pathLst>
              <a:path w="6869430" h="274320">
                <a:moveTo>
                  <a:pt x="0" y="274320"/>
                </a:moveTo>
                <a:lnTo>
                  <a:pt x="6869430" y="274320"/>
                </a:lnTo>
                <a:lnTo>
                  <a:pt x="6869430" y="0"/>
                </a:lnTo>
                <a:lnTo>
                  <a:pt x="0" y="0"/>
                </a:lnTo>
                <a:lnTo>
                  <a:pt x="0" y="274320"/>
                </a:lnTo>
                <a:close/>
              </a:path>
            </a:pathLst>
          </a:custGeom>
          <a:solidFill>
            <a:schemeClr val="accent1">
              <a:lumMod val="75000"/>
            </a:schemeClr>
          </a:solidFill>
        </p:spPr>
        <p:txBody>
          <a:bodyPr wrap="square" lIns="0" tIns="0" rIns="0" bIns="0" rtlCol="0">
            <a:noAutofit/>
          </a:bodyPr>
          <a:lstStyle/>
          <a:p>
            <a:endParaRPr sz="920"/>
          </a:p>
        </p:txBody>
      </p:sp>
    </p:spTree>
    <p:extLst>
      <p:ext uri="{BB962C8B-B14F-4D97-AF65-F5344CB8AC3E}">
        <p14:creationId xmlns:p14="http://schemas.microsoft.com/office/powerpoint/2010/main" val="35480186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chor="ctr">
            <a:noAutofit/>
          </a:bodyPr>
          <a:lstStyle/>
          <a:p>
            <a:pPr marL="6494">
              <a:lnSpc>
                <a:spcPct val="100000"/>
              </a:lnSpc>
            </a:pPr>
            <a:r>
              <a:rPr lang="en-US" sz="3200" b="1" dirty="0" smtClean="0">
                <a:latin typeface="Arial"/>
                <a:cs typeface="Arial"/>
              </a:rPr>
              <a:t>Framework for Change</a:t>
            </a:r>
            <a:endParaRPr sz="3200" b="1" dirty="0">
              <a:latin typeface="Arial"/>
              <a:cs typeface="Arial"/>
            </a:endParaRPr>
          </a:p>
        </p:txBody>
      </p:sp>
      <p:sp>
        <p:nvSpPr>
          <p:cNvPr id="3" name="object 3"/>
          <p:cNvSpPr txBox="1"/>
          <p:nvPr/>
        </p:nvSpPr>
        <p:spPr>
          <a:xfrm>
            <a:off x="628650" y="2118886"/>
            <a:ext cx="7676388" cy="3765278"/>
          </a:xfrm>
          <a:prstGeom prst="rect">
            <a:avLst/>
          </a:prstGeom>
        </p:spPr>
        <p:txBody>
          <a:bodyPr vert="horz" wrap="square" lIns="0" tIns="0" rIns="0" bIns="0" rtlCol="0">
            <a:noAutofit/>
          </a:bodyPr>
          <a:lstStyle/>
          <a:p>
            <a:pPr>
              <a:lnSpc>
                <a:spcPts val="750"/>
              </a:lnSpc>
            </a:pPr>
            <a:r>
              <a:rPr lang="en-US" sz="2400" dirty="0">
                <a:latin typeface="Arial" charset="0"/>
                <a:ea typeface="Arial" charset="0"/>
                <a:cs typeface="Arial" charset="0"/>
              </a:rPr>
              <a:t/>
            </a:r>
            <a:br>
              <a:rPr lang="en-US" sz="2400" dirty="0">
                <a:latin typeface="Arial" charset="0"/>
                <a:ea typeface="Arial" charset="0"/>
                <a:cs typeface="Arial" charset="0"/>
              </a:rPr>
            </a:br>
            <a:endParaRPr lang="en-US" sz="2400" dirty="0">
              <a:latin typeface="Arial" charset="0"/>
              <a:ea typeface="Arial" charset="0"/>
              <a:cs typeface="Arial" charset="0"/>
            </a:endParaRPr>
          </a:p>
          <a:p>
            <a:pPr marL="352425" indent="-171926">
              <a:spcBef>
                <a:spcPts val="323"/>
              </a:spcBef>
              <a:buFont typeface="Arial"/>
              <a:buChar char="•"/>
              <a:tabLst>
                <a:tab pos="352425" algn="l"/>
              </a:tabLst>
            </a:pPr>
            <a:r>
              <a:rPr lang="en-US" sz="2400" spc="-8" dirty="0" smtClean="0">
                <a:solidFill>
                  <a:prstClr val="black"/>
                </a:solidFill>
                <a:latin typeface="Arial" charset="0"/>
                <a:ea typeface="Arial" charset="0"/>
                <a:cs typeface="Arial" charset="0"/>
              </a:rPr>
              <a:t>Structure how the group will split up the work</a:t>
            </a:r>
          </a:p>
          <a:p>
            <a:pPr marL="809625" lvl="1" indent="-171926">
              <a:spcBef>
                <a:spcPts val="323"/>
              </a:spcBef>
              <a:buFont typeface="Arial"/>
              <a:buChar char="•"/>
              <a:tabLst>
                <a:tab pos="352425" algn="l"/>
              </a:tabLst>
            </a:pPr>
            <a:r>
              <a:rPr lang="en-US" sz="2400" spc="-8" dirty="0" smtClean="0">
                <a:solidFill>
                  <a:prstClr val="black"/>
                </a:solidFill>
                <a:latin typeface="Arial" charset="0"/>
                <a:ea typeface="Arial" charset="0"/>
                <a:cs typeface="Arial" charset="0"/>
              </a:rPr>
              <a:t>Working groups, policy group, roles</a:t>
            </a:r>
          </a:p>
          <a:p>
            <a:pPr marL="809625" lvl="1" indent="-171926">
              <a:spcBef>
                <a:spcPts val="323"/>
              </a:spcBef>
              <a:buFont typeface="Arial"/>
              <a:buChar char="•"/>
              <a:tabLst>
                <a:tab pos="352425" algn="l"/>
              </a:tabLst>
            </a:pPr>
            <a:endParaRPr lang="en-US" sz="2400" spc="-8" dirty="0" smtClean="0">
              <a:solidFill>
                <a:prstClr val="black"/>
              </a:solidFill>
              <a:latin typeface="Arial" charset="0"/>
              <a:ea typeface="Arial" charset="0"/>
              <a:cs typeface="Arial" charset="0"/>
            </a:endParaRPr>
          </a:p>
          <a:p>
            <a:pPr marL="352425" indent="-171926">
              <a:spcBef>
                <a:spcPts val="323"/>
              </a:spcBef>
              <a:buFont typeface="Arial"/>
              <a:buChar char="•"/>
              <a:tabLst>
                <a:tab pos="352425" algn="l"/>
              </a:tabLst>
            </a:pPr>
            <a:r>
              <a:rPr lang="en-US" sz="2400" spc="-8" dirty="0" smtClean="0">
                <a:solidFill>
                  <a:prstClr val="black"/>
                </a:solidFill>
                <a:latin typeface="Arial" charset="0"/>
                <a:ea typeface="Arial" charset="0"/>
                <a:cs typeface="Arial" charset="0"/>
              </a:rPr>
              <a:t>Determine how to prioritize limited resources </a:t>
            </a:r>
            <a:endParaRPr lang="en-US" sz="2400" spc="-4" dirty="0" smtClean="0">
              <a:solidFill>
                <a:prstClr val="black"/>
              </a:solidFill>
              <a:latin typeface="Arial" charset="0"/>
              <a:ea typeface="Arial" charset="0"/>
              <a:cs typeface="Arial" charset="0"/>
            </a:endParaRPr>
          </a:p>
          <a:p>
            <a:pPr marL="352425" indent="-171926">
              <a:spcBef>
                <a:spcPts val="323"/>
              </a:spcBef>
              <a:buFont typeface="Arial"/>
              <a:buChar char="•"/>
              <a:tabLst>
                <a:tab pos="352425" algn="l"/>
              </a:tabLst>
            </a:pPr>
            <a:endParaRPr lang="en-US" sz="2400" dirty="0">
              <a:solidFill>
                <a:prstClr val="black"/>
              </a:solidFill>
              <a:latin typeface="Arial" charset="0"/>
              <a:ea typeface="Arial" charset="0"/>
              <a:cs typeface="Arial" charset="0"/>
            </a:endParaRPr>
          </a:p>
          <a:p>
            <a:pPr marL="352425" indent="-171926">
              <a:spcBef>
                <a:spcPts val="323"/>
              </a:spcBef>
              <a:buFont typeface="Arial"/>
              <a:buChar char="•"/>
              <a:tabLst>
                <a:tab pos="352425" algn="l"/>
              </a:tabLst>
            </a:pPr>
            <a:endParaRPr lang="en-US" sz="2400" dirty="0">
              <a:solidFill>
                <a:prstClr val="black"/>
              </a:solidFill>
              <a:latin typeface="Arial" charset="0"/>
              <a:ea typeface="Arial" charset="0"/>
              <a:cs typeface="Arial" charset="0"/>
            </a:endParaRPr>
          </a:p>
          <a:p>
            <a:pPr>
              <a:lnSpc>
                <a:spcPts val="750"/>
              </a:lnSpc>
            </a:pPr>
            <a:endParaRPr lang="en-US" sz="2400" dirty="0">
              <a:solidFill>
                <a:prstClr val="black"/>
              </a:solidFill>
              <a:latin typeface="Arial" charset="0"/>
              <a:ea typeface="Arial" charset="0"/>
              <a:cs typeface="Arial" charset="0"/>
            </a:endParaRPr>
          </a:p>
          <a:p>
            <a:pPr>
              <a:lnSpc>
                <a:spcPts val="750"/>
              </a:lnSpc>
            </a:pPr>
            <a:endParaRPr lang="en-US" sz="2400" dirty="0">
              <a:solidFill>
                <a:prstClr val="black"/>
              </a:solidFill>
              <a:latin typeface="Arial" charset="0"/>
              <a:ea typeface="Arial" charset="0"/>
              <a:cs typeface="Arial" charset="0"/>
            </a:endParaRPr>
          </a:p>
          <a:p>
            <a:pPr>
              <a:lnSpc>
                <a:spcPts val="975"/>
              </a:lnSpc>
              <a:spcBef>
                <a:spcPts val="9"/>
              </a:spcBef>
            </a:pPr>
            <a:endParaRPr lang="en-US" sz="2400" dirty="0">
              <a:solidFill>
                <a:prstClr val="black"/>
              </a:solidFill>
              <a:latin typeface="Arial" charset="0"/>
              <a:ea typeface="Arial" charset="0"/>
              <a:cs typeface="Arial" charset="0"/>
            </a:endParaRPr>
          </a:p>
          <a:p>
            <a:pPr marL="9525"/>
            <a:r>
              <a:rPr lang="en-US" sz="2400" b="1" i="1" dirty="0">
                <a:solidFill>
                  <a:srgbClr val="FFFFFF"/>
                </a:solidFill>
                <a:latin typeface="Arial" charset="0"/>
                <a:ea typeface="Arial" charset="0"/>
                <a:cs typeface="Arial" charset="0"/>
              </a:rPr>
              <a:t>S</a:t>
            </a:r>
            <a:r>
              <a:rPr lang="en-US" sz="2400" b="1" i="1" spc="-4" dirty="0">
                <a:solidFill>
                  <a:srgbClr val="FFFFFF"/>
                </a:solidFill>
                <a:latin typeface="Arial" charset="0"/>
                <a:ea typeface="Arial" charset="0"/>
                <a:cs typeface="Arial" charset="0"/>
              </a:rPr>
              <a:t>e</a:t>
            </a:r>
            <a:r>
              <a:rPr lang="en-US" sz="2400" b="1" i="1" dirty="0">
                <a:solidFill>
                  <a:srgbClr val="FFFFFF"/>
                </a:solidFill>
                <a:latin typeface="Arial" charset="0"/>
                <a:ea typeface="Arial" charset="0"/>
                <a:cs typeface="Arial" charset="0"/>
              </a:rPr>
              <a:t>tt</a:t>
            </a:r>
            <a:r>
              <a:rPr lang="en-US" sz="2400" b="1" i="1" spc="4" dirty="0">
                <a:solidFill>
                  <a:srgbClr val="FFFFFF"/>
                </a:solidFill>
                <a:latin typeface="Arial" charset="0"/>
                <a:ea typeface="Arial" charset="0"/>
                <a:cs typeface="Arial" charset="0"/>
              </a:rPr>
              <a:t>i</a:t>
            </a:r>
            <a:r>
              <a:rPr lang="en-US" sz="2400" b="1" i="1" spc="-8" dirty="0">
                <a:solidFill>
                  <a:srgbClr val="FFFFFF"/>
                </a:solidFill>
                <a:latin typeface="Arial" charset="0"/>
                <a:ea typeface="Arial" charset="0"/>
                <a:cs typeface="Arial" charset="0"/>
              </a:rPr>
              <a:t>n</a:t>
            </a:r>
            <a:r>
              <a:rPr lang="en-US" sz="2400" b="1" i="1" dirty="0">
                <a:solidFill>
                  <a:srgbClr val="FFFFFF"/>
                </a:solidFill>
                <a:latin typeface="Arial" charset="0"/>
                <a:ea typeface="Arial" charset="0"/>
                <a:cs typeface="Arial" charset="0"/>
              </a:rPr>
              <a:t>g a</a:t>
            </a:r>
            <a:r>
              <a:rPr lang="en-US" sz="2400" b="1" i="1" spc="-8" dirty="0">
                <a:solidFill>
                  <a:srgbClr val="FFFFFF"/>
                </a:solidFill>
                <a:latin typeface="Arial" charset="0"/>
                <a:ea typeface="Arial" charset="0"/>
                <a:cs typeface="Arial" charset="0"/>
              </a:rPr>
              <a:t> </a:t>
            </a:r>
            <a:r>
              <a:rPr lang="en-US" sz="2400" b="1" i="1" dirty="0" smtClean="0">
                <a:solidFill>
                  <a:srgbClr val="FFFFFF"/>
                </a:solidFill>
                <a:latin typeface="Arial" charset="0"/>
                <a:ea typeface="Arial" charset="0"/>
                <a:cs typeface="Arial" charset="0"/>
              </a:rPr>
              <a:t>G</a:t>
            </a:r>
            <a:r>
              <a:rPr lang="en-US" sz="2400" b="1" i="1" spc="-8" dirty="0" smtClean="0">
                <a:solidFill>
                  <a:srgbClr val="FFFFFF"/>
                </a:solidFill>
                <a:latin typeface="Arial" charset="0"/>
                <a:ea typeface="Arial" charset="0"/>
                <a:cs typeface="Arial" charset="0"/>
              </a:rPr>
              <a:t>o</a:t>
            </a:r>
            <a:r>
              <a:rPr lang="en-US" sz="2400" b="1" i="1" spc="-11" dirty="0" smtClean="0">
                <a:solidFill>
                  <a:srgbClr val="FFFFFF"/>
                </a:solidFill>
                <a:latin typeface="Arial" charset="0"/>
                <a:ea typeface="Arial" charset="0"/>
                <a:cs typeface="Arial" charset="0"/>
              </a:rPr>
              <a:t>a</a:t>
            </a:r>
            <a:r>
              <a:rPr lang="en-US" sz="2400" b="1" i="1" dirty="0" smtClean="0">
                <a:solidFill>
                  <a:srgbClr val="FFFFFF"/>
                </a:solidFill>
                <a:latin typeface="Arial" charset="0"/>
                <a:ea typeface="Arial" charset="0"/>
                <a:cs typeface="Arial" charset="0"/>
              </a:rPr>
              <a:t>l</a:t>
            </a:r>
            <a:endParaRPr lang="en-US" sz="2400" dirty="0">
              <a:solidFill>
                <a:prstClr val="black"/>
              </a:solidFill>
              <a:latin typeface="Arial" charset="0"/>
              <a:ea typeface="Arial" charset="0"/>
              <a:cs typeface="Arial" charset="0"/>
            </a:endParaRPr>
          </a:p>
          <a:p>
            <a:pPr>
              <a:lnSpc>
                <a:spcPts val="488"/>
              </a:lnSpc>
              <a:spcBef>
                <a:spcPts val="7"/>
              </a:spcBef>
            </a:pPr>
            <a:endParaRPr lang="en-US" sz="2400" dirty="0">
              <a:solidFill>
                <a:prstClr val="black"/>
              </a:solidFill>
              <a:latin typeface="Arial" charset="0"/>
              <a:ea typeface="Arial" charset="0"/>
              <a:cs typeface="Arial" charset="0"/>
            </a:endParaRPr>
          </a:p>
          <a:p>
            <a:pPr marL="6494" marR="67539" indent="-325">
              <a:lnSpc>
                <a:spcPct val="119800"/>
              </a:lnSpc>
            </a:pPr>
            <a:endParaRPr sz="2400" dirty="0">
              <a:latin typeface="Arial" charset="0"/>
              <a:ea typeface="Arial" charset="0"/>
              <a:cs typeface="Arial" charset="0"/>
            </a:endParaRPr>
          </a:p>
        </p:txBody>
      </p:sp>
      <p:sp>
        <p:nvSpPr>
          <p:cNvPr id="4" name="object 4"/>
          <p:cNvSpPr/>
          <p:nvPr/>
        </p:nvSpPr>
        <p:spPr>
          <a:xfrm>
            <a:off x="628650" y="1746151"/>
            <a:ext cx="7676388" cy="119225"/>
          </a:xfrm>
          <a:custGeom>
            <a:avLst/>
            <a:gdLst/>
            <a:ahLst/>
            <a:cxnLst/>
            <a:rect l="l" t="t" r="r" b="b"/>
            <a:pathLst>
              <a:path w="6869430" h="274320">
                <a:moveTo>
                  <a:pt x="0" y="274320"/>
                </a:moveTo>
                <a:lnTo>
                  <a:pt x="6869430" y="274320"/>
                </a:lnTo>
                <a:lnTo>
                  <a:pt x="6869430" y="0"/>
                </a:lnTo>
                <a:lnTo>
                  <a:pt x="0" y="0"/>
                </a:lnTo>
                <a:lnTo>
                  <a:pt x="0" y="274320"/>
                </a:lnTo>
                <a:close/>
              </a:path>
            </a:pathLst>
          </a:custGeom>
          <a:solidFill>
            <a:schemeClr val="accent1">
              <a:lumMod val="75000"/>
            </a:schemeClr>
          </a:solidFill>
        </p:spPr>
        <p:txBody>
          <a:bodyPr wrap="square" lIns="0" tIns="0" rIns="0" bIns="0" rtlCol="0">
            <a:noAutofit/>
          </a:bodyPr>
          <a:lstStyle/>
          <a:p>
            <a:endParaRPr sz="920"/>
          </a:p>
        </p:txBody>
      </p:sp>
    </p:spTree>
    <p:extLst>
      <p:ext uri="{BB962C8B-B14F-4D97-AF65-F5344CB8AC3E}">
        <p14:creationId xmlns:p14="http://schemas.microsoft.com/office/powerpoint/2010/main" val="1400010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nchor="ctr">
            <a:noAutofit/>
          </a:bodyPr>
          <a:lstStyle/>
          <a:p>
            <a:pPr marL="6494">
              <a:lnSpc>
                <a:spcPct val="100000"/>
              </a:lnSpc>
            </a:pPr>
            <a:r>
              <a:rPr lang="en-US" sz="3200" b="1" spc="-8" dirty="0">
                <a:latin typeface="Arial"/>
                <a:cs typeface="Arial"/>
              </a:rPr>
              <a:t>Planning for Learning and Evaluation</a:t>
            </a:r>
            <a:endParaRPr sz="3200" dirty="0">
              <a:latin typeface="Arial"/>
              <a:cs typeface="Arial"/>
            </a:endParaRPr>
          </a:p>
        </p:txBody>
      </p:sp>
      <p:sp>
        <p:nvSpPr>
          <p:cNvPr id="3" name="object 3"/>
          <p:cNvSpPr txBox="1"/>
          <p:nvPr/>
        </p:nvSpPr>
        <p:spPr>
          <a:xfrm>
            <a:off x="628650" y="2118886"/>
            <a:ext cx="7676388" cy="3765278"/>
          </a:xfrm>
          <a:prstGeom prst="rect">
            <a:avLst/>
          </a:prstGeom>
        </p:spPr>
        <p:txBody>
          <a:bodyPr vert="horz" wrap="square" lIns="0" tIns="0" rIns="0" bIns="0" rtlCol="0">
            <a:noAutofit/>
          </a:bodyPr>
          <a:lstStyle/>
          <a:p>
            <a:pPr>
              <a:lnSpc>
                <a:spcPts val="750"/>
              </a:lnSpc>
            </a:pPr>
            <a:r>
              <a:rPr lang="en-US" sz="1200" dirty="0"/>
              <a:t/>
            </a:r>
            <a:br>
              <a:rPr lang="en-US" sz="1200" dirty="0"/>
            </a:br>
            <a:endParaRPr lang="en-US" sz="1200" dirty="0"/>
          </a:p>
          <a:p>
            <a:pPr>
              <a:lnSpc>
                <a:spcPts val="488"/>
              </a:lnSpc>
              <a:spcBef>
                <a:spcPts val="7"/>
              </a:spcBef>
            </a:pPr>
            <a:endParaRPr lang="en-US" sz="488" dirty="0">
              <a:solidFill>
                <a:prstClr val="black"/>
              </a:solidFill>
            </a:endParaRPr>
          </a:p>
          <a:p>
            <a:pPr marL="6494" marR="67539" indent="-325">
              <a:lnSpc>
                <a:spcPct val="119800"/>
              </a:lnSpc>
            </a:pPr>
            <a:endParaRPr sz="1200" dirty="0">
              <a:cs typeface="Arial"/>
            </a:endParaRPr>
          </a:p>
        </p:txBody>
      </p:sp>
      <p:sp>
        <p:nvSpPr>
          <p:cNvPr id="4" name="object 4"/>
          <p:cNvSpPr/>
          <p:nvPr/>
        </p:nvSpPr>
        <p:spPr>
          <a:xfrm>
            <a:off x="628650" y="1746151"/>
            <a:ext cx="7676388" cy="119225"/>
          </a:xfrm>
          <a:custGeom>
            <a:avLst/>
            <a:gdLst/>
            <a:ahLst/>
            <a:cxnLst/>
            <a:rect l="l" t="t" r="r" b="b"/>
            <a:pathLst>
              <a:path w="6869430" h="274320">
                <a:moveTo>
                  <a:pt x="0" y="274320"/>
                </a:moveTo>
                <a:lnTo>
                  <a:pt x="6869430" y="274320"/>
                </a:lnTo>
                <a:lnTo>
                  <a:pt x="6869430" y="0"/>
                </a:lnTo>
                <a:lnTo>
                  <a:pt x="0" y="0"/>
                </a:lnTo>
                <a:lnTo>
                  <a:pt x="0" y="274320"/>
                </a:lnTo>
                <a:close/>
              </a:path>
            </a:pathLst>
          </a:custGeom>
          <a:solidFill>
            <a:schemeClr val="accent1">
              <a:lumMod val="75000"/>
            </a:schemeClr>
          </a:solidFill>
        </p:spPr>
        <p:txBody>
          <a:bodyPr wrap="square" lIns="0" tIns="0" rIns="0" bIns="0" rtlCol="0">
            <a:noAutofit/>
          </a:bodyPr>
          <a:lstStyle/>
          <a:p>
            <a:endParaRPr sz="920"/>
          </a:p>
        </p:txBody>
      </p:sp>
      <p:sp>
        <p:nvSpPr>
          <p:cNvPr id="5" name="Rectangle 4"/>
          <p:cNvSpPr/>
          <p:nvPr/>
        </p:nvSpPr>
        <p:spPr>
          <a:xfrm>
            <a:off x="628650" y="2357252"/>
            <a:ext cx="6576822" cy="2870016"/>
          </a:xfrm>
          <a:prstGeom prst="rect">
            <a:avLst/>
          </a:prstGeom>
        </p:spPr>
        <p:txBody>
          <a:bodyPr wrap="square">
            <a:spAutoFit/>
          </a:bodyPr>
          <a:lstStyle/>
          <a:p>
            <a:pPr marL="352425" indent="-171926">
              <a:spcBef>
                <a:spcPts val="323"/>
              </a:spcBef>
              <a:buFont typeface="Arial"/>
              <a:buChar char="•"/>
              <a:tabLst>
                <a:tab pos="352425" algn="l"/>
              </a:tabLst>
            </a:pPr>
            <a:r>
              <a:rPr lang="en-US" sz="2400" spc="4" dirty="0">
                <a:solidFill>
                  <a:prstClr val="black"/>
                </a:solidFill>
                <a:latin typeface="Arial"/>
                <a:cs typeface="Arial"/>
              </a:rPr>
              <a:t>I</a:t>
            </a:r>
            <a:r>
              <a:rPr lang="en-US" sz="2400" spc="-4" dirty="0">
                <a:solidFill>
                  <a:prstClr val="black"/>
                </a:solidFill>
                <a:latin typeface="Arial"/>
                <a:cs typeface="Arial"/>
              </a:rPr>
              <a:t>n</a:t>
            </a:r>
            <a:r>
              <a:rPr lang="en-US" sz="2400" spc="4" dirty="0">
                <a:solidFill>
                  <a:prstClr val="black"/>
                </a:solidFill>
                <a:latin typeface="Arial"/>
                <a:cs typeface="Arial"/>
              </a:rPr>
              <a:t>c</a:t>
            </a:r>
            <a:r>
              <a:rPr lang="en-US" sz="2400" spc="-11" dirty="0">
                <a:solidFill>
                  <a:prstClr val="black"/>
                </a:solidFill>
                <a:latin typeface="Arial"/>
                <a:cs typeface="Arial"/>
              </a:rPr>
              <a:t>o</a:t>
            </a:r>
            <a:r>
              <a:rPr lang="en-US" sz="2400" dirty="0">
                <a:solidFill>
                  <a:prstClr val="black"/>
                </a:solidFill>
                <a:latin typeface="Arial"/>
                <a:cs typeface="Arial"/>
              </a:rPr>
              <a:t>r</a:t>
            </a:r>
            <a:r>
              <a:rPr lang="en-US" sz="2400" spc="-4" dirty="0">
                <a:solidFill>
                  <a:prstClr val="black"/>
                </a:solidFill>
                <a:latin typeface="Arial"/>
                <a:cs typeface="Arial"/>
              </a:rPr>
              <a:t>po</a:t>
            </a:r>
            <a:r>
              <a:rPr lang="en-US" sz="2400" dirty="0">
                <a:solidFill>
                  <a:prstClr val="black"/>
                </a:solidFill>
                <a:latin typeface="Arial"/>
                <a:cs typeface="Arial"/>
              </a:rPr>
              <a:t>r</a:t>
            </a:r>
            <a:r>
              <a:rPr lang="en-US" sz="2400" spc="-11" dirty="0">
                <a:solidFill>
                  <a:prstClr val="black"/>
                </a:solidFill>
                <a:latin typeface="Arial"/>
                <a:cs typeface="Arial"/>
              </a:rPr>
              <a:t>a</a:t>
            </a:r>
            <a:r>
              <a:rPr lang="en-US" sz="2400" spc="4" dirty="0">
                <a:solidFill>
                  <a:prstClr val="black"/>
                </a:solidFill>
                <a:latin typeface="Arial"/>
                <a:cs typeface="Arial"/>
              </a:rPr>
              <a:t>t</a:t>
            </a:r>
            <a:r>
              <a:rPr lang="en-US" sz="2400" dirty="0">
                <a:solidFill>
                  <a:prstClr val="black"/>
                </a:solidFill>
                <a:latin typeface="Arial"/>
                <a:cs typeface="Arial"/>
              </a:rPr>
              <a:t>e</a:t>
            </a:r>
            <a:r>
              <a:rPr lang="en-US" sz="2400" spc="4" dirty="0">
                <a:solidFill>
                  <a:prstClr val="black"/>
                </a:solidFill>
                <a:latin typeface="Arial"/>
                <a:cs typeface="Arial"/>
              </a:rPr>
              <a:t> </a:t>
            </a:r>
            <a:r>
              <a:rPr lang="en-US" sz="2400" spc="-11" dirty="0">
                <a:solidFill>
                  <a:prstClr val="black"/>
                </a:solidFill>
                <a:latin typeface="Arial"/>
                <a:cs typeface="Arial"/>
              </a:rPr>
              <a:t>e</a:t>
            </a:r>
            <a:r>
              <a:rPr lang="en-US" sz="2400" spc="-4" dirty="0">
                <a:solidFill>
                  <a:prstClr val="black"/>
                </a:solidFill>
                <a:latin typeface="Arial"/>
                <a:cs typeface="Arial"/>
              </a:rPr>
              <a:t>a</a:t>
            </a:r>
            <a:r>
              <a:rPr lang="en-US" sz="2400" dirty="0">
                <a:solidFill>
                  <a:prstClr val="black"/>
                </a:solidFill>
                <a:latin typeface="Arial"/>
                <a:cs typeface="Arial"/>
              </a:rPr>
              <a:t>rly</a:t>
            </a:r>
            <a:r>
              <a:rPr lang="en-US" sz="2400" spc="-11" dirty="0">
                <a:solidFill>
                  <a:prstClr val="black"/>
                </a:solidFill>
                <a:latin typeface="Arial"/>
                <a:cs typeface="Arial"/>
              </a:rPr>
              <a:t> </a:t>
            </a:r>
            <a:r>
              <a:rPr lang="en-US" sz="2400" spc="4" dirty="0">
                <a:solidFill>
                  <a:prstClr val="black"/>
                </a:solidFill>
                <a:latin typeface="Arial"/>
                <a:cs typeface="Arial"/>
              </a:rPr>
              <a:t>t</a:t>
            </a:r>
            <a:r>
              <a:rPr lang="en-US" sz="2400" spc="-11" dirty="0">
                <a:solidFill>
                  <a:prstClr val="black"/>
                </a:solidFill>
                <a:latin typeface="Arial"/>
                <a:cs typeface="Arial"/>
              </a:rPr>
              <a:t>h</a:t>
            </a:r>
            <a:r>
              <a:rPr lang="en-US" sz="2400" spc="-4" dirty="0">
                <a:solidFill>
                  <a:prstClr val="black"/>
                </a:solidFill>
                <a:latin typeface="Arial"/>
                <a:cs typeface="Arial"/>
              </a:rPr>
              <a:t>ough</a:t>
            </a:r>
            <a:r>
              <a:rPr lang="en-US" sz="2400" spc="-8" dirty="0">
                <a:solidFill>
                  <a:prstClr val="black"/>
                </a:solidFill>
                <a:latin typeface="Arial"/>
                <a:cs typeface="Arial"/>
              </a:rPr>
              <a:t>t</a:t>
            </a:r>
            <a:r>
              <a:rPr lang="en-US" sz="2400" dirty="0">
                <a:solidFill>
                  <a:prstClr val="black"/>
                </a:solidFill>
                <a:latin typeface="Arial"/>
                <a:cs typeface="Arial"/>
              </a:rPr>
              <a:t>s</a:t>
            </a:r>
            <a:r>
              <a:rPr lang="en-US" sz="2400" spc="8" dirty="0">
                <a:solidFill>
                  <a:prstClr val="black"/>
                </a:solidFill>
                <a:latin typeface="Arial"/>
                <a:cs typeface="Arial"/>
              </a:rPr>
              <a:t> </a:t>
            </a:r>
            <a:r>
              <a:rPr lang="en-US" sz="2400" spc="-4" dirty="0">
                <a:solidFill>
                  <a:prstClr val="black"/>
                </a:solidFill>
                <a:latin typeface="Arial"/>
                <a:cs typeface="Arial"/>
              </a:rPr>
              <a:t>o</a:t>
            </a:r>
            <a:r>
              <a:rPr lang="en-US" sz="2400" dirty="0">
                <a:solidFill>
                  <a:prstClr val="black"/>
                </a:solidFill>
                <a:latin typeface="Arial"/>
                <a:cs typeface="Arial"/>
              </a:rPr>
              <a:t>n</a:t>
            </a:r>
            <a:r>
              <a:rPr lang="en-US" sz="2400" spc="-15" dirty="0">
                <a:solidFill>
                  <a:prstClr val="black"/>
                </a:solidFill>
                <a:latin typeface="Arial"/>
                <a:cs typeface="Arial"/>
              </a:rPr>
              <a:t> </a:t>
            </a:r>
            <a:r>
              <a:rPr lang="en-US" sz="2400" spc="4" dirty="0">
                <a:solidFill>
                  <a:prstClr val="black"/>
                </a:solidFill>
                <a:latin typeface="Arial"/>
                <a:cs typeface="Arial"/>
              </a:rPr>
              <a:t>s</a:t>
            </a:r>
            <a:r>
              <a:rPr lang="en-US" sz="2400" spc="-4" dirty="0">
                <a:solidFill>
                  <a:prstClr val="black"/>
                </a:solidFill>
                <a:latin typeface="Arial"/>
                <a:cs typeface="Arial"/>
              </a:rPr>
              <a:t>ha</a:t>
            </a:r>
            <a:r>
              <a:rPr lang="en-US" sz="2400" dirty="0">
                <a:solidFill>
                  <a:prstClr val="black"/>
                </a:solidFill>
                <a:latin typeface="Arial"/>
                <a:cs typeface="Arial"/>
              </a:rPr>
              <a:t>r</a:t>
            </a:r>
            <a:r>
              <a:rPr lang="en-US" sz="2400" spc="-4" dirty="0">
                <a:solidFill>
                  <a:prstClr val="black"/>
                </a:solidFill>
                <a:latin typeface="Arial"/>
                <a:cs typeface="Arial"/>
              </a:rPr>
              <a:t>e</a:t>
            </a:r>
            <a:r>
              <a:rPr lang="en-US" sz="2400" dirty="0">
                <a:solidFill>
                  <a:prstClr val="black"/>
                </a:solidFill>
                <a:latin typeface="Arial"/>
                <a:cs typeface="Arial"/>
              </a:rPr>
              <a:t>d</a:t>
            </a:r>
            <a:r>
              <a:rPr lang="en-US" sz="2400" spc="-15" dirty="0">
                <a:solidFill>
                  <a:prstClr val="black"/>
                </a:solidFill>
                <a:latin typeface="Arial"/>
                <a:cs typeface="Arial"/>
              </a:rPr>
              <a:t> </a:t>
            </a:r>
            <a:r>
              <a:rPr lang="en-US" sz="2400" spc="-8" dirty="0" smtClean="0">
                <a:solidFill>
                  <a:prstClr val="black"/>
                </a:solidFill>
                <a:latin typeface="Arial"/>
                <a:cs typeface="Arial"/>
              </a:rPr>
              <a:t>m</a:t>
            </a:r>
            <a:r>
              <a:rPr lang="en-US" sz="2400" spc="-4" dirty="0" smtClean="0">
                <a:solidFill>
                  <a:prstClr val="black"/>
                </a:solidFill>
                <a:latin typeface="Arial"/>
                <a:cs typeface="Arial"/>
              </a:rPr>
              <a:t>ea</a:t>
            </a:r>
            <a:r>
              <a:rPr lang="en-US" sz="2400" spc="4" dirty="0" smtClean="0">
                <a:solidFill>
                  <a:prstClr val="black"/>
                </a:solidFill>
                <a:latin typeface="Arial"/>
                <a:cs typeface="Arial"/>
              </a:rPr>
              <a:t>s</a:t>
            </a:r>
            <a:r>
              <a:rPr lang="en-US" sz="2400" spc="-4" dirty="0" smtClean="0">
                <a:solidFill>
                  <a:prstClr val="black"/>
                </a:solidFill>
                <a:latin typeface="Arial"/>
                <a:cs typeface="Arial"/>
              </a:rPr>
              <a:t>u</a:t>
            </a:r>
            <a:r>
              <a:rPr lang="en-US" sz="2400" dirty="0" smtClean="0">
                <a:solidFill>
                  <a:prstClr val="black"/>
                </a:solidFill>
                <a:latin typeface="Arial"/>
                <a:cs typeface="Arial"/>
              </a:rPr>
              <a:t>r</a:t>
            </a:r>
            <a:r>
              <a:rPr lang="en-US" sz="2400" spc="-11" dirty="0" smtClean="0">
                <a:solidFill>
                  <a:prstClr val="black"/>
                </a:solidFill>
                <a:latin typeface="Arial"/>
                <a:cs typeface="Arial"/>
              </a:rPr>
              <a:t>e</a:t>
            </a:r>
            <a:r>
              <a:rPr lang="en-US" sz="2400" dirty="0" smtClean="0">
                <a:solidFill>
                  <a:prstClr val="black"/>
                </a:solidFill>
                <a:latin typeface="Arial"/>
                <a:cs typeface="Arial"/>
              </a:rPr>
              <a:t>s</a:t>
            </a:r>
          </a:p>
          <a:p>
            <a:pPr marL="352425" indent="-171926">
              <a:spcBef>
                <a:spcPts val="323"/>
              </a:spcBef>
              <a:buFont typeface="Arial"/>
              <a:buChar char="•"/>
              <a:tabLst>
                <a:tab pos="352425" algn="l"/>
              </a:tabLst>
            </a:pPr>
            <a:endParaRPr lang="en-US" sz="2400" dirty="0">
              <a:solidFill>
                <a:prstClr val="black"/>
              </a:solidFill>
              <a:latin typeface="Arial"/>
              <a:cs typeface="Arial"/>
            </a:endParaRPr>
          </a:p>
          <a:p>
            <a:pPr marL="352425" indent="-171926">
              <a:spcBef>
                <a:spcPts val="315"/>
              </a:spcBef>
              <a:buFont typeface="Arial"/>
              <a:buChar char="•"/>
              <a:tabLst>
                <a:tab pos="352425" algn="l"/>
              </a:tabLst>
            </a:pPr>
            <a:r>
              <a:rPr lang="en-US" sz="2400" spc="-8" dirty="0">
                <a:solidFill>
                  <a:prstClr val="black"/>
                </a:solidFill>
                <a:latin typeface="Arial"/>
                <a:cs typeface="Arial"/>
              </a:rPr>
              <a:t>N</a:t>
            </a:r>
            <a:r>
              <a:rPr lang="en-US" sz="2400" spc="-4" dirty="0">
                <a:solidFill>
                  <a:prstClr val="black"/>
                </a:solidFill>
                <a:latin typeface="Arial"/>
                <a:cs typeface="Arial"/>
              </a:rPr>
              <a:t>o</a:t>
            </a:r>
            <a:r>
              <a:rPr lang="en-US" sz="2400" spc="4" dirty="0">
                <a:solidFill>
                  <a:prstClr val="black"/>
                </a:solidFill>
                <a:latin typeface="Arial"/>
                <a:cs typeface="Arial"/>
              </a:rPr>
              <a:t>t</a:t>
            </a:r>
            <a:r>
              <a:rPr lang="en-US" sz="2400" dirty="0">
                <a:solidFill>
                  <a:prstClr val="black"/>
                </a:solidFill>
                <a:latin typeface="Arial"/>
                <a:cs typeface="Arial"/>
              </a:rPr>
              <a:t>e</a:t>
            </a:r>
            <a:r>
              <a:rPr lang="en-US" sz="2400" spc="-8" dirty="0">
                <a:solidFill>
                  <a:prstClr val="black"/>
                </a:solidFill>
                <a:latin typeface="Arial"/>
                <a:cs typeface="Arial"/>
              </a:rPr>
              <a:t> </a:t>
            </a:r>
            <a:r>
              <a:rPr lang="en-US" sz="2400" spc="4" dirty="0">
                <a:solidFill>
                  <a:prstClr val="black"/>
                </a:solidFill>
                <a:latin typeface="Arial"/>
                <a:cs typeface="Arial"/>
              </a:rPr>
              <a:t>c</a:t>
            </a:r>
            <a:r>
              <a:rPr lang="en-US" sz="2400" spc="-4" dirty="0">
                <a:solidFill>
                  <a:prstClr val="black"/>
                </a:solidFill>
                <a:latin typeface="Arial"/>
                <a:cs typeface="Arial"/>
              </a:rPr>
              <a:t>hang</a:t>
            </a:r>
            <a:r>
              <a:rPr lang="en-US" sz="2400" dirty="0">
                <a:solidFill>
                  <a:prstClr val="black"/>
                </a:solidFill>
                <a:latin typeface="Arial"/>
                <a:cs typeface="Arial"/>
              </a:rPr>
              <a:t>e</a:t>
            </a:r>
            <a:r>
              <a:rPr lang="en-US" sz="2400" spc="-8" dirty="0">
                <a:solidFill>
                  <a:prstClr val="black"/>
                </a:solidFill>
                <a:latin typeface="Arial"/>
                <a:cs typeface="Arial"/>
              </a:rPr>
              <a:t> </a:t>
            </a:r>
            <a:r>
              <a:rPr lang="en-US" sz="2400" spc="-4" dirty="0">
                <a:solidFill>
                  <a:prstClr val="black"/>
                </a:solidFill>
                <a:latin typeface="Arial"/>
                <a:cs typeface="Arial"/>
              </a:rPr>
              <a:t>o</a:t>
            </a:r>
            <a:r>
              <a:rPr lang="en-US" sz="2400" dirty="0">
                <a:solidFill>
                  <a:prstClr val="black"/>
                </a:solidFill>
                <a:latin typeface="Arial"/>
                <a:cs typeface="Arial"/>
              </a:rPr>
              <a:t>n</a:t>
            </a:r>
            <a:r>
              <a:rPr lang="en-US" sz="2400" spc="-8" dirty="0">
                <a:solidFill>
                  <a:prstClr val="black"/>
                </a:solidFill>
                <a:latin typeface="Arial"/>
                <a:cs typeface="Arial"/>
              </a:rPr>
              <a:t> </a:t>
            </a:r>
            <a:r>
              <a:rPr lang="en-US" sz="2400" spc="-4" dirty="0">
                <a:solidFill>
                  <a:prstClr val="black"/>
                </a:solidFill>
                <a:latin typeface="Arial"/>
                <a:cs typeface="Arial"/>
              </a:rPr>
              <a:t>d</a:t>
            </a:r>
            <a:r>
              <a:rPr lang="en-US" sz="2400" spc="-11" dirty="0">
                <a:solidFill>
                  <a:prstClr val="black"/>
                </a:solidFill>
                <a:latin typeface="Arial"/>
                <a:cs typeface="Arial"/>
              </a:rPr>
              <a:t>i</a:t>
            </a:r>
            <a:r>
              <a:rPr lang="en-US" sz="2400" spc="4" dirty="0">
                <a:solidFill>
                  <a:prstClr val="black"/>
                </a:solidFill>
                <a:latin typeface="Arial"/>
                <a:cs typeface="Arial"/>
              </a:rPr>
              <a:t>f</a:t>
            </a:r>
            <a:r>
              <a:rPr lang="en-US" sz="2400" spc="-8" dirty="0">
                <a:solidFill>
                  <a:prstClr val="black"/>
                </a:solidFill>
                <a:latin typeface="Arial"/>
                <a:cs typeface="Arial"/>
              </a:rPr>
              <a:t>f</a:t>
            </a:r>
            <a:r>
              <a:rPr lang="en-US" sz="2400" spc="-4" dirty="0">
                <a:solidFill>
                  <a:prstClr val="black"/>
                </a:solidFill>
                <a:latin typeface="Arial"/>
                <a:cs typeface="Arial"/>
              </a:rPr>
              <a:t>e</a:t>
            </a:r>
            <a:r>
              <a:rPr lang="en-US" sz="2400" dirty="0">
                <a:solidFill>
                  <a:prstClr val="black"/>
                </a:solidFill>
                <a:latin typeface="Arial"/>
                <a:cs typeface="Arial"/>
              </a:rPr>
              <a:t>r</a:t>
            </a:r>
            <a:r>
              <a:rPr lang="en-US" sz="2400" spc="-4" dirty="0">
                <a:solidFill>
                  <a:prstClr val="black"/>
                </a:solidFill>
                <a:latin typeface="Arial"/>
                <a:cs typeface="Arial"/>
              </a:rPr>
              <a:t>en</a:t>
            </a:r>
            <a:r>
              <a:rPr lang="en-US" sz="2400" dirty="0">
                <a:solidFill>
                  <a:prstClr val="black"/>
                </a:solidFill>
                <a:latin typeface="Arial"/>
                <a:cs typeface="Arial"/>
              </a:rPr>
              <a:t>t </a:t>
            </a:r>
            <a:r>
              <a:rPr lang="en-US" sz="2400" spc="-8" dirty="0" smtClean="0">
                <a:solidFill>
                  <a:prstClr val="black"/>
                </a:solidFill>
                <a:latin typeface="Arial"/>
                <a:cs typeface="Arial"/>
              </a:rPr>
              <a:t>s</a:t>
            </a:r>
            <a:r>
              <a:rPr lang="en-US" sz="2400" spc="4" dirty="0" smtClean="0">
                <a:solidFill>
                  <a:prstClr val="black"/>
                </a:solidFill>
                <a:latin typeface="Arial"/>
                <a:cs typeface="Arial"/>
              </a:rPr>
              <a:t>c</a:t>
            </a:r>
            <a:r>
              <a:rPr lang="en-US" sz="2400" spc="-4" dirty="0" smtClean="0">
                <a:solidFill>
                  <a:prstClr val="black"/>
                </a:solidFill>
                <a:latin typeface="Arial"/>
                <a:cs typeface="Arial"/>
              </a:rPr>
              <a:t>a</a:t>
            </a:r>
            <a:r>
              <a:rPr lang="en-US" sz="2400" dirty="0" smtClean="0">
                <a:solidFill>
                  <a:prstClr val="black"/>
                </a:solidFill>
                <a:latin typeface="Arial"/>
                <a:cs typeface="Arial"/>
              </a:rPr>
              <a:t>l</a:t>
            </a:r>
            <a:r>
              <a:rPr lang="en-US" sz="2400" spc="-11" dirty="0" smtClean="0">
                <a:solidFill>
                  <a:prstClr val="black"/>
                </a:solidFill>
                <a:latin typeface="Arial"/>
                <a:cs typeface="Arial"/>
              </a:rPr>
              <a:t>e</a:t>
            </a:r>
            <a:r>
              <a:rPr lang="en-US" sz="2400" dirty="0" smtClean="0">
                <a:solidFill>
                  <a:prstClr val="black"/>
                </a:solidFill>
                <a:latin typeface="Arial"/>
                <a:cs typeface="Arial"/>
              </a:rPr>
              <a:t>s</a:t>
            </a:r>
          </a:p>
          <a:p>
            <a:pPr marL="352425" indent="-171926">
              <a:spcBef>
                <a:spcPts val="315"/>
              </a:spcBef>
              <a:buFont typeface="Arial"/>
              <a:buChar char="•"/>
              <a:tabLst>
                <a:tab pos="352425" algn="l"/>
              </a:tabLst>
            </a:pPr>
            <a:endParaRPr lang="en-US" sz="2400" dirty="0">
              <a:solidFill>
                <a:prstClr val="black"/>
              </a:solidFill>
              <a:latin typeface="Arial"/>
              <a:cs typeface="Arial"/>
            </a:endParaRPr>
          </a:p>
          <a:p>
            <a:pPr marL="352425" indent="-171926">
              <a:spcBef>
                <a:spcPts val="323"/>
              </a:spcBef>
              <a:buFont typeface="Arial"/>
              <a:buChar char="•"/>
              <a:tabLst>
                <a:tab pos="352425" algn="l"/>
              </a:tabLst>
            </a:pPr>
            <a:r>
              <a:rPr lang="en-US" sz="2400" spc="-4" dirty="0">
                <a:solidFill>
                  <a:prstClr val="black"/>
                </a:solidFill>
                <a:latin typeface="Arial"/>
                <a:cs typeface="Arial"/>
              </a:rPr>
              <a:t>S</a:t>
            </a:r>
            <a:r>
              <a:rPr lang="en-US" sz="2400" spc="4" dirty="0">
                <a:solidFill>
                  <a:prstClr val="black"/>
                </a:solidFill>
                <a:latin typeface="Arial"/>
                <a:cs typeface="Arial"/>
              </a:rPr>
              <a:t>t</a:t>
            </a:r>
            <a:r>
              <a:rPr lang="en-US" sz="2400" dirty="0">
                <a:solidFill>
                  <a:prstClr val="black"/>
                </a:solidFill>
                <a:latin typeface="Arial"/>
                <a:cs typeface="Arial"/>
              </a:rPr>
              <a:t>r</a:t>
            </a:r>
            <a:r>
              <a:rPr lang="en-US" sz="2400" spc="-4" dirty="0">
                <a:solidFill>
                  <a:prstClr val="black"/>
                </a:solidFill>
                <a:latin typeface="Arial"/>
                <a:cs typeface="Arial"/>
              </a:rPr>
              <a:t>ong</a:t>
            </a:r>
            <a:r>
              <a:rPr lang="en-US" sz="2400" dirty="0">
                <a:solidFill>
                  <a:prstClr val="black"/>
                </a:solidFill>
                <a:latin typeface="Arial"/>
                <a:cs typeface="Arial"/>
              </a:rPr>
              <a:t>ly</a:t>
            </a:r>
            <a:r>
              <a:rPr lang="en-US" sz="2400" spc="-11" dirty="0">
                <a:solidFill>
                  <a:prstClr val="black"/>
                </a:solidFill>
                <a:latin typeface="Arial"/>
                <a:cs typeface="Arial"/>
              </a:rPr>
              <a:t> </a:t>
            </a:r>
            <a:r>
              <a:rPr lang="en-US" sz="2400" spc="-4" dirty="0">
                <a:solidFill>
                  <a:prstClr val="black"/>
                </a:solidFill>
                <a:latin typeface="Arial"/>
                <a:cs typeface="Arial"/>
              </a:rPr>
              <a:t>e</a:t>
            </a:r>
            <a:r>
              <a:rPr lang="en-US" sz="2400" spc="-8" dirty="0">
                <a:solidFill>
                  <a:prstClr val="black"/>
                </a:solidFill>
                <a:latin typeface="Arial"/>
                <a:cs typeface="Arial"/>
              </a:rPr>
              <a:t>m</a:t>
            </a:r>
            <a:r>
              <a:rPr lang="en-US" sz="2400" spc="-4" dirty="0">
                <a:solidFill>
                  <a:prstClr val="black"/>
                </a:solidFill>
                <a:latin typeface="Arial"/>
                <a:cs typeface="Arial"/>
              </a:rPr>
              <a:t>pha</a:t>
            </a:r>
            <a:r>
              <a:rPr lang="en-US" sz="2400" spc="-8" dirty="0">
                <a:solidFill>
                  <a:prstClr val="black"/>
                </a:solidFill>
                <a:latin typeface="Arial"/>
                <a:cs typeface="Arial"/>
              </a:rPr>
              <a:t>s</a:t>
            </a:r>
            <a:r>
              <a:rPr lang="en-US" sz="2400" dirty="0">
                <a:solidFill>
                  <a:prstClr val="black"/>
                </a:solidFill>
                <a:latin typeface="Arial"/>
                <a:cs typeface="Arial"/>
              </a:rPr>
              <a:t>i</a:t>
            </a:r>
            <a:r>
              <a:rPr lang="en-US" sz="2400" spc="-8" dirty="0">
                <a:solidFill>
                  <a:prstClr val="black"/>
                </a:solidFill>
                <a:latin typeface="Arial"/>
                <a:cs typeface="Arial"/>
              </a:rPr>
              <a:t>z</a:t>
            </a:r>
            <a:r>
              <a:rPr lang="en-US" sz="2400" dirty="0">
                <a:solidFill>
                  <a:prstClr val="black"/>
                </a:solidFill>
                <a:latin typeface="Arial"/>
                <a:cs typeface="Arial"/>
              </a:rPr>
              <a:t>e</a:t>
            </a:r>
            <a:r>
              <a:rPr lang="en-US" sz="2400" spc="4" dirty="0">
                <a:solidFill>
                  <a:prstClr val="black"/>
                </a:solidFill>
                <a:latin typeface="Arial"/>
                <a:cs typeface="Arial"/>
              </a:rPr>
              <a:t> </a:t>
            </a:r>
            <a:r>
              <a:rPr lang="en-US" sz="2400" dirty="0" smtClean="0">
                <a:solidFill>
                  <a:prstClr val="black"/>
                </a:solidFill>
                <a:latin typeface="Arial"/>
                <a:cs typeface="Arial"/>
              </a:rPr>
              <a:t>l</a:t>
            </a:r>
            <a:r>
              <a:rPr lang="en-US" sz="2400" spc="-4" dirty="0" smtClean="0">
                <a:solidFill>
                  <a:prstClr val="black"/>
                </a:solidFill>
                <a:latin typeface="Arial"/>
                <a:cs typeface="Arial"/>
              </a:rPr>
              <a:t>ea</a:t>
            </a:r>
            <a:r>
              <a:rPr lang="en-US" sz="2400" dirty="0" smtClean="0">
                <a:solidFill>
                  <a:prstClr val="black"/>
                </a:solidFill>
                <a:latin typeface="Arial"/>
                <a:cs typeface="Arial"/>
              </a:rPr>
              <a:t>r</a:t>
            </a:r>
            <a:r>
              <a:rPr lang="en-US" sz="2400" spc="-4" dirty="0" smtClean="0">
                <a:solidFill>
                  <a:prstClr val="black"/>
                </a:solidFill>
                <a:latin typeface="Arial"/>
                <a:cs typeface="Arial"/>
              </a:rPr>
              <a:t>n</a:t>
            </a:r>
            <a:r>
              <a:rPr lang="en-US" sz="2400" dirty="0" smtClean="0">
                <a:solidFill>
                  <a:prstClr val="black"/>
                </a:solidFill>
                <a:latin typeface="Arial"/>
                <a:cs typeface="Arial"/>
              </a:rPr>
              <a:t>i</a:t>
            </a:r>
            <a:r>
              <a:rPr lang="en-US" sz="2400" spc="-11" dirty="0" smtClean="0">
                <a:solidFill>
                  <a:prstClr val="black"/>
                </a:solidFill>
                <a:latin typeface="Arial"/>
                <a:cs typeface="Arial"/>
              </a:rPr>
              <a:t>n</a:t>
            </a:r>
            <a:r>
              <a:rPr lang="en-US" sz="2400" dirty="0" smtClean="0">
                <a:solidFill>
                  <a:prstClr val="black"/>
                </a:solidFill>
                <a:latin typeface="Arial"/>
                <a:cs typeface="Arial"/>
              </a:rPr>
              <a:t>g</a:t>
            </a:r>
          </a:p>
          <a:p>
            <a:pPr marL="352425" indent="-171926">
              <a:spcBef>
                <a:spcPts val="323"/>
              </a:spcBef>
              <a:buFont typeface="Arial"/>
              <a:buChar char="•"/>
              <a:tabLst>
                <a:tab pos="352425" algn="l"/>
              </a:tabLst>
            </a:pPr>
            <a:endParaRPr lang="en-US" sz="2400" dirty="0">
              <a:solidFill>
                <a:prstClr val="black"/>
              </a:solidFill>
              <a:latin typeface="Arial"/>
              <a:cs typeface="Arial"/>
            </a:endParaRPr>
          </a:p>
        </p:txBody>
      </p:sp>
    </p:spTree>
    <p:extLst>
      <p:ext uri="{BB962C8B-B14F-4D97-AF65-F5344CB8AC3E}">
        <p14:creationId xmlns:p14="http://schemas.microsoft.com/office/powerpoint/2010/main" val="1876868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b="1" dirty="0" smtClean="0"/>
              <a:t>Thinking About Shared Measurement </a:t>
            </a:r>
            <a:endParaRPr lang="en-CA" b="1" dirty="0"/>
          </a:p>
        </p:txBody>
      </p:sp>
      <p:graphicFrame>
        <p:nvGraphicFramePr>
          <p:cNvPr id="4" name="Diagram 3"/>
          <p:cNvGraphicFramePr/>
          <p:nvPr>
            <p:extLst/>
          </p:nvPr>
        </p:nvGraphicFramePr>
        <p:xfrm>
          <a:off x="467544" y="1628800"/>
          <a:ext cx="799288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44333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Collective Impact on the ground- SPOR as a catalyst</a:t>
            </a:r>
            <a:endParaRPr lang="en-US" dirty="0"/>
          </a:p>
        </p:txBody>
      </p:sp>
      <p:sp>
        <p:nvSpPr>
          <p:cNvPr id="3" name="Content Placeholder 2"/>
          <p:cNvSpPr>
            <a:spLocks noGrp="1"/>
          </p:cNvSpPr>
          <p:nvPr>
            <p:ph idx="1"/>
          </p:nvPr>
        </p:nvSpPr>
        <p:spPr/>
        <p:txBody>
          <a:bodyPr/>
          <a:lstStyle/>
          <a:p>
            <a:pPr marL="0" indent="0">
              <a:buNone/>
            </a:pPr>
            <a:endParaRPr lang="en-US" dirty="0"/>
          </a:p>
        </p:txBody>
      </p:sp>
      <p:graphicFrame>
        <p:nvGraphicFramePr>
          <p:cNvPr id="4" name="Table 3"/>
          <p:cNvGraphicFramePr>
            <a:graphicFrameLocks noGrp="1"/>
          </p:cNvGraphicFramePr>
          <p:nvPr>
            <p:extLst/>
          </p:nvPr>
        </p:nvGraphicFramePr>
        <p:xfrm>
          <a:off x="628650" y="1619885"/>
          <a:ext cx="7886700" cy="37795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938524119"/>
                    </a:ext>
                  </a:extLst>
                </a:gridCol>
                <a:gridCol w="5600700">
                  <a:extLst>
                    <a:ext uri="{9D8B030D-6E8A-4147-A177-3AD203B41FA5}">
                      <a16:colId xmlns:a16="http://schemas.microsoft.com/office/drawing/2014/main" val="272262423"/>
                    </a:ext>
                  </a:extLst>
                </a:gridCol>
              </a:tblGrid>
              <a:tr h="370840">
                <a:tc>
                  <a:txBody>
                    <a:bodyPr/>
                    <a:lstStyle/>
                    <a:p>
                      <a:r>
                        <a:rPr lang="en-US" dirty="0" smtClean="0"/>
                        <a:t>Collective Impact Factor</a:t>
                      </a:r>
                      <a:endParaRPr lang="en-US" dirty="0"/>
                    </a:p>
                  </a:txBody>
                  <a:tcPr/>
                </a:tc>
                <a:tc>
                  <a:txBody>
                    <a:bodyPr/>
                    <a:lstStyle/>
                    <a:p>
                      <a:r>
                        <a:rPr lang="en-US" baseline="0" dirty="0" smtClean="0"/>
                        <a:t> Case study for chronic disease management (Diabetes and complex needs)</a:t>
                      </a:r>
                      <a:endParaRPr lang="en-US" dirty="0"/>
                    </a:p>
                  </a:txBody>
                  <a:tcPr/>
                </a:tc>
                <a:extLst>
                  <a:ext uri="{0D108BD9-81ED-4DB2-BD59-A6C34878D82A}">
                    <a16:rowId xmlns:a16="http://schemas.microsoft.com/office/drawing/2014/main" val="31675411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1. Common agenda </a:t>
                      </a:r>
                    </a:p>
                  </a:txBody>
                  <a:tcPr/>
                </a:tc>
                <a:tc>
                  <a:txBody>
                    <a:bodyPr/>
                    <a:lstStyle/>
                    <a:p>
                      <a:r>
                        <a:rPr lang="en-US" sz="1600" dirty="0" err="1" smtClean="0"/>
                        <a:t>MoU</a:t>
                      </a:r>
                      <a:r>
                        <a:rPr lang="en-US" sz="1600" dirty="0" smtClean="0"/>
                        <a:t> with</a:t>
                      </a:r>
                      <a:r>
                        <a:rPr lang="en-US" sz="1600" baseline="0" dirty="0" smtClean="0"/>
                        <a:t> Toronto Central regional authority j</a:t>
                      </a:r>
                      <a:r>
                        <a:rPr lang="en-US" sz="1600" dirty="0" smtClean="0"/>
                        <a:t>oining</a:t>
                      </a:r>
                      <a:r>
                        <a:rPr lang="en-US" sz="1600" baseline="0" dirty="0" smtClean="0"/>
                        <a:t> up to align agenda around population-health planning for people with diabetes and complex needs (DAC/PICHIN projects)</a:t>
                      </a:r>
                      <a:endParaRPr lang="en-US" sz="1600" dirty="0"/>
                    </a:p>
                  </a:txBody>
                  <a:tcPr/>
                </a:tc>
                <a:extLst>
                  <a:ext uri="{0D108BD9-81ED-4DB2-BD59-A6C34878D82A}">
                    <a16:rowId xmlns:a16="http://schemas.microsoft.com/office/drawing/2014/main" val="442546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 Shared</a:t>
                      </a:r>
                      <a:r>
                        <a:rPr lang="en-US" sz="1600" baseline="0" dirty="0" smtClean="0"/>
                        <a:t> Measurement System</a:t>
                      </a:r>
                      <a:endParaRPr lang="en-US" sz="1600" dirty="0"/>
                    </a:p>
                  </a:txBody>
                  <a:tcPr/>
                </a:tc>
                <a:tc>
                  <a:txBody>
                    <a:bodyPr/>
                    <a:lstStyle/>
                    <a:p>
                      <a:r>
                        <a:rPr lang="en-US" sz="1600" dirty="0" smtClean="0"/>
                        <a:t>Leveraging data assets and analytical capacity from IC/ES via</a:t>
                      </a:r>
                      <a:r>
                        <a:rPr lang="en-US" sz="1600" baseline="0" dirty="0" smtClean="0"/>
                        <a:t> OSSU partnership</a:t>
                      </a:r>
                      <a:endParaRPr lang="en-US" sz="1600" dirty="0"/>
                    </a:p>
                  </a:txBody>
                  <a:tcPr/>
                </a:tc>
                <a:extLst>
                  <a:ext uri="{0D108BD9-81ED-4DB2-BD59-A6C34878D82A}">
                    <a16:rowId xmlns:a16="http://schemas.microsoft.com/office/drawing/2014/main" val="3048946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 Mutually reinforcing activities </a:t>
                      </a:r>
                    </a:p>
                  </a:txBody>
                  <a:tcPr/>
                </a:tc>
                <a:tc>
                  <a:txBody>
                    <a:bodyPr/>
                    <a:lstStyle/>
                    <a:p>
                      <a:r>
                        <a:rPr lang="en-US" sz="1600" dirty="0" smtClean="0"/>
                        <a:t>Co-designed</a:t>
                      </a:r>
                      <a:r>
                        <a:rPr lang="en-US" sz="1600" baseline="0" dirty="0" smtClean="0"/>
                        <a:t> interventions from researchers, targeting key populations in sub-regions (Diabetes interventions)</a:t>
                      </a:r>
                      <a:endParaRPr lang="en-US" sz="1600" dirty="0"/>
                    </a:p>
                  </a:txBody>
                  <a:tcPr/>
                </a:tc>
                <a:extLst>
                  <a:ext uri="{0D108BD9-81ED-4DB2-BD59-A6C34878D82A}">
                    <a16:rowId xmlns:a16="http://schemas.microsoft.com/office/drawing/2014/main" val="40672779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4. Continuous Communication</a:t>
                      </a:r>
                      <a:endParaRPr lang="en-US" sz="1600" dirty="0"/>
                    </a:p>
                  </a:txBody>
                  <a:tcPr/>
                </a:tc>
                <a:tc>
                  <a:txBody>
                    <a:bodyPr/>
                    <a:lstStyle/>
                    <a:p>
                      <a:r>
                        <a:rPr lang="en-US" sz="1600" dirty="0" smtClean="0"/>
                        <a:t>Regular working groups formed to facilitate evidence-sharing</a:t>
                      </a:r>
                      <a:r>
                        <a:rPr lang="en-US" sz="1600" baseline="0" dirty="0" smtClean="0"/>
                        <a:t> and data for monitoring and planning</a:t>
                      </a:r>
                      <a:endParaRPr lang="en-US" sz="1600" dirty="0"/>
                    </a:p>
                  </a:txBody>
                  <a:tcPr/>
                </a:tc>
                <a:extLst>
                  <a:ext uri="{0D108BD9-81ED-4DB2-BD59-A6C34878D82A}">
                    <a16:rowId xmlns:a16="http://schemas.microsoft.com/office/drawing/2014/main" val="38030433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5. Backbone Organization</a:t>
                      </a:r>
                    </a:p>
                  </a:txBody>
                  <a:tcPr/>
                </a:tc>
                <a:tc>
                  <a:txBody>
                    <a:bodyPr/>
                    <a:lstStyle/>
                    <a:p>
                      <a:r>
                        <a:rPr lang="en-US" sz="1600" dirty="0" smtClean="0"/>
                        <a:t>Testing the feasibility of an</a:t>
                      </a:r>
                      <a:r>
                        <a:rPr lang="en-US" sz="1600" baseline="0" dirty="0" smtClean="0"/>
                        <a:t> on-going platform (data, resources, strategy) to support alignment on the ground</a:t>
                      </a:r>
                      <a:endParaRPr lang="en-US" sz="1600" dirty="0"/>
                    </a:p>
                  </a:txBody>
                  <a:tcPr/>
                </a:tc>
                <a:extLst>
                  <a:ext uri="{0D108BD9-81ED-4DB2-BD59-A6C34878D82A}">
                    <a16:rowId xmlns:a16="http://schemas.microsoft.com/office/drawing/2014/main" val="2335625464"/>
                  </a:ext>
                </a:extLst>
              </a:tr>
            </a:tbl>
          </a:graphicData>
        </a:graphic>
      </p:graphicFrame>
      <p:pic>
        <p:nvPicPr>
          <p:cNvPr id="102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92" y="5453110"/>
            <a:ext cx="2133600" cy="10181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betes Action Canada â SPOR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092" y="5728896"/>
            <a:ext cx="2515393" cy="7205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01.png"/>
          <p:cNvPicPr>
            <a:picLocks noChangeAspect="1"/>
          </p:cNvPicPr>
          <p:nvPr/>
        </p:nvPicPr>
        <p:blipFill rotWithShape="1">
          <a:blip r:embed="rId4" cstate="hqprint">
            <a:extLst>
              <a:ext uri="{28A0092B-C50C-407E-A947-70E740481C1C}">
                <a14:useLocalDpi xmlns:a14="http://schemas.microsoft.com/office/drawing/2010/main" val="0"/>
              </a:ext>
            </a:extLst>
          </a:blip>
          <a:srcRect l="35888" t="31955" r="35814" b="37209"/>
          <a:stretch/>
        </p:blipFill>
        <p:spPr>
          <a:xfrm>
            <a:off x="5569297" y="5571950"/>
            <a:ext cx="1181900" cy="1019567"/>
          </a:xfrm>
          <a:prstGeom prst="rect">
            <a:avLst/>
          </a:prstGeom>
        </p:spPr>
      </p:pic>
      <p:pic>
        <p:nvPicPr>
          <p:cNvPr id="1030" name="Picture 6" descr="ICES LOGO"/>
          <p:cNvPicPr>
            <a:picLocks noChangeAspect="1" noChangeArrowheads="1"/>
          </p:cNvPicPr>
          <p:nvPr/>
        </p:nvPicPr>
        <p:blipFill rotWithShape="1">
          <a:blip r:embed="rId5">
            <a:extLst>
              <a:ext uri="{28A0092B-C50C-407E-A947-70E740481C1C}">
                <a14:useLocalDpi xmlns:a14="http://schemas.microsoft.com/office/drawing/2010/main" val="0"/>
              </a:ext>
            </a:extLst>
          </a:blip>
          <a:srcRect r="53813"/>
          <a:stretch/>
        </p:blipFill>
        <p:spPr bwMode="auto">
          <a:xfrm>
            <a:off x="7496856" y="5681609"/>
            <a:ext cx="842600" cy="76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223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189" y="2416562"/>
            <a:ext cx="7886700" cy="1793654"/>
          </a:xfrm>
        </p:spPr>
        <p:txBody>
          <a:bodyPr>
            <a:normAutofit fontScale="90000"/>
          </a:bodyPr>
          <a:lstStyle/>
          <a:p>
            <a:r>
              <a:rPr lang="en-US" dirty="0"/>
              <a:t>Reports and Discussion on </a:t>
            </a:r>
            <a:r>
              <a:rPr lang="en-US" dirty="0" smtClean="0"/>
              <a:t>Agenda and Success Stories of </a:t>
            </a:r>
            <a:r>
              <a:rPr lang="en-US" dirty="0"/>
              <a:t>Each SPOR Element in Ontario </a:t>
            </a:r>
          </a:p>
        </p:txBody>
      </p:sp>
      <p:pic>
        <p:nvPicPr>
          <p:cNvPr id="4" name="Picture 3"/>
          <p:cNvPicPr>
            <a:picLocks noChangeAspect="1"/>
          </p:cNvPicPr>
          <p:nvPr/>
        </p:nvPicPr>
        <p:blipFill>
          <a:blip r:embed="rId2"/>
          <a:stretch>
            <a:fillRect/>
          </a:stretch>
        </p:blipFill>
        <p:spPr>
          <a:xfrm>
            <a:off x="7180330" y="5923555"/>
            <a:ext cx="1878763" cy="776695"/>
          </a:xfrm>
          <a:prstGeom prst="rect">
            <a:avLst/>
          </a:prstGeom>
        </p:spPr>
      </p:pic>
    </p:spTree>
    <p:extLst>
      <p:ext uri="{BB962C8B-B14F-4D97-AF65-F5344CB8AC3E}">
        <p14:creationId xmlns:p14="http://schemas.microsoft.com/office/powerpoint/2010/main" val="1823536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628" y="2265487"/>
            <a:ext cx="7886700" cy="1325563"/>
          </a:xfrm>
        </p:spPr>
        <p:txBody>
          <a:bodyPr/>
          <a:lstStyle/>
          <a:p>
            <a:r>
              <a:rPr lang="en-US" dirty="0" smtClean="0"/>
              <a:t>Introductions and Objectives of the Day</a:t>
            </a:r>
            <a:endParaRPr lang="en-US" dirty="0"/>
          </a:p>
        </p:txBody>
      </p:sp>
      <p:sp>
        <p:nvSpPr>
          <p:cNvPr id="4" name="TextBox 3"/>
          <p:cNvSpPr txBox="1"/>
          <p:nvPr/>
        </p:nvSpPr>
        <p:spPr>
          <a:xfrm>
            <a:off x="795628" y="3756991"/>
            <a:ext cx="2043486" cy="369332"/>
          </a:xfrm>
          <a:prstGeom prst="rect">
            <a:avLst/>
          </a:prstGeom>
          <a:noFill/>
        </p:spPr>
        <p:txBody>
          <a:bodyPr wrap="square" rtlCol="0">
            <a:spAutoFit/>
          </a:bodyPr>
          <a:lstStyle/>
          <a:p>
            <a:r>
              <a:rPr lang="en-US" dirty="0" smtClean="0"/>
              <a:t>Geoff Anderson</a:t>
            </a:r>
            <a:endParaRPr lang="en-US" dirty="0"/>
          </a:p>
        </p:txBody>
      </p:sp>
      <p:pic>
        <p:nvPicPr>
          <p:cNvPr id="5" name="Picture 4"/>
          <p:cNvPicPr>
            <a:picLocks noChangeAspect="1"/>
          </p:cNvPicPr>
          <p:nvPr/>
        </p:nvPicPr>
        <p:blipFill>
          <a:blip r:embed="rId2"/>
          <a:stretch>
            <a:fillRect/>
          </a:stretch>
        </p:blipFill>
        <p:spPr>
          <a:xfrm>
            <a:off x="7180330" y="5923555"/>
            <a:ext cx="1878763" cy="776695"/>
          </a:xfrm>
          <a:prstGeom prst="rect">
            <a:avLst/>
          </a:prstGeom>
        </p:spPr>
      </p:pic>
    </p:spTree>
    <p:extLst>
      <p:ext uri="{BB962C8B-B14F-4D97-AF65-F5344CB8AC3E}">
        <p14:creationId xmlns:p14="http://schemas.microsoft.com/office/powerpoint/2010/main" val="1217157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Open Minds Network </a:t>
            </a:r>
            <a:endParaRPr lang="en-US" dirty="0"/>
          </a:p>
        </p:txBody>
      </p:sp>
      <p:sp>
        <p:nvSpPr>
          <p:cNvPr id="3" name="Content Placeholder 2"/>
          <p:cNvSpPr>
            <a:spLocks noGrp="1"/>
          </p:cNvSpPr>
          <p:nvPr>
            <p:ph idx="1"/>
          </p:nvPr>
        </p:nvSpPr>
        <p:spPr>
          <a:xfrm>
            <a:off x="574082" y="1337617"/>
            <a:ext cx="7941268" cy="4820231"/>
          </a:xfrm>
        </p:spPr>
        <p:txBody>
          <a:bodyPr>
            <a:noAutofit/>
          </a:bodyPr>
          <a:lstStyle/>
          <a:p>
            <a:pPr marL="0" indent="0">
              <a:buNone/>
            </a:pPr>
            <a:r>
              <a:rPr lang="en-US" sz="1600" b="1" dirty="0" smtClean="0"/>
              <a:t>Agenda</a:t>
            </a:r>
            <a:r>
              <a:rPr lang="en-US" sz="1600" dirty="0" smtClean="0"/>
              <a:t>: </a:t>
            </a:r>
            <a:endParaRPr lang="en-CA" sz="1600" dirty="0"/>
          </a:p>
          <a:p>
            <a:r>
              <a:rPr lang="en-CA" sz="1600" dirty="0" smtClean="0"/>
              <a:t>To </a:t>
            </a:r>
            <a:r>
              <a:rPr lang="en-CA" sz="1600" dirty="0"/>
              <a:t>provide timely access to evidence-informed, youth-friendly, and situation-appropriate mental health care across the entire spectrum of mental health </a:t>
            </a:r>
            <a:r>
              <a:rPr lang="en-CA" sz="1600" dirty="0" smtClean="0"/>
              <a:t>problems; </a:t>
            </a:r>
            <a:r>
              <a:rPr lang="en-CA" sz="1600" dirty="0"/>
              <a:t>and </a:t>
            </a:r>
          </a:p>
          <a:p>
            <a:r>
              <a:rPr lang="en-CA" sz="1600" dirty="0" smtClean="0"/>
              <a:t>Create pan-Canadian network  of youth, families/carers, service providers, researchers and decision makers from diverse contexts across Canada</a:t>
            </a:r>
          </a:p>
          <a:p>
            <a:r>
              <a:rPr lang="en-CA" sz="1600" dirty="0" smtClean="0"/>
              <a:t>Generating new knowledge about youth mental health care across </a:t>
            </a:r>
            <a:r>
              <a:rPr lang="en-CA" sz="1600" dirty="0"/>
              <a:t>C</a:t>
            </a:r>
            <a:r>
              <a:rPr lang="en-CA" sz="1600" dirty="0" smtClean="0"/>
              <a:t>anada (what works, in what contexts and why)</a:t>
            </a:r>
            <a:endParaRPr lang="en-US" sz="1600" dirty="0"/>
          </a:p>
          <a:p>
            <a:pPr marL="0" indent="0">
              <a:buNone/>
            </a:pPr>
            <a:r>
              <a:rPr lang="en-US" sz="1600" b="1" dirty="0" smtClean="0"/>
              <a:t>Focus</a:t>
            </a:r>
            <a:r>
              <a:rPr lang="en-US" sz="1600" dirty="0" smtClean="0"/>
              <a:t>: Youth and their families/</a:t>
            </a:r>
            <a:r>
              <a:rPr lang="en-US" sz="1600" dirty="0" err="1" smtClean="0"/>
              <a:t>carers</a:t>
            </a:r>
            <a:r>
              <a:rPr lang="en-US" sz="1600" dirty="0" smtClean="0"/>
              <a:t> in need of mental health services, service providers, service planners </a:t>
            </a:r>
            <a:endParaRPr lang="en-US" sz="1600" dirty="0"/>
          </a:p>
          <a:p>
            <a:pPr marL="0" indent="0">
              <a:buNone/>
            </a:pPr>
            <a:r>
              <a:rPr lang="en-US" sz="1600" b="1" dirty="0" smtClean="0"/>
              <a:t>Sectors</a:t>
            </a:r>
            <a:r>
              <a:rPr lang="en-US" sz="1600" dirty="0" smtClean="0"/>
              <a:t>: Primary</a:t>
            </a:r>
            <a:r>
              <a:rPr lang="en-US" sz="1600" dirty="0"/>
              <a:t> </a:t>
            </a:r>
            <a:r>
              <a:rPr lang="en-US" sz="1600" dirty="0" smtClean="0"/>
              <a:t>care, specialist services, peer support, social &amp; community services </a:t>
            </a:r>
            <a:endParaRPr lang="en-US" sz="1600" dirty="0"/>
          </a:p>
          <a:p>
            <a:pPr marL="0" indent="0">
              <a:buNone/>
            </a:pPr>
            <a:r>
              <a:rPr lang="en-US" sz="1600" b="1" dirty="0" smtClean="0"/>
              <a:t>Key Projects</a:t>
            </a:r>
            <a:r>
              <a:rPr lang="en-US" sz="1600" dirty="0" smtClean="0"/>
              <a:t>:  </a:t>
            </a:r>
          </a:p>
          <a:p>
            <a:r>
              <a:rPr lang="en-US" sz="1600" dirty="0" smtClean="0"/>
              <a:t>O</a:t>
            </a:r>
            <a:r>
              <a:rPr lang="en-CA" sz="1600" dirty="0" err="1" smtClean="0"/>
              <a:t>ptimizing</a:t>
            </a:r>
            <a:r>
              <a:rPr lang="en-CA" sz="1600" dirty="0" smtClean="0"/>
              <a:t> local services to create integrated </a:t>
            </a:r>
            <a:r>
              <a:rPr lang="en-CA" sz="1600" dirty="0"/>
              <a:t>youth mental health service </a:t>
            </a:r>
            <a:r>
              <a:rPr lang="en-CA" sz="1600" dirty="0" smtClean="0"/>
              <a:t>sites across </a:t>
            </a:r>
            <a:r>
              <a:rPr lang="en-CA" sz="1600" dirty="0"/>
              <a:t>Canada </a:t>
            </a:r>
            <a:r>
              <a:rPr lang="en-CA" sz="1600" dirty="0" smtClean="0"/>
              <a:t>(14 sites in 6 provinces 1 territory)</a:t>
            </a:r>
          </a:p>
          <a:p>
            <a:r>
              <a:rPr lang="en-CA" sz="1600" dirty="0" smtClean="0"/>
              <a:t>Helping </a:t>
            </a:r>
            <a:r>
              <a:rPr lang="en-CA" sz="1600" dirty="0"/>
              <a:t>service providers, managers, and </a:t>
            </a:r>
            <a:r>
              <a:rPr lang="en-CA" sz="1600" dirty="0" smtClean="0"/>
              <a:t>clinical leaders </a:t>
            </a:r>
            <a:r>
              <a:rPr lang="en-CA" sz="1600" dirty="0"/>
              <a:t>across Canada </a:t>
            </a:r>
            <a:r>
              <a:rPr lang="en-CA" sz="1600" dirty="0" smtClean="0"/>
              <a:t>transform services through optimizing local resources, integration </a:t>
            </a:r>
            <a:r>
              <a:rPr lang="en-CA" sz="1600" dirty="0"/>
              <a:t>of </a:t>
            </a:r>
            <a:r>
              <a:rPr lang="en-CA" sz="1600" dirty="0" smtClean="0"/>
              <a:t>meaningful evaluation/research into </a:t>
            </a:r>
            <a:r>
              <a:rPr lang="en-CA" sz="1600" dirty="0"/>
              <a:t>care and engagement of youth, families and </a:t>
            </a:r>
            <a:r>
              <a:rPr lang="en-CA" sz="1600" dirty="0" smtClean="0"/>
              <a:t>carers</a:t>
            </a:r>
            <a:r>
              <a:rPr lang="en-CA" sz="1600" dirty="0"/>
              <a:t> </a:t>
            </a:r>
            <a:r>
              <a:rPr lang="en-CA" sz="1600" dirty="0" smtClean="0"/>
              <a:t>in service planning and research</a:t>
            </a:r>
          </a:p>
          <a:p>
            <a:r>
              <a:rPr lang="en-CA" sz="1600" dirty="0" smtClean="0"/>
              <a:t>Creating a diverse national network</a:t>
            </a:r>
          </a:p>
          <a:p>
            <a:endParaRPr lang="en-US" sz="1600" dirty="0"/>
          </a:p>
        </p:txBody>
      </p:sp>
    </p:spTree>
    <p:extLst>
      <p:ext uri="{BB962C8B-B14F-4D97-AF65-F5344CB8AC3E}">
        <p14:creationId xmlns:p14="http://schemas.microsoft.com/office/powerpoint/2010/main" val="33078129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Open Minds’ SPOR Success Story</a:t>
            </a:r>
            <a:endParaRPr lang="en-US" dirty="0"/>
          </a:p>
        </p:txBody>
      </p:sp>
      <p:sp>
        <p:nvSpPr>
          <p:cNvPr id="3" name="Content Placeholder 2"/>
          <p:cNvSpPr>
            <a:spLocks noGrp="1"/>
          </p:cNvSpPr>
          <p:nvPr>
            <p:ph idx="1"/>
          </p:nvPr>
        </p:nvSpPr>
        <p:spPr>
          <a:xfrm>
            <a:off x="608875" y="1825624"/>
            <a:ext cx="7906475" cy="5032375"/>
          </a:xfrm>
        </p:spPr>
        <p:txBody>
          <a:bodyPr>
            <a:noAutofit/>
          </a:bodyPr>
          <a:lstStyle/>
          <a:p>
            <a:r>
              <a:rPr lang="en-US" sz="1400" dirty="0" smtClean="0"/>
              <a:t>AOM has transformed youth mental health field in Canada through:</a:t>
            </a:r>
          </a:p>
          <a:p>
            <a:pPr lvl="1"/>
            <a:r>
              <a:rPr lang="en-US" sz="1400" dirty="0" smtClean="0"/>
              <a:t>Created </a:t>
            </a:r>
            <a:r>
              <a:rPr lang="en-US" sz="1400" dirty="0"/>
              <a:t>the momentum for and </a:t>
            </a:r>
            <a:r>
              <a:rPr lang="en-US" sz="1400" dirty="0" smtClean="0"/>
              <a:t>informing policy </a:t>
            </a:r>
            <a:r>
              <a:rPr lang="en-US" sz="1400" dirty="0"/>
              <a:t>and funding commitments to youth mental health in Canada – Quickly influencing priorities unlike traditional research. Examples include YWHO (Ontario), Foundry (BC), Aires </a:t>
            </a:r>
            <a:r>
              <a:rPr lang="en-US" sz="1400" dirty="0" err="1"/>
              <a:t>ouvertes</a:t>
            </a:r>
            <a:r>
              <a:rPr lang="en-US" sz="1400" dirty="0"/>
              <a:t> (Quebec), ACCESS OM NB, FRAYME etc. </a:t>
            </a:r>
            <a:endParaRPr lang="en-US" sz="1400" dirty="0" smtClean="0"/>
          </a:p>
          <a:p>
            <a:pPr lvl="1"/>
            <a:r>
              <a:rPr lang="en-US" sz="1400" dirty="0" smtClean="0"/>
              <a:t>Having a </a:t>
            </a:r>
            <a:r>
              <a:rPr lang="en-US" sz="1400" b="1" dirty="0" smtClean="0"/>
              <a:t>direct, immediate impact</a:t>
            </a:r>
            <a:r>
              <a:rPr lang="en-US" sz="1400" dirty="0" smtClean="0"/>
              <a:t> on thousands of Canadian youth seeking help for mental health issues</a:t>
            </a:r>
          </a:p>
          <a:p>
            <a:pPr lvl="1"/>
            <a:r>
              <a:rPr lang="en-US" sz="1400" dirty="0" smtClean="0"/>
              <a:t>Improved </a:t>
            </a:r>
            <a:r>
              <a:rPr lang="en-US" sz="1400" dirty="0"/>
              <a:t>services from the ground up, based on evidence informed service design framework (change management, training &amp; capacity building</a:t>
            </a:r>
            <a:r>
              <a:rPr lang="en-US" sz="1400" dirty="0" smtClean="0"/>
              <a:t>)</a:t>
            </a:r>
          </a:p>
          <a:p>
            <a:pPr lvl="1"/>
            <a:r>
              <a:rPr lang="en-US" sz="1400" dirty="0" smtClean="0"/>
              <a:t>Integrating </a:t>
            </a:r>
            <a:r>
              <a:rPr lang="en-US" sz="1400" dirty="0"/>
              <a:t>evaluation and research directly into practice (shortening the gap in research </a:t>
            </a:r>
            <a:r>
              <a:rPr lang="en-US" sz="1400" dirty="0" smtClean="0"/>
              <a:t>  -&gt; </a:t>
            </a:r>
            <a:r>
              <a:rPr lang="en-US" sz="1400" dirty="0"/>
              <a:t>implementation</a:t>
            </a:r>
            <a:r>
              <a:rPr lang="en-US" sz="1400" dirty="0" smtClean="0"/>
              <a:t>)</a:t>
            </a:r>
          </a:p>
          <a:p>
            <a:pPr lvl="1"/>
            <a:r>
              <a:rPr lang="en-US" sz="1400" dirty="0" smtClean="0"/>
              <a:t>Creating a first of it’s kind dataset that will provide a national snapshot of youth mental healthcare across diverse contexts in Canada</a:t>
            </a:r>
          </a:p>
          <a:p>
            <a:r>
              <a:rPr lang="en-US" sz="1400" dirty="0" smtClean="0"/>
              <a:t>Project innovations (so far):</a:t>
            </a:r>
          </a:p>
          <a:p>
            <a:pPr lvl="1"/>
            <a:r>
              <a:rPr lang="en-US" sz="1400" dirty="0" smtClean="0"/>
              <a:t>Designed &amp; implemented evaluation protocol in consultation with youth, families/</a:t>
            </a:r>
            <a:r>
              <a:rPr lang="en-US" sz="1400" dirty="0" err="1" smtClean="0"/>
              <a:t>carers</a:t>
            </a:r>
            <a:r>
              <a:rPr lang="en-US" sz="1400" dirty="0" smtClean="0"/>
              <a:t>, researchers and service planners </a:t>
            </a:r>
          </a:p>
          <a:p>
            <a:pPr lvl="1"/>
            <a:r>
              <a:rPr lang="en-US" sz="1400" dirty="0" smtClean="0"/>
              <a:t>Designed and implemented innovative clinical model (ACCESS Clinician), training/capacity building program for clinicians and research staff across the country </a:t>
            </a:r>
          </a:p>
          <a:p>
            <a:pPr lvl="1"/>
            <a:r>
              <a:rPr lang="en-US" sz="1400" dirty="0" smtClean="0"/>
              <a:t>Created an online data platform that provides meaningful feedback to clinicians, service planners and researchers in real-time</a:t>
            </a:r>
          </a:p>
          <a:p>
            <a:pPr lvl="1"/>
            <a:r>
              <a:rPr lang="en-US" sz="1400" dirty="0"/>
              <a:t>Creating a multi-stakeholder network, connecting Indigenous and non-Indigenous partners from across Canada </a:t>
            </a:r>
          </a:p>
          <a:p>
            <a:pPr lvl="1"/>
            <a:endParaRPr lang="en-US" sz="1400" dirty="0" smtClean="0"/>
          </a:p>
        </p:txBody>
      </p:sp>
    </p:spTree>
    <p:extLst>
      <p:ext uri="{BB962C8B-B14F-4D97-AF65-F5344CB8AC3E}">
        <p14:creationId xmlns:p14="http://schemas.microsoft.com/office/powerpoint/2010/main" val="2263540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BeACCoN (Better Access and Care for Complex Needs) PIHCI Network</a:t>
            </a:r>
            <a:endParaRPr lang="en-US" sz="2800" dirty="0"/>
          </a:p>
        </p:txBody>
      </p:sp>
      <p:sp>
        <p:nvSpPr>
          <p:cNvPr id="3" name="Content Placeholder 2"/>
          <p:cNvSpPr>
            <a:spLocks noGrp="1"/>
          </p:cNvSpPr>
          <p:nvPr>
            <p:ph idx="1"/>
          </p:nvPr>
        </p:nvSpPr>
        <p:spPr/>
        <p:txBody>
          <a:bodyPr>
            <a:noAutofit/>
          </a:bodyPr>
          <a:lstStyle/>
          <a:p>
            <a:pPr marL="0" indent="0">
              <a:buNone/>
            </a:pPr>
            <a:r>
              <a:rPr lang="en-US" sz="2000" b="1" dirty="0"/>
              <a:t>Agenda</a:t>
            </a:r>
            <a:r>
              <a:rPr lang="en-US" sz="2000" dirty="0"/>
              <a:t>: Facilitate innovation to improve  integrated and primary care for people with complex needs in </a:t>
            </a:r>
            <a:r>
              <a:rPr lang="en-US" sz="2000" dirty="0" smtClean="0"/>
              <a:t>Ontario</a:t>
            </a:r>
            <a:endParaRPr lang="en-US" sz="2000" dirty="0"/>
          </a:p>
          <a:p>
            <a:pPr marL="0" indent="0">
              <a:buNone/>
            </a:pPr>
            <a:r>
              <a:rPr lang="en-US" sz="2000" b="1" dirty="0" smtClean="0"/>
              <a:t>Focus</a:t>
            </a:r>
            <a:r>
              <a:rPr lang="en-US" sz="2000" dirty="0" smtClean="0"/>
              <a:t>: </a:t>
            </a:r>
            <a:r>
              <a:rPr lang="en-CA" sz="2000" dirty="0"/>
              <a:t>Innovations that focus on multi-sector integration,  upstream prevention strategies and care delivery models.  Aimed at complex-needs and high cost users across the life course (children, adults and older people) </a:t>
            </a:r>
          </a:p>
          <a:p>
            <a:pPr marL="0" indent="0">
              <a:buNone/>
            </a:pPr>
            <a:r>
              <a:rPr lang="en-CA" sz="2000" dirty="0"/>
              <a:t>Generate evidence on the impacts of innovations on health outcomes, experience and cost to support evidenced-informed scale up and system </a:t>
            </a:r>
            <a:r>
              <a:rPr lang="en-CA" sz="2000" dirty="0" smtClean="0"/>
              <a:t>transformation</a:t>
            </a:r>
            <a:endParaRPr lang="en-US" sz="2000" dirty="0"/>
          </a:p>
          <a:p>
            <a:pPr marL="0" indent="0">
              <a:buNone/>
            </a:pPr>
            <a:r>
              <a:rPr lang="en-US" sz="2000" b="1" dirty="0" smtClean="0"/>
              <a:t>Sectors</a:t>
            </a:r>
            <a:r>
              <a:rPr lang="en-US" sz="2000" dirty="0" smtClean="0"/>
              <a:t>: Primary, community, social determinants (housing, social services, </a:t>
            </a:r>
            <a:r>
              <a:rPr lang="en-US" sz="2000" dirty="0" err="1" smtClean="0"/>
              <a:t>etc</a:t>
            </a:r>
            <a:r>
              <a:rPr lang="en-US" sz="2000" dirty="0" smtClean="0"/>
              <a:t>)</a:t>
            </a:r>
            <a:endParaRPr lang="en-US" sz="2000" dirty="0"/>
          </a:p>
          <a:p>
            <a:pPr marL="0" indent="0">
              <a:buNone/>
            </a:pPr>
            <a:r>
              <a:rPr lang="en-US" sz="2000" b="1" dirty="0" smtClean="0"/>
              <a:t>Key Projects</a:t>
            </a:r>
            <a:r>
              <a:rPr lang="en-US" sz="2000" dirty="0" smtClean="0"/>
              <a:t>: patient-generated data, common metrics for complex needs, rapid cycle learning for health system planning, segmentation of complex populations</a:t>
            </a:r>
            <a:endParaRPr lang="en-US" sz="2000" dirty="0"/>
          </a:p>
        </p:txBody>
      </p:sp>
      <p:pic>
        <p:nvPicPr>
          <p:cNvPr id="4" name="Picture 3" descr="logo-01.png"/>
          <p:cNvPicPr>
            <a:picLocks noChangeAspect="1"/>
          </p:cNvPicPr>
          <p:nvPr/>
        </p:nvPicPr>
        <p:blipFill rotWithShape="1">
          <a:blip r:embed="rId2" cstate="hqprint">
            <a:extLst>
              <a:ext uri="{28A0092B-C50C-407E-A947-70E740481C1C}">
                <a14:useLocalDpi xmlns:a14="http://schemas.microsoft.com/office/drawing/2010/main" val="0"/>
              </a:ext>
            </a:extLst>
          </a:blip>
          <a:srcRect l="35888" t="31955" r="35814" b="37209"/>
          <a:stretch/>
        </p:blipFill>
        <p:spPr>
          <a:xfrm>
            <a:off x="7647479" y="518123"/>
            <a:ext cx="1181900" cy="1019567"/>
          </a:xfrm>
          <a:prstGeom prst="rect">
            <a:avLst/>
          </a:prstGeom>
        </p:spPr>
      </p:pic>
    </p:spTree>
    <p:extLst>
      <p:ext uri="{BB962C8B-B14F-4D97-AF65-F5344CB8AC3E}">
        <p14:creationId xmlns:p14="http://schemas.microsoft.com/office/powerpoint/2010/main" val="3990731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BeACCoN’s</a:t>
            </a:r>
            <a:r>
              <a:rPr lang="en-US" dirty="0" smtClean="0"/>
              <a:t> SPOR Success Story</a:t>
            </a:r>
            <a:endParaRPr lang="en-US" dirty="0"/>
          </a:p>
        </p:txBody>
      </p:sp>
      <p:sp>
        <p:nvSpPr>
          <p:cNvPr id="3" name="Content Placeholder 2"/>
          <p:cNvSpPr>
            <a:spLocks noGrp="1"/>
          </p:cNvSpPr>
          <p:nvPr>
            <p:ph idx="1"/>
          </p:nvPr>
        </p:nvSpPr>
        <p:spPr/>
        <p:txBody>
          <a:bodyPr>
            <a:normAutofit fontScale="92500"/>
          </a:bodyPr>
          <a:lstStyle/>
          <a:p>
            <a:r>
              <a:rPr lang="en-US" dirty="0" smtClean="0"/>
              <a:t>Patient-Generated Data</a:t>
            </a:r>
          </a:p>
          <a:p>
            <a:pPr lvl="1"/>
            <a:r>
              <a:rPr lang="en-US" dirty="0" smtClean="0"/>
              <a:t>Worked with patient and caregiver partners to hold workshop with stakeholders from policy, research, industry to identify key questions and issues around patient-generated data</a:t>
            </a:r>
          </a:p>
          <a:p>
            <a:pPr lvl="1"/>
            <a:r>
              <a:rPr lang="en-US" dirty="0" smtClean="0"/>
              <a:t>Co-designed an approach to addressing the gaps: framework and guidelines for patient-generated data</a:t>
            </a:r>
          </a:p>
          <a:p>
            <a:pPr lvl="1"/>
            <a:r>
              <a:rPr lang="en-US" dirty="0" smtClean="0"/>
              <a:t>Commissioned patient group (funding, in-kind) to undertake project to develop principles for patient-generated data in Ontario</a:t>
            </a:r>
          </a:p>
          <a:p>
            <a:pPr lvl="1"/>
            <a:r>
              <a:rPr lang="en-US" dirty="0" smtClean="0"/>
              <a:t>Project will also address consultative engagement of patients and the public on the principles and will include communications and knowledge translation to key stakeholders in the province</a:t>
            </a:r>
            <a:endParaRPr lang="en-US" dirty="0"/>
          </a:p>
        </p:txBody>
      </p:sp>
      <p:pic>
        <p:nvPicPr>
          <p:cNvPr id="4" name="Picture 3" descr="logo-01.png"/>
          <p:cNvPicPr>
            <a:picLocks noChangeAspect="1"/>
          </p:cNvPicPr>
          <p:nvPr/>
        </p:nvPicPr>
        <p:blipFill rotWithShape="1">
          <a:blip r:embed="rId2" cstate="hqprint">
            <a:extLst>
              <a:ext uri="{28A0092B-C50C-407E-A947-70E740481C1C}">
                <a14:useLocalDpi xmlns:a14="http://schemas.microsoft.com/office/drawing/2010/main" val="0"/>
              </a:ext>
            </a:extLst>
          </a:blip>
          <a:srcRect l="35888" t="31955" r="35814" b="37209"/>
          <a:stretch/>
        </p:blipFill>
        <p:spPr>
          <a:xfrm>
            <a:off x="7647479" y="518123"/>
            <a:ext cx="1181900" cy="1019567"/>
          </a:xfrm>
          <a:prstGeom prst="rect">
            <a:avLst/>
          </a:prstGeom>
        </p:spPr>
      </p:pic>
    </p:spTree>
    <p:extLst>
      <p:ext uri="{BB962C8B-B14F-4D97-AF65-F5344CB8AC3E}">
        <p14:creationId xmlns:p14="http://schemas.microsoft.com/office/powerpoint/2010/main" val="3396241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019" y="399310"/>
            <a:ext cx="8485973" cy="1325563"/>
          </a:xfrm>
        </p:spPr>
        <p:txBody>
          <a:bodyPr>
            <a:noAutofit/>
          </a:bodyPr>
          <a:lstStyle/>
          <a:p>
            <a:pPr algn="ctr"/>
            <a:r>
              <a:rPr lang="en-US" sz="2800" b="1" dirty="0">
                <a:latin typeface="+mn-lt"/>
              </a:rPr>
              <a:t>Listening, Learning, Leading: </a:t>
            </a:r>
            <a:r>
              <a:rPr lang="en-US" sz="2800" b="1" dirty="0">
                <a:solidFill>
                  <a:srgbClr val="009999"/>
                </a:solidFill>
                <a:latin typeface="+mn-lt"/>
              </a:rPr>
              <a:t>Can</a:t>
            </a:r>
            <a:r>
              <a:rPr lang="en-US" sz="2800" b="1" dirty="0">
                <a:latin typeface="+mn-lt"/>
              </a:rPr>
              <a:t>adians Seeking </a:t>
            </a:r>
            <a:r>
              <a:rPr lang="en-US" sz="2800" b="1" dirty="0">
                <a:solidFill>
                  <a:srgbClr val="009999"/>
                </a:solidFill>
                <a:latin typeface="+mn-lt"/>
              </a:rPr>
              <a:t>Sol</a:t>
            </a:r>
            <a:r>
              <a:rPr lang="en-US" sz="2800" b="1" dirty="0">
                <a:latin typeface="+mn-lt"/>
              </a:rPr>
              <a:t>utions and Innovations to O</a:t>
            </a:r>
            <a:r>
              <a:rPr lang="en-US" sz="2800" b="1" dirty="0">
                <a:solidFill>
                  <a:srgbClr val="009999"/>
                </a:solidFill>
                <a:latin typeface="+mn-lt"/>
              </a:rPr>
              <a:t>ve</a:t>
            </a:r>
            <a:r>
              <a:rPr lang="en-US" sz="2800" b="1" dirty="0">
                <a:latin typeface="+mn-lt"/>
              </a:rPr>
              <a:t>rcome </a:t>
            </a:r>
            <a:r>
              <a:rPr lang="en-US" sz="2800" b="1" dirty="0">
                <a:solidFill>
                  <a:srgbClr val="009999"/>
                </a:solidFill>
                <a:latin typeface="+mn-lt"/>
              </a:rPr>
              <a:t>C</a:t>
            </a:r>
            <a:r>
              <a:rPr lang="en-US" sz="2800" b="1" dirty="0">
                <a:latin typeface="+mn-lt"/>
              </a:rPr>
              <a:t>hronic </a:t>
            </a:r>
            <a:r>
              <a:rPr lang="en-US" sz="2800" b="1" dirty="0">
                <a:solidFill>
                  <a:srgbClr val="009999"/>
                </a:solidFill>
                <a:latin typeface="+mn-lt"/>
              </a:rPr>
              <a:t>K</a:t>
            </a:r>
            <a:r>
              <a:rPr lang="en-US" sz="2800" b="1" dirty="0">
                <a:latin typeface="+mn-lt"/>
              </a:rPr>
              <a:t>idney </a:t>
            </a:r>
            <a:r>
              <a:rPr lang="en-US" sz="2800" b="1" dirty="0">
                <a:solidFill>
                  <a:srgbClr val="009999"/>
                </a:solidFill>
                <a:latin typeface="+mn-lt"/>
              </a:rPr>
              <a:t>D</a:t>
            </a:r>
            <a:r>
              <a:rPr lang="en-US" sz="2800" b="1" dirty="0">
                <a:latin typeface="+mn-lt"/>
              </a:rPr>
              <a:t>isease | </a:t>
            </a:r>
            <a:r>
              <a:rPr lang="en-US" sz="2800" b="1" dirty="0">
                <a:solidFill>
                  <a:srgbClr val="4A3AB3"/>
                </a:solidFill>
                <a:latin typeface="+mn-lt"/>
              </a:rPr>
              <a:t>Can-SOLVE CKD Network</a:t>
            </a:r>
            <a:r>
              <a:rPr lang="en-US" sz="2800" dirty="0">
                <a:solidFill>
                  <a:srgbClr val="4A3AB3"/>
                </a:solidFill>
              </a:rPr>
              <a:t/>
            </a:r>
            <a:br>
              <a:rPr lang="en-US" sz="2800" dirty="0">
                <a:solidFill>
                  <a:srgbClr val="4A3AB3"/>
                </a:solidFill>
              </a:rPr>
            </a:br>
            <a:endParaRPr lang="en-US" sz="2800" dirty="0">
              <a:solidFill>
                <a:srgbClr val="4A3AB3"/>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6453" y="5834897"/>
            <a:ext cx="1855860" cy="75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6966685" y="5834897"/>
            <a:ext cx="1878763" cy="776695"/>
          </a:xfrm>
          <a:prstGeom prst="rect">
            <a:avLst/>
          </a:prstGeom>
        </p:spPr>
      </p:pic>
      <p:pic>
        <p:nvPicPr>
          <p:cNvPr id="6" name="Picture 4"/>
          <p:cNvPicPr>
            <a:picLocks noChangeAspect="1"/>
          </p:cNvPicPr>
          <p:nvPr/>
        </p:nvPicPr>
        <p:blipFill>
          <a:blip r:embed="rId4"/>
          <a:srcRect/>
          <a:stretch>
            <a:fillRect/>
          </a:stretch>
        </p:blipFill>
        <p:spPr bwMode="auto">
          <a:xfrm>
            <a:off x="5760010" y="4559688"/>
            <a:ext cx="802429" cy="802430"/>
          </a:xfrm>
          <a:prstGeom prst="rect">
            <a:avLst/>
          </a:prstGeom>
          <a:noFill/>
          <a:ln w="9525">
            <a:noFill/>
            <a:miter lim="800000"/>
            <a:headEnd/>
            <a:tailEnd/>
          </a:ln>
        </p:spPr>
      </p:pic>
      <p:sp>
        <p:nvSpPr>
          <p:cNvPr id="7" name="Content Placeholder 1"/>
          <p:cNvSpPr txBox="1">
            <a:spLocks/>
          </p:cNvSpPr>
          <p:nvPr/>
        </p:nvSpPr>
        <p:spPr>
          <a:xfrm>
            <a:off x="836394" y="2061202"/>
            <a:ext cx="7931224" cy="357902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3400" b="1" dirty="0"/>
              <a:t>GOAL: </a:t>
            </a:r>
            <a:r>
              <a:rPr lang="en-CA" sz="3400" dirty="0"/>
              <a:t>transform kidney treatment and care </a:t>
            </a:r>
          </a:p>
          <a:p>
            <a:endParaRPr lang="en-CA" sz="3400" b="1" dirty="0"/>
          </a:p>
          <a:p>
            <a:r>
              <a:rPr lang="en-CA" sz="3400" b="1" dirty="0"/>
              <a:t>PATIENT ENGAGEMENT: </a:t>
            </a:r>
            <a:r>
              <a:rPr lang="en-CA" sz="3400" dirty="0"/>
              <a:t>embedded in all aspects of our research network</a:t>
            </a:r>
          </a:p>
          <a:p>
            <a:endParaRPr lang="en-CA" sz="3400" b="1" dirty="0"/>
          </a:p>
          <a:p>
            <a:r>
              <a:rPr lang="en-CA" sz="3400" b="1" dirty="0"/>
              <a:t>18</a:t>
            </a:r>
            <a:r>
              <a:rPr lang="en-CA" sz="3400" dirty="0"/>
              <a:t> research projects across </a:t>
            </a:r>
            <a:r>
              <a:rPr lang="en-CA" sz="3400" b="1" dirty="0"/>
              <a:t>3</a:t>
            </a:r>
            <a:r>
              <a:rPr lang="en-CA" sz="3400" dirty="0"/>
              <a:t> main themes</a:t>
            </a:r>
          </a:p>
          <a:p>
            <a:endParaRPr lang="en-CA" dirty="0"/>
          </a:p>
          <a:p>
            <a:pPr lvl="1"/>
            <a:r>
              <a:rPr lang="en-CA" sz="2600" b="1" dirty="0">
                <a:solidFill>
                  <a:srgbClr val="7030A0"/>
                </a:solidFill>
              </a:rPr>
              <a:t>Earlier diagnosis</a:t>
            </a:r>
          </a:p>
          <a:p>
            <a:pPr lvl="1"/>
            <a:r>
              <a:rPr lang="en-CA" sz="2600" b="1" dirty="0">
                <a:solidFill>
                  <a:srgbClr val="009999"/>
                </a:solidFill>
              </a:rPr>
              <a:t>Better treatments</a:t>
            </a:r>
          </a:p>
          <a:p>
            <a:pPr lvl="1"/>
            <a:r>
              <a:rPr lang="en-CA" sz="2600" b="1" dirty="0">
                <a:solidFill>
                  <a:srgbClr val="8DC63F"/>
                </a:solidFill>
              </a:rPr>
              <a:t>Innovative care</a:t>
            </a:r>
            <a:endParaRPr lang="en-CA" sz="2600" dirty="0">
              <a:solidFill>
                <a:srgbClr val="8DC63F"/>
              </a:solidFill>
            </a:endParaRPr>
          </a:p>
          <a:p>
            <a:pPr lvl="1"/>
            <a:endParaRPr lang="en-CA" dirty="0">
              <a:solidFill>
                <a:srgbClr val="009999"/>
              </a:solidFill>
            </a:endParaRPr>
          </a:p>
          <a:p>
            <a:pPr marL="457200" lvl="1" indent="0">
              <a:buNone/>
            </a:pPr>
            <a:endParaRPr lang="en-CA" dirty="0"/>
          </a:p>
          <a:p>
            <a:pPr marL="0" indent="0">
              <a:buNone/>
            </a:pPr>
            <a:endParaRPr lang="en-CA" dirty="0"/>
          </a:p>
        </p:txBody>
      </p:sp>
      <p:pic>
        <p:nvPicPr>
          <p:cNvPr id="8" name="Picture 5"/>
          <p:cNvPicPr>
            <a:picLocks noChangeAspect="1"/>
          </p:cNvPicPr>
          <p:nvPr/>
        </p:nvPicPr>
        <p:blipFill>
          <a:blip r:embed="rId5"/>
          <a:srcRect/>
          <a:stretch>
            <a:fillRect/>
          </a:stretch>
        </p:blipFill>
        <p:spPr bwMode="auto">
          <a:xfrm>
            <a:off x="5270339" y="4468063"/>
            <a:ext cx="1104823" cy="1139641"/>
          </a:xfrm>
          <a:prstGeom prst="rect">
            <a:avLst/>
          </a:prstGeom>
          <a:noFill/>
          <a:ln w="9525">
            <a:noFill/>
            <a:miter lim="800000"/>
            <a:headEnd/>
            <a:tailEnd/>
          </a:ln>
        </p:spPr>
      </p:pic>
      <p:pic>
        <p:nvPicPr>
          <p:cNvPr id="10" name="Picture 4"/>
          <p:cNvPicPr>
            <a:picLocks noChangeAspect="1"/>
          </p:cNvPicPr>
          <p:nvPr/>
        </p:nvPicPr>
        <p:blipFill>
          <a:blip r:embed="rId4"/>
          <a:srcRect/>
          <a:stretch>
            <a:fillRect/>
          </a:stretch>
        </p:blipFill>
        <p:spPr bwMode="auto">
          <a:xfrm>
            <a:off x="4093436" y="4467234"/>
            <a:ext cx="1151265" cy="1151266"/>
          </a:xfrm>
          <a:prstGeom prst="rect">
            <a:avLst/>
          </a:prstGeom>
          <a:noFill/>
          <a:ln w="9525">
            <a:noFill/>
            <a:miter lim="800000"/>
            <a:headEnd/>
            <a:tailEnd/>
          </a:ln>
        </p:spPr>
      </p:pic>
      <p:pic>
        <p:nvPicPr>
          <p:cNvPr id="11" name="Picture 6"/>
          <p:cNvPicPr>
            <a:picLocks noChangeAspect="1"/>
          </p:cNvPicPr>
          <p:nvPr/>
        </p:nvPicPr>
        <p:blipFill>
          <a:blip r:embed="rId6"/>
          <a:srcRect/>
          <a:stretch>
            <a:fillRect/>
          </a:stretch>
        </p:blipFill>
        <p:spPr bwMode="auto">
          <a:xfrm>
            <a:off x="6375163" y="4463259"/>
            <a:ext cx="1136594" cy="1110263"/>
          </a:xfrm>
          <a:prstGeom prst="rect">
            <a:avLst/>
          </a:prstGeom>
          <a:noFill/>
          <a:ln w="9525">
            <a:noFill/>
            <a:miter lim="800000"/>
            <a:headEnd/>
            <a:tailEnd/>
          </a:ln>
        </p:spPr>
      </p:pic>
    </p:spTree>
    <p:extLst>
      <p:ext uri="{BB962C8B-B14F-4D97-AF65-F5344CB8AC3E}">
        <p14:creationId xmlns:p14="http://schemas.microsoft.com/office/powerpoint/2010/main" val="147226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6453" y="3725971"/>
            <a:ext cx="8328995" cy="2168751"/>
          </a:xfrm>
        </p:spPr>
        <p:txBody>
          <a:bodyPr>
            <a:normAutofit fontScale="92500"/>
          </a:bodyPr>
          <a:lstStyle/>
          <a:p>
            <a:r>
              <a:rPr lang="en-CA" sz="2400" dirty="0"/>
              <a:t>Patient-led initiative connecting previous kidney donors/recipients with potential donors/recipients</a:t>
            </a:r>
          </a:p>
          <a:p>
            <a:r>
              <a:rPr lang="en-CA" sz="2400" dirty="0"/>
              <a:t>Peer-mentorship and support to overcome barriers to donation</a:t>
            </a:r>
            <a:endParaRPr lang="en-US" sz="2400" dirty="0"/>
          </a:p>
          <a:p>
            <a:r>
              <a:rPr lang="en-CA" sz="2400" dirty="0"/>
              <a:t>Informed by 2016 workshop with donors, recipients, family members</a:t>
            </a:r>
            <a:endParaRPr lang="en-US" sz="2400" dirty="0"/>
          </a:p>
          <a:p>
            <a:r>
              <a:rPr lang="en-US" sz="2400" dirty="0"/>
              <a:t>Rolled out in 13 regional renal clinics in Ontario</a:t>
            </a:r>
          </a:p>
        </p:txBody>
      </p:sp>
      <p:sp>
        <p:nvSpPr>
          <p:cNvPr id="8" name="Title 1"/>
          <p:cNvSpPr>
            <a:spLocks noGrp="1"/>
          </p:cNvSpPr>
          <p:nvPr>
            <p:ph type="title"/>
          </p:nvPr>
        </p:nvSpPr>
        <p:spPr>
          <a:xfrm>
            <a:off x="470019" y="399310"/>
            <a:ext cx="8485973" cy="1325563"/>
          </a:xfrm>
        </p:spPr>
        <p:txBody>
          <a:bodyPr>
            <a:noAutofit/>
          </a:bodyPr>
          <a:lstStyle/>
          <a:p>
            <a:pPr algn="ctr"/>
            <a:r>
              <a:rPr lang="en-US" sz="2800" b="1" dirty="0">
                <a:latin typeface="+mn-lt"/>
              </a:rPr>
              <a:t>Can-SOLVE CKD Success Story:</a:t>
            </a:r>
            <a:br>
              <a:rPr lang="en-US" sz="2800" b="1" dirty="0">
                <a:latin typeface="+mn-lt"/>
              </a:rPr>
            </a:br>
            <a:r>
              <a:rPr lang="en-US" sz="2800" b="1" dirty="0">
                <a:latin typeface="+mn-lt"/>
              </a:rPr>
              <a:t>Increasing Living Donor Kidney Transplantation </a:t>
            </a:r>
            <a:r>
              <a:rPr lang="en-US" sz="2800" b="1" dirty="0">
                <a:solidFill>
                  <a:srgbClr val="8DC63F"/>
                </a:solidFill>
                <a:latin typeface="+mn-lt"/>
              </a:rPr>
              <a:t>Transplant Ambassador Program (TAP)</a:t>
            </a:r>
            <a:br>
              <a:rPr lang="en-US" sz="2800" b="1" dirty="0">
                <a:solidFill>
                  <a:srgbClr val="8DC63F"/>
                </a:solidFill>
                <a:latin typeface="+mn-lt"/>
              </a:rPr>
            </a:br>
            <a:r>
              <a:rPr lang="en-US" sz="1800" b="1" dirty="0" err="1">
                <a:latin typeface="+mn-lt"/>
              </a:rPr>
              <a:t>www.transplantambassadors.ca</a:t>
            </a:r>
            <a:endParaRPr lang="en-US" sz="2800"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6453" y="5834897"/>
            <a:ext cx="1855860" cy="75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6966685" y="5834897"/>
            <a:ext cx="1878763" cy="776695"/>
          </a:xfrm>
          <a:prstGeom prst="rect">
            <a:avLst/>
          </a:prstGeom>
        </p:spPr>
      </p:pic>
      <p:sp>
        <p:nvSpPr>
          <p:cNvPr id="2" name="TextBox 1"/>
          <p:cNvSpPr txBox="1"/>
          <p:nvPr/>
        </p:nvSpPr>
        <p:spPr>
          <a:xfrm>
            <a:off x="579755" y="1763394"/>
            <a:ext cx="1402628" cy="307777"/>
          </a:xfrm>
          <a:prstGeom prst="rect">
            <a:avLst/>
          </a:prstGeom>
          <a:noFill/>
        </p:spPr>
        <p:txBody>
          <a:bodyPr wrap="none" rtlCol="0">
            <a:spAutoFit/>
          </a:bodyPr>
          <a:lstStyle/>
          <a:p>
            <a:r>
              <a:rPr lang="en-CA" sz="1400" i="1" dirty="0"/>
              <a:t>PI: Dr. Amit Garg</a:t>
            </a:r>
            <a:endParaRPr lang="en-US" sz="1400" i="1"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7540" y="1763394"/>
            <a:ext cx="3884631" cy="1942316"/>
          </a:xfrm>
          <a:prstGeom prst="rect">
            <a:avLst/>
          </a:prstGeom>
        </p:spPr>
      </p:pic>
    </p:spTree>
    <p:extLst>
      <p:ext uri="{BB962C8B-B14F-4D97-AF65-F5344CB8AC3E}">
        <p14:creationId xmlns:p14="http://schemas.microsoft.com/office/powerpoint/2010/main" val="2196663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B1B3B3-8305-4245-BCE8-05846B2BA27E}"/>
              </a:ext>
            </a:extLst>
          </p:cNvPr>
          <p:cNvPicPr>
            <a:picLocks noChangeAspect="1"/>
          </p:cNvPicPr>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l="53753" t="-1394" r="26646" b="2793"/>
          <a:stretch/>
        </p:blipFill>
        <p:spPr>
          <a:xfrm>
            <a:off x="6743867" y="672956"/>
            <a:ext cx="2400134" cy="6185045"/>
          </a:xfrm>
          <a:prstGeom prst="rect">
            <a:avLst/>
          </a:prstGeom>
        </p:spPr>
      </p:pic>
      <p:sp>
        <p:nvSpPr>
          <p:cNvPr id="7" name="Rectangle 6">
            <a:extLst>
              <a:ext uri="{FF2B5EF4-FFF2-40B4-BE49-F238E27FC236}">
                <a16:creationId xmlns:a16="http://schemas.microsoft.com/office/drawing/2014/main" id="{48A5079D-93FE-CE4F-AD55-0F01752133C6}"/>
              </a:ext>
            </a:extLst>
          </p:cNvPr>
          <p:cNvSpPr/>
          <p:nvPr/>
        </p:nvSpPr>
        <p:spPr>
          <a:xfrm>
            <a:off x="-1" y="0"/>
            <a:ext cx="9144001" cy="792088"/>
          </a:xfrm>
          <a:prstGeom prst="rect">
            <a:avLst/>
          </a:prstGeom>
          <a:solidFill>
            <a:srgbClr val="F79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a:latin typeface="+mj-lt"/>
              </a:rPr>
              <a:t>CHILD-BRIGHT Network</a:t>
            </a:r>
            <a:endParaRPr lang="en-US" sz="2800" dirty="0">
              <a:solidFill>
                <a:schemeClr val="bg1"/>
              </a:solidFill>
              <a:latin typeface="+mj-lt"/>
            </a:endParaRPr>
          </a:p>
        </p:txBody>
      </p:sp>
      <p:sp>
        <p:nvSpPr>
          <p:cNvPr id="11" name="Content Placeholder 2">
            <a:extLst>
              <a:ext uri="{FF2B5EF4-FFF2-40B4-BE49-F238E27FC236}">
                <a16:creationId xmlns:a16="http://schemas.microsoft.com/office/drawing/2014/main" id="{68509D4E-2311-F248-A954-A40CAF8B18D2}"/>
              </a:ext>
            </a:extLst>
          </p:cNvPr>
          <p:cNvSpPr>
            <a:spLocks noGrp="1"/>
          </p:cNvSpPr>
          <p:nvPr>
            <p:ph idx="1"/>
          </p:nvPr>
        </p:nvSpPr>
        <p:spPr>
          <a:xfrm>
            <a:off x="395536" y="1021211"/>
            <a:ext cx="6238303" cy="3585089"/>
          </a:xfrm>
        </p:spPr>
        <p:txBody>
          <a:bodyPr>
            <a:noAutofit/>
          </a:bodyPr>
          <a:lstStyle/>
          <a:p>
            <a:pPr marL="0" indent="0">
              <a:buNone/>
            </a:pPr>
            <a:r>
              <a:rPr lang="en-US" sz="1400" b="1" dirty="0">
                <a:solidFill>
                  <a:srgbClr val="F79338"/>
                </a:solidFill>
              </a:rPr>
              <a:t>Agenda</a:t>
            </a:r>
            <a:r>
              <a:rPr lang="en-US" sz="1400" dirty="0">
                <a:solidFill>
                  <a:srgbClr val="F79338"/>
                </a:solidFill>
              </a:rPr>
              <a:t>: </a:t>
            </a:r>
            <a:r>
              <a:rPr lang="en-US" sz="1400" dirty="0"/>
              <a:t>Making the future brighter for children with brain-based developmental disabilities and their families</a:t>
            </a:r>
          </a:p>
          <a:p>
            <a:pPr marL="0" indent="0">
              <a:buNone/>
            </a:pPr>
            <a:endParaRPr lang="en-US" sz="1400" b="1" dirty="0">
              <a:solidFill>
                <a:srgbClr val="FF0000"/>
              </a:solidFill>
            </a:endParaRPr>
          </a:p>
          <a:p>
            <a:pPr marL="0" indent="0">
              <a:buNone/>
            </a:pPr>
            <a:r>
              <a:rPr lang="en-US" sz="1400" b="1" dirty="0">
                <a:solidFill>
                  <a:srgbClr val="F79338"/>
                </a:solidFill>
              </a:rPr>
              <a:t>Focus</a:t>
            </a:r>
            <a:r>
              <a:rPr lang="en-US" sz="1400" dirty="0">
                <a:solidFill>
                  <a:srgbClr val="F79338"/>
                </a:solidFill>
              </a:rPr>
              <a:t>: </a:t>
            </a:r>
            <a:r>
              <a:rPr lang="en-US" sz="1400" dirty="0"/>
              <a:t>In Canada, as many as </a:t>
            </a:r>
            <a:r>
              <a:rPr lang="en-US" sz="1400" b="1" dirty="0">
                <a:solidFill>
                  <a:srgbClr val="F79338"/>
                </a:solidFill>
              </a:rPr>
              <a:t>850,000</a:t>
            </a:r>
            <a:r>
              <a:rPr lang="en-US" sz="1400" dirty="0"/>
              <a:t> children under the age of 14 are living with a brain-based developmental disability and face life-long challenges with mobility, language, learning, socialization, and/or self-care that impact the quality of their lives.</a:t>
            </a:r>
          </a:p>
          <a:p>
            <a:pPr marL="266700" indent="0">
              <a:buNone/>
            </a:pPr>
            <a:r>
              <a:rPr lang="en-US" sz="1400" i="1" dirty="0">
                <a:solidFill>
                  <a:srgbClr val="F79338"/>
                </a:solidFill>
              </a:rPr>
              <a:t>At CHILD-BRIGHT, patients, families, researchers, clinicians, policy makers and other key stakeholders work together to improve health care systems, practices, and knowledge to ensure better outcomes for these children and their families.</a:t>
            </a:r>
          </a:p>
          <a:p>
            <a:pPr marL="0" indent="0">
              <a:buNone/>
            </a:pPr>
            <a:endParaRPr lang="en-US" sz="1400" b="1" dirty="0">
              <a:solidFill>
                <a:srgbClr val="FF0000"/>
              </a:solidFill>
            </a:endParaRPr>
          </a:p>
          <a:p>
            <a:pPr marL="0" indent="0">
              <a:buNone/>
            </a:pPr>
            <a:r>
              <a:rPr lang="en-US" sz="1400" b="1" dirty="0">
                <a:solidFill>
                  <a:srgbClr val="F79338"/>
                </a:solidFill>
              </a:rPr>
              <a:t>Sectors</a:t>
            </a:r>
            <a:r>
              <a:rPr lang="en-US" sz="1400" dirty="0">
                <a:solidFill>
                  <a:srgbClr val="F79338"/>
                </a:solidFill>
              </a:rPr>
              <a:t>: </a:t>
            </a:r>
            <a:r>
              <a:rPr lang="en-US" sz="1400" dirty="0"/>
              <a:t>Spectrum of health care, from acute intensive care to community; fetal to emerging young adults</a:t>
            </a:r>
          </a:p>
          <a:p>
            <a:pPr marL="0" indent="0">
              <a:buNone/>
            </a:pPr>
            <a:endParaRPr lang="en-US" sz="1400" dirty="0"/>
          </a:p>
          <a:p>
            <a:pPr marL="0" indent="0">
              <a:buNone/>
            </a:pPr>
            <a:r>
              <a:rPr lang="en-US" sz="1400" b="1" dirty="0">
                <a:solidFill>
                  <a:srgbClr val="F79338"/>
                </a:solidFill>
              </a:rPr>
              <a:t>Key Projects</a:t>
            </a:r>
            <a:r>
              <a:rPr lang="en-US" sz="1400" dirty="0">
                <a:solidFill>
                  <a:srgbClr val="F79338"/>
                </a:solidFill>
              </a:rPr>
              <a:t>:  </a:t>
            </a:r>
            <a:r>
              <a:rPr lang="en-CA" sz="1400" dirty="0"/>
              <a:t>Research projects</a:t>
            </a:r>
          </a:p>
          <a:p>
            <a:pPr marL="0" indent="0">
              <a:buNone/>
            </a:pPr>
            <a:endParaRPr lang="en-US" sz="1400" dirty="0"/>
          </a:p>
          <a:p>
            <a:pPr marL="0" indent="0">
              <a:buNone/>
            </a:pPr>
            <a:endParaRPr lang="en-US" sz="1400" dirty="0"/>
          </a:p>
        </p:txBody>
      </p:sp>
      <p:pic>
        <p:nvPicPr>
          <p:cNvPr id="5" name="Picture 4">
            <a:extLst>
              <a:ext uri="{FF2B5EF4-FFF2-40B4-BE49-F238E27FC236}">
                <a16:creationId xmlns:a16="http://schemas.microsoft.com/office/drawing/2014/main" id="{65791D17-661D-4148-AFCE-07E9B75D6AB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75656" y="4713098"/>
            <a:ext cx="2993383" cy="492582"/>
          </a:xfrm>
          <a:prstGeom prst="rect">
            <a:avLst/>
          </a:prstGeom>
        </p:spPr>
      </p:pic>
      <p:pic>
        <p:nvPicPr>
          <p:cNvPr id="15" name="Picture 14">
            <a:extLst>
              <a:ext uri="{FF2B5EF4-FFF2-40B4-BE49-F238E27FC236}">
                <a16:creationId xmlns:a16="http://schemas.microsoft.com/office/drawing/2014/main" id="{369D1EF8-2393-A141-AD5A-41D2749FAB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00705" y="6025859"/>
            <a:ext cx="3258622" cy="492582"/>
          </a:xfrm>
          <a:prstGeom prst="rect">
            <a:avLst/>
          </a:prstGeom>
        </p:spPr>
      </p:pic>
      <p:pic>
        <p:nvPicPr>
          <p:cNvPr id="17" name="Picture 16">
            <a:extLst>
              <a:ext uri="{FF2B5EF4-FFF2-40B4-BE49-F238E27FC236}">
                <a16:creationId xmlns:a16="http://schemas.microsoft.com/office/drawing/2014/main" id="{F078719D-B019-B24F-9AEA-802424BD2BC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75656" y="5402307"/>
            <a:ext cx="2718672" cy="492582"/>
          </a:xfrm>
          <a:prstGeom prst="rect">
            <a:avLst/>
          </a:prstGeom>
        </p:spPr>
      </p:pic>
      <p:sp>
        <p:nvSpPr>
          <p:cNvPr id="4" name="Rectangle 3">
            <a:extLst>
              <a:ext uri="{FF2B5EF4-FFF2-40B4-BE49-F238E27FC236}">
                <a16:creationId xmlns:a16="http://schemas.microsoft.com/office/drawing/2014/main" id="{FF4BA0C6-3131-F646-B9DB-CB4A6082ED6E}"/>
              </a:ext>
            </a:extLst>
          </p:cNvPr>
          <p:cNvSpPr/>
          <p:nvPr/>
        </p:nvSpPr>
        <p:spPr>
          <a:xfrm>
            <a:off x="6758631" y="0"/>
            <a:ext cx="2385369"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r="48540"/>
          <a:stretch/>
        </p:blipFill>
        <p:spPr>
          <a:xfrm>
            <a:off x="7129316" y="-85771"/>
            <a:ext cx="1658898" cy="1072648"/>
          </a:xfrm>
          <a:prstGeom prst="rect">
            <a:avLst/>
          </a:prstGeom>
        </p:spPr>
      </p:pic>
      <p:sp>
        <p:nvSpPr>
          <p:cNvPr id="18" name="Rectangle 17">
            <a:extLst>
              <a:ext uri="{FF2B5EF4-FFF2-40B4-BE49-F238E27FC236}">
                <a16:creationId xmlns:a16="http://schemas.microsoft.com/office/drawing/2014/main" id="{DDD36B6B-A93A-8445-A0F1-13213DC3F91F}"/>
              </a:ext>
            </a:extLst>
          </p:cNvPr>
          <p:cNvSpPr/>
          <p:nvPr/>
        </p:nvSpPr>
        <p:spPr>
          <a:xfrm>
            <a:off x="4946655" y="4713098"/>
            <a:ext cx="1559078" cy="1805343"/>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2FBD92-5387-1B40-A1CE-EE57A2B6DDA1}"/>
              </a:ext>
            </a:extLst>
          </p:cNvPr>
          <p:cNvSpPr txBox="1"/>
          <p:nvPr/>
        </p:nvSpPr>
        <p:spPr>
          <a:xfrm>
            <a:off x="5421365" y="4496472"/>
            <a:ext cx="765695" cy="1015663"/>
          </a:xfrm>
          <a:prstGeom prst="rect">
            <a:avLst/>
          </a:prstGeom>
          <a:noFill/>
        </p:spPr>
        <p:txBody>
          <a:bodyPr wrap="square" rtlCol="0">
            <a:spAutoFit/>
          </a:bodyPr>
          <a:lstStyle/>
          <a:p>
            <a:r>
              <a:rPr lang="en-US" sz="6000" dirty="0">
                <a:solidFill>
                  <a:srgbClr val="784860"/>
                </a:solidFill>
              </a:rPr>
              <a:t>+</a:t>
            </a:r>
          </a:p>
        </p:txBody>
      </p:sp>
      <p:sp>
        <p:nvSpPr>
          <p:cNvPr id="14" name="TextBox 13">
            <a:extLst>
              <a:ext uri="{FF2B5EF4-FFF2-40B4-BE49-F238E27FC236}">
                <a16:creationId xmlns:a16="http://schemas.microsoft.com/office/drawing/2014/main" id="{49968F46-BCB4-B94D-8153-D8F082CA30E7}"/>
              </a:ext>
            </a:extLst>
          </p:cNvPr>
          <p:cNvSpPr txBox="1"/>
          <p:nvPr/>
        </p:nvSpPr>
        <p:spPr>
          <a:xfrm>
            <a:off x="5024652" y="5340891"/>
            <a:ext cx="1419556" cy="1107996"/>
          </a:xfrm>
          <a:prstGeom prst="rect">
            <a:avLst/>
          </a:prstGeom>
          <a:noFill/>
        </p:spPr>
        <p:txBody>
          <a:bodyPr wrap="square" rtlCol="0">
            <a:spAutoFit/>
          </a:bodyPr>
          <a:lstStyle/>
          <a:p>
            <a:pPr algn="ctr"/>
            <a:r>
              <a:rPr lang="en-CA" sz="1100" dirty="0">
                <a:solidFill>
                  <a:srgbClr val="784860"/>
                </a:solidFill>
              </a:rPr>
              <a:t>POR training program, knowledge translation program, data coordinating centre and health economics services</a:t>
            </a:r>
            <a:endParaRPr lang="en-US" sz="1100" dirty="0">
              <a:solidFill>
                <a:srgbClr val="784860"/>
              </a:solidFill>
            </a:endParaRPr>
          </a:p>
        </p:txBody>
      </p:sp>
      <p:sp>
        <p:nvSpPr>
          <p:cNvPr id="19" name="TextBox 18">
            <a:extLst>
              <a:ext uri="{FF2B5EF4-FFF2-40B4-BE49-F238E27FC236}">
                <a16:creationId xmlns:a16="http://schemas.microsoft.com/office/drawing/2014/main" id="{D126441A-24C2-9649-AF24-4678718414C3}"/>
              </a:ext>
            </a:extLst>
          </p:cNvPr>
          <p:cNvSpPr txBox="1"/>
          <p:nvPr/>
        </p:nvSpPr>
        <p:spPr>
          <a:xfrm>
            <a:off x="3699060" y="4973809"/>
            <a:ext cx="1008112" cy="246221"/>
          </a:xfrm>
          <a:prstGeom prst="rect">
            <a:avLst/>
          </a:prstGeom>
          <a:noFill/>
        </p:spPr>
        <p:txBody>
          <a:bodyPr wrap="square" rtlCol="0">
            <a:spAutoFit/>
          </a:bodyPr>
          <a:lstStyle/>
          <a:p>
            <a:r>
              <a:rPr lang="en-CA" sz="1000" dirty="0">
                <a:solidFill>
                  <a:srgbClr val="BF73B3"/>
                </a:solidFill>
              </a:rPr>
              <a:t>(6 projects)</a:t>
            </a:r>
            <a:endParaRPr lang="en-US" sz="1000" dirty="0">
              <a:solidFill>
                <a:srgbClr val="BF73B3"/>
              </a:solidFill>
            </a:endParaRPr>
          </a:p>
        </p:txBody>
      </p:sp>
      <p:sp>
        <p:nvSpPr>
          <p:cNvPr id="20" name="TextBox 19">
            <a:extLst>
              <a:ext uri="{FF2B5EF4-FFF2-40B4-BE49-F238E27FC236}">
                <a16:creationId xmlns:a16="http://schemas.microsoft.com/office/drawing/2014/main" id="{A7DAD3C7-62E2-784A-988D-6F6F52F59E95}"/>
              </a:ext>
            </a:extLst>
          </p:cNvPr>
          <p:cNvSpPr txBox="1"/>
          <p:nvPr/>
        </p:nvSpPr>
        <p:spPr>
          <a:xfrm>
            <a:off x="3762917" y="6277806"/>
            <a:ext cx="1008112" cy="246221"/>
          </a:xfrm>
          <a:prstGeom prst="rect">
            <a:avLst/>
          </a:prstGeom>
          <a:noFill/>
        </p:spPr>
        <p:txBody>
          <a:bodyPr wrap="square" rtlCol="0">
            <a:spAutoFit/>
          </a:bodyPr>
          <a:lstStyle/>
          <a:p>
            <a:r>
              <a:rPr lang="en-CA" sz="1000" dirty="0">
                <a:solidFill>
                  <a:srgbClr val="46C0B6"/>
                </a:solidFill>
              </a:rPr>
              <a:t>(3 projects)</a:t>
            </a:r>
            <a:endParaRPr lang="en-US" sz="1000" dirty="0">
              <a:solidFill>
                <a:srgbClr val="46C0B6"/>
              </a:solidFill>
            </a:endParaRPr>
          </a:p>
        </p:txBody>
      </p:sp>
      <p:sp>
        <p:nvSpPr>
          <p:cNvPr id="21" name="TextBox 20">
            <a:extLst>
              <a:ext uri="{FF2B5EF4-FFF2-40B4-BE49-F238E27FC236}">
                <a16:creationId xmlns:a16="http://schemas.microsoft.com/office/drawing/2014/main" id="{32CCB31D-23EE-2E47-A310-F71E13109241}"/>
              </a:ext>
            </a:extLst>
          </p:cNvPr>
          <p:cNvSpPr txBox="1"/>
          <p:nvPr/>
        </p:nvSpPr>
        <p:spPr>
          <a:xfrm>
            <a:off x="3906514" y="5651461"/>
            <a:ext cx="1008112" cy="246221"/>
          </a:xfrm>
          <a:prstGeom prst="rect">
            <a:avLst/>
          </a:prstGeom>
          <a:noFill/>
        </p:spPr>
        <p:txBody>
          <a:bodyPr wrap="square" rtlCol="0">
            <a:spAutoFit/>
          </a:bodyPr>
          <a:lstStyle/>
          <a:p>
            <a:r>
              <a:rPr lang="en-CA" sz="1000" dirty="0">
                <a:solidFill>
                  <a:srgbClr val="F79338"/>
                </a:solidFill>
              </a:rPr>
              <a:t>(4 projects)</a:t>
            </a:r>
            <a:endParaRPr lang="en-US" sz="1000" dirty="0">
              <a:solidFill>
                <a:srgbClr val="F79338"/>
              </a:solidFill>
            </a:endParaRPr>
          </a:p>
        </p:txBody>
      </p:sp>
    </p:spTree>
    <p:extLst>
      <p:ext uri="{BB962C8B-B14F-4D97-AF65-F5344CB8AC3E}">
        <p14:creationId xmlns:p14="http://schemas.microsoft.com/office/powerpoint/2010/main" val="3370965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897CC8B-1339-AF43-94E5-9900545EED71}"/>
              </a:ext>
            </a:extLst>
          </p:cNvPr>
          <p:cNvPicPr>
            <a:picLocks noChangeAspect="1"/>
          </p:cNvPicPr>
          <p:nvPr/>
        </p:nvPicPr>
        <p:blipFill rotWithShape="1">
          <a:blip r:embed="rId3" cstate="screen">
            <a:alphaModFix/>
            <a:duotone>
              <a:schemeClr val="accent2">
                <a:shade val="45000"/>
                <a:satMod val="135000"/>
              </a:schemeClr>
              <a:prstClr val="white"/>
            </a:duotone>
            <a:extLst>
              <a:ext uri="{28A0092B-C50C-407E-A947-70E740481C1C}">
                <a14:useLocalDpi xmlns:a14="http://schemas.microsoft.com/office/drawing/2010/main"/>
              </a:ext>
            </a:extLst>
          </a:blip>
          <a:srcRect l="36998" t="-1140" r="44595" b="3337"/>
          <a:stretch/>
        </p:blipFill>
        <p:spPr>
          <a:xfrm>
            <a:off x="6740989" y="662109"/>
            <a:ext cx="2403011" cy="6195891"/>
          </a:xfrm>
          <a:prstGeom prst="rect">
            <a:avLst/>
          </a:prstGeom>
        </p:spPr>
      </p:pic>
      <p:sp>
        <p:nvSpPr>
          <p:cNvPr id="7" name="Rectangle 6">
            <a:extLst>
              <a:ext uri="{FF2B5EF4-FFF2-40B4-BE49-F238E27FC236}">
                <a16:creationId xmlns:a16="http://schemas.microsoft.com/office/drawing/2014/main" id="{48A5079D-93FE-CE4F-AD55-0F01752133C6}"/>
              </a:ext>
            </a:extLst>
          </p:cNvPr>
          <p:cNvSpPr/>
          <p:nvPr/>
        </p:nvSpPr>
        <p:spPr>
          <a:xfrm>
            <a:off x="-1" y="0"/>
            <a:ext cx="9144001" cy="792088"/>
          </a:xfrm>
          <a:prstGeom prst="rect">
            <a:avLst/>
          </a:prstGeom>
          <a:solidFill>
            <a:srgbClr val="46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a:t>CHILD-BRIGHT’s SPOR Success Story</a:t>
            </a:r>
            <a:endParaRPr lang="en-US" sz="2800" dirty="0">
              <a:solidFill>
                <a:schemeClr val="bg1"/>
              </a:solidFill>
              <a:latin typeface="Monolog" pitchFamily="2" charset="77"/>
            </a:endParaRPr>
          </a:p>
        </p:txBody>
      </p:sp>
      <p:sp>
        <p:nvSpPr>
          <p:cNvPr id="11" name="Content Placeholder 2">
            <a:extLst>
              <a:ext uri="{FF2B5EF4-FFF2-40B4-BE49-F238E27FC236}">
                <a16:creationId xmlns:a16="http://schemas.microsoft.com/office/drawing/2014/main" id="{68509D4E-2311-F248-A954-A40CAF8B18D2}"/>
              </a:ext>
            </a:extLst>
          </p:cNvPr>
          <p:cNvSpPr>
            <a:spLocks noGrp="1"/>
          </p:cNvSpPr>
          <p:nvPr>
            <p:ph idx="1"/>
          </p:nvPr>
        </p:nvSpPr>
        <p:spPr>
          <a:xfrm>
            <a:off x="395536" y="1021211"/>
            <a:ext cx="6238303" cy="3415901"/>
          </a:xfrm>
        </p:spPr>
        <p:txBody>
          <a:bodyPr>
            <a:noAutofit/>
          </a:bodyPr>
          <a:lstStyle/>
          <a:p>
            <a:pPr marL="0" indent="0">
              <a:buNone/>
            </a:pPr>
            <a:r>
              <a:rPr lang="en-US" sz="1800" b="1" dirty="0">
                <a:solidFill>
                  <a:srgbClr val="46C0B6"/>
                </a:solidFill>
              </a:rPr>
              <a:t>CHILD-BRIGHT’s National Advisory Youth Panel (NYAP)</a:t>
            </a:r>
          </a:p>
          <a:p>
            <a:pPr marL="0" indent="0">
              <a:buNone/>
            </a:pPr>
            <a:endParaRPr lang="en-US" sz="1400" dirty="0"/>
          </a:p>
          <a:p>
            <a:pPr marL="0" indent="0">
              <a:buNone/>
            </a:pPr>
            <a:r>
              <a:rPr lang="en-US" sz="1400" dirty="0"/>
              <a:t>8 youth advisors across Canada, ages 16-29, with brain-based developmental disabilities</a:t>
            </a:r>
          </a:p>
          <a:p>
            <a:endParaRPr lang="en-CA" sz="1400" dirty="0"/>
          </a:p>
          <a:p>
            <a:pPr marL="0" indent="0">
              <a:buNone/>
            </a:pPr>
            <a:r>
              <a:rPr lang="en-CA" sz="1400" dirty="0"/>
              <a:t>Provides our network with the youths’ lived experience lens to our projects and activities by advising on:</a:t>
            </a:r>
          </a:p>
          <a:p>
            <a:pPr marL="0" indent="0">
              <a:buNone/>
            </a:pPr>
            <a:r>
              <a:rPr lang="en-CA" sz="1400" dirty="0"/>
              <a:t>			</a:t>
            </a:r>
            <a:r>
              <a:rPr lang="en-CA" sz="1400" b="1" i="1" dirty="0">
                <a:solidFill>
                  <a:srgbClr val="784860"/>
                </a:solidFill>
              </a:rPr>
              <a:t>Research protocols</a:t>
            </a:r>
          </a:p>
          <a:p>
            <a:pPr marL="0" indent="0">
              <a:buNone/>
            </a:pPr>
            <a:r>
              <a:rPr lang="en-CA" sz="1400" b="1" dirty="0"/>
              <a:t>			</a:t>
            </a:r>
            <a:r>
              <a:rPr lang="en-CA" sz="1400" b="1" i="1" dirty="0">
                <a:solidFill>
                  <a:srgbClr val="46C0B6"/>
                </a:solidFill>
              </a:rPr>
              <a:t>Recruitment strategies</a:t>
            </a:r>
          </a:p>
          <a:p>
            <a:pPr marL="0" indent="0">
              <a:buNone/>
            </a:pPr>
            <a:r>
              <a:rPr lang="en-CA" sz="1400" b="1" dirty="0"/>
              <a:t>			</a:t>
            </a:r>
            <a:r>
              <a:rPr lang="en-CA" sz="1400" b="1" i="1" dirty="0">
                <a:solidFill>
                  <a:srgbClr val="F79338"/>
                </a:solidFill>
              </a:rPr>
              <a:t>Communication plans</a:t>
            </a:r>
          </a:p>
          <a:p>
            <a:pPr marL="0" indent="0">
              <a:buNone/>
            </a:pPr>
            <a:r>
              <a:rPr lang="en-CA" sz="1400" b="1" dirty="0"/>
              <a:t>			</a:t>
            </a:r>
            <a:r>
              <a:rPr lang="en-CA" sz="1400" b="1" i="1" dirty="0">
                <a:solidFill>
                  <a:srgbClr val="BF73B3"/>
                </a:solidFill>
              </a:rPr>
              <a:t>Dissemination activities</a:t>
            </a:r>
            <a:br>
              <a:rPr lang="en-CA" sz="1400" b="1" i="1" dirty="0">
                <a:solidFill>
                  <a:srgbClr val="BF73B3"/>
                </a:solidFill>
              </a:rPr>
            </a:br>
            <a:endParaRPr lang="en-US" sz="1400" dirty="0"/>
          </a:p>
          <a:p>
            <a:pPr marL="0" indent="0">
              <a:buNone/>
            </a:pPr>
            <a:r>
              <a:rPr lang="en-US" sz="1400" dirty="0"/>
              <a:t>Consultation with NYAP will be available to external research teams shortly</a:t>
            </a:r>
          </a:p>
          <a:p>
            <a:pPr marL="0" indent="0">
              <a:buNone/>
            </a:pPr>
            <a:endParaRPr lang="en-US" sz="1400" dirty="0"/>
          </a:p>
          <a:p>
            <a:pPr marL="0" indent="0">
              <a:buNone/>
            </a:pPr>
            <a:endParaRPr lang="en-US" sz="1400" dirty="0"/>
          </a:p>
        </p:txBody>
      </p:sp>
      <p:sp>
        <p:nvSpPr>
          <p:cNvPr id="4" name="Rectangle 3">
            <a:extLst>
              <a:ext uri="{FF2B5EF4-FFF2-40B4-BE49-F238E27FC236}">
                <a16:creationId xmlns:a16="http://schemas.microsoft.com/office/drawing/2014/main" id="{FF4BA0C6-3131-F646-B9DB-CB4A6082ED6E}"/>
              </a:ext>
            </a:extLst>
          </p:cNvPr>
          <p:cNvSpPr/>
          <p:nvPr/>
        </p:nvSpPr>
        <p:spPr>
          <a:xfrm>
            <a:off x="6758631" y="0"/>
            <a:ext cx="2385369"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r="48540"/>
          <a:stretch/>
        </p:blipFill>
        <p:spPr>
          <a:xfrm>
            <a:off x="7129316" y="-85771"/>
            <a:ext cx="1658898" cy="1072648"/>
          </a:xfrm>
          <a:prstGeom prst="rect">
            <a:avLst/>
          </a:prstGeom>
        </p:spPr>
      </p:pic>
      <p:pic>
        <p:nvPicPr>
          <p:cNvPr id="8" name="Picture 7">
            <a:extLst>
              <a:ext uri="{FF2B5EF4-FFF2-40B4-BE49-F238E27FC236}">
                <a16:creationId xmlns:a16="http://schemas.microsoft.com/office/drawing/2014/main" id="{C4216CF9-5308-BB4C-8B8E-BCCCA658CFF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2681" t="9508" r="5444" b="30305"/>
          <a:stretch/>
        </p:blipFill>
        <p:spPr>
          <a:xfrm>
            <a:off x="492140" y="4437112"/>
            <a:ext cx="5688632" cy="2160240"/>
          </a:xfrm>
          <a:prstGeom prst="rect">
            <a:avLst/>
          </a:prstGeom>
          <a:ln w="57150">
            <a:noFill/>
          </a:ln>
        </p:spPr>
      </p:pic>
    </p:spTree>
    <p:extLst>
      <p:ext uri="{BB962C8B-B14F-4D97-AF65-F5344CB8AC3E}">
        <p14:creationId xmlns:p14="http://schemas.microsoft.com/office/powerpoint/2010/main" val="2374522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Pain Network </a:t>
            </a:r>
            <a:endParaRPr lang="en-US" dirty="0"/>
          </a:p>
        </p:txBody>
      </p:sp>
      <p:sp>
        <p:nvSpPr>
          <p:cNvPr id="3" name="Content Placeholder 2"/>
          <p:cNvSpPr>
            <a:spLocks noGrp="1"/>
          </p:cNvSpPr>
          <p:nvPr>
            <p:ph idx="1"/>
          </p:nvPr>
        </p:nvSpPr>
        <p:spPr>
          <a:xfrm>
            <a:off x="747647" y="1800573"/>
            <a:ext cx="7886700" cy="4351338"/>
          </a:xfrm>
        </p:spPr>
        <p:txBody>
          <a:bodyPr>
            <a:normAutofit fontScale="85000" lnSpcReduction="20000"/>
          </a:bodyPr>
          <a:lstStyle/>
          <a:p>
            <a:pPr marL="0" indent="0">
              <a:buNone/>
            </a:pPr>
            <a:r>
              <a:rPr lang="en-US" b="1" dirty="0" smtClean="0"/>
              <a:t>Agenda</a:t>
            </a:r>
            <a:r>
              <a:rPr lang="en-US" dirty="0" smtClean="0"/>
              <a:t>: To direct new research in chronic pain, train researchers and clinicians, and translate findings into knowledge and policy.</a:t>
            </a:r>
          </a:p>
          <a:p>
            <a:pPr marL="0" indent="0">
              <a:buNone/>
            </a:pPr>
            <a:endParaRPr lang="en-US" dirty="0" smtClean="0"/>
          </a:p>
          <a:p>
            <a:pPr marL="0" indent="0">
              <a:buNone/>
            </a:pPr>
            <a:r>
              <a:rPr lang="en-US" b="1" dirty="0" smtClean="0"/>
              <a:t>Focus</a:t>
            </a:r>
            <a:r>
              <a:rPr lang="en-US" dirty="0" smtClean="0"/>
              <a:t>: Chronic pain </a:t>
            </a:r>
          </a:p>
          <a:p>
            <a:pPr marL="0" indent="0">
              <a:buNone/>
            </a:pPr>
            <a:endParaRPr lang="en-US" dirty="0"/>
          </a:p>
          <a:p>
            <a:pPr marL="0" indent="0">
              <a:buNone/>
            </a:pPr>
            <a:r>
              <a:rPr lang="en-US" b="1" dirty="0" smtClean="0"/>
              <a:t>Sectors</a:t>
            </a:r>
            <a:r>
              <a:rPr lang="en-US" dirty="0" smtClean="0"/>
              <a:t>:</a:t>
            </a:r>
            <a:r>
              <a:rPr lang="en-US" dirty="0" smtClean="0">
                <a:solidFill>
                  <a:srgbClr val="FF0000"/>
                </a:solidFill>
              </a:rPr>
              <a:t> </a:t>
            </a:r>
            <a:r>
              <a:rPr lang="en-US" dirty="0"/>
              <a:t>P</a:t>
            </a:r>
            <a:r>
              <a:rPr lang="en-US" dirty="0" smtClean="0"/>
              <a:t>atients</a:t>
            </a:r>
            <a:r>
              <a:rPr lang="en-US" dirty="0"/>
              <a:t>, researchers, healthcare professionals, educators, industry and government policy advisors</a:t>
            </a:r>
            <a:endParaRPr lang="en-US" dirty="0" smtClean="0">
              <a:solidFill>
                <a:srgbClr val="FF0000"/>
              </a:solidFill>
            </a:endParaRPr>
          </a:p>
          <a:p>
            <a:pPr marL="0" indent="0">
              <a:buNone/>
            </a:pPr>
            <a:endParaRPr lang="en-US" dirty="0"/>
          </a:p>
          <a:p>
            <a:pPr marL="0" indent="0">
              <a:buNone/>
            </a:pPr>
            <a:r>
              <a:rPr lang="en-US" b="1" dirty="0" smtClean="0"/>
              <a:t>Key Projects</a:t>
            </a:r>
            <a:r>
              <a:rPr lang="en-US" dirty="0" smtClean="0"/>
              <a:t>:</a:t>
            </a:r>
            <a:r>
              <a:rPr lang="en-US" dirty="0"/>
              <a:t> </a:t>
            </a:r>
            <a:r>
              <a:rPr lang="en-US" dirty="0" smtClean="0"/>
              <a:t>Includes more than 20 research projects, a clinical research network, a registry working group, an Indigenous Health Research Advisory committee.</a:t>
            </a:r>
            <a:endParaRPr lang="en-US"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696668" y="572844"/>
            <a:ext cx="1818682" cy="910126"/>
          </a:xfrm>
          <a:prstGeom prst="rect">
            <a:avLst/>
          </a:prstGeom>
        </p:spPr>
      </p:pic>
    </p:spTree>
    <p:extLst>
      <p:ext uri="{BB962C8B-B14F-4D97-AF65-F5344CB8AC3E}">
        <p14:creationId xmlns:p14="http://schemas.microsoft.com/office/powerpoint/2010/main" val="90506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Pain Network’s SPOR Success Story</a:t>
            </a:r>
            <a:endParaRPr lang="en-US" dirty="0"/>
          </a:p>
        </p:txBody>
      </p:sp>
      <p:sp>
        <p:nvSpPr>
          <p:cNvPr id="3" name="Content Placeholder 2"/>
          <p:cNvSpPr>
            <a:spLocks noGrp="1"/>
          </p:cNvSpPr>
          <p:nvPr>
            <p:ph idx="1"/>
          </p:nvPr>
        </p:nvSpPr>
        <p:spPr>
          <a:xfrm>
            <a:off x="642718" y="1783421"/>
            <a:ext cx="7886700" cy="4351338"/>
          </a:xfrm>
        </p:spPr>
        <p:txBody>
          <a:bodyPr>
            <a:noAutofit/>
          </a:bodyPr>
          <a:lstStyle/>
          <a:p>
            <a:r>
              <a:rPr lang="en-US" i="1" dirty="0" err="1" smtClean="0"/>
              <a:t>Pain+CPN</a:t>
            </a:r>
            <a:endParaRPr lang="en-US" i="1" dirty="0" smtClean="0"/>
          </a:p>
          <a:p>
            <a:pPr lvl="1"/>
            <a:r>
              <a:rPr lang="en-US" i="1" dirty="0" smtClean="0"/>
              <a:t>A premium </a:t>
            </a:r>
            <a:r>
              <a:rPr lang="en-US" i="1" dirty="0"/>
              <a:t>l</a:t>
            </a:r>
            <a:r>
              <a:rPr lang="en-US" i="1" dirty="0" smtClean="0"/>
              <a:t>iterature service that pulls pain-related articles from more than 110 journals. Eligible articles are rated for clinical relevance and newsworthiness by doctors, clinicians and other healthcare professionals</a:t>
            </a:r>
          </a:p>
          <a:p>
            <a:pPr lvl="2"/>
            <a:r>
              <a:rPr lang="en-US" i="1" dirty="0" smtClean="0"/>
              <a:t>Knowledge Translation committee worked together to expand raters to include patient perspective partners to better identify patient interests and informational needs</a:t>
            </a:r>
          </a:p>
          <a:p>
            <a:pPr lvl="2"/>
            <a:r>
              <a:rPr lang="en-US" i="1" dirty="0" smtClean="0"/>
              <a:t>Incorporated the introduction of lay summaries, geared towards patient-users, to help better facilitate conversations between patients and their healthcare providers</a:t>
            </a:r>
          </a:p>
          <a:p>
            <a:pPr lvl="2"/>
            <a:r>
              <a:rPr lang="en-US" i="1" dirty="0" smtClean="0"/>
              <a:t>Looking to increase number of patient raters and healthcare raters and increase frequency of lay summary production</a:t>
            </a:r>
            <a:endParaRPr lang="en-US" i="1" dirty="0"/>
          </a:p>
          <a:p>
            <a:pPr marL="914400" lvl="2" indent="0" algn="ctr">
              <a:buNone/>
            </a:pPr>
            <a:r>
              <a:rPr lang="en-US" sz="3900" dirty="0"/>
              <a:t>p</a:t>
            </a:r>
            <a:r>
              <a:rPr lang="en-US" sz="3900" dirty="0" smtClean="0"/>
              <a:t>ainpluscpn.ca</a:t>
            </a:r>
          </a:p>
          <a:p>
            <a:pPr lvl="2"/>
            <a:endParaRPr lang="en-US" i="1" dirty="0" smtClean="0"/>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63955" y="1027907"/>
            <a:ext cx="3351395" cy="1322919"/>
          </a:xfrm>
          <a:prstGeom prst="rect">
            <a:avLst/>
          </a:prstGeom>
        </p:spPr>
      </p:pic>
    </p:spTree>
    <p:extLst>
      <p:ext uri="{BB962C8B-B14F-4D97-AF65-F5344CB8AC3E}">
        <p14:creationId xmlns:p14="http://schemas.microsoft.com/office/powerpoint/2010/main" val="1877990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Introductions </a:t>
            </a:r>
            <a:endParaRPr lang="en-CA" dirty="0"/>
          </a:p>
        </p:txBody>
      </p:sp>
      <p:sp>
        <p:nvSpPr>
          <p:cNvPr id="3" name="Content Placeholder 2"/>
          <p:cNvSpPr>
            <a:spLocks noGrp="1"/>
          </p:cNvSpPr>
          <p:nvPr>
            <p:ph idx="1"/>
          </p:nvPr>
        </p:nvSpPr>
        <p:spPr/>
        <p:txBody>
          <a:bodyPr/>
          <a:lstStyle/>
          <a:p>
            <a:r>
              <a:rPr lang="en-CA" sz="5400" dirty="0" smtClean="0"/>
              <a:t>Very Brief</a:t>
            </a:r>
          </a:p>
          <a:p>
            <a:endParaRPr lang="en-CA" dirty="0" smtClean="0"/>
          </a:p>
          <a:p>
            <a:pPr lvl="1"/>
            <a:r>
              <a:rPr lang="en-CA" sz="4000" dirty="0" smtClean="0"/>
              <a:t>Your name</a:t>
            </a:r>
          </a:p>
          <a:p>
            <a:pPr lvl="1"/>
            <a:endParaRPr lang="en-CA" sz="4000" dirty="0" smtClean="0"/>
          </a:p>
          <a:p>
            <a:pPr lvl="1"/>
            <a:r>
              <a:rPr lang="en-CA" sz="4000" dirty="0" smtClean="0"/>
              <a:t>The role you have that is relevant to today’s meeting  </a:t>
            </a:r>
            <a:endParaRPr lang="en-CA" sz="4000" dirty="0"/>
          </a:p>
        </p:txBody>
      </p:sp>
    </p:spTree>
    <p:extLst>
      <p:ext uri="{BB962C8B-B14F-4D97-AF65-F5344CB8AC3E}">
        <p14:creationId xmlns:p14="http://schemas.microsoft.com/office/powerpoint/2010/main" val="20117917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129463" cy="892174"/>
          </a:xfrm>
        </p:spPr>
        <p:txBody>
          <a:bodyPr/>
          <a:lstStyle/>
          <a:p>
            <a:r>
              <a:rPr lang="en-US" dirty="0" smtClean="0"/>
              <a:t>Diabetes Action Canada </a:t>
            </a:r>
            <a:endParaRPr lang="en-US" dirty="0"/>
          </a:p>
        </p:txBody>
      </p:sp>
      <p:sp>
        <p:nvSpPr>
          <p:cNvPr id="3" name="Content Placeholder 2"/>
          <p:cNvSpPr>
            <a:spLocks noGrp="1"/>
          </p:cNvSpPr>
          <p:nvPr>
            <p:ph idx="1"/>
          </p:nvPr>
        </p:nvSpPr>
        <p:spPr>
          <a:xfrm>
            <a:off x="628650" y="1571627"/>
            <a:ext cx="8115301" cy="5143498"/>
          </a:xfrm>
        </p:spPr>
        <p:txBody>
          <a:bodyPr>
            <a:noAutofit/>
          </a:bodyPr>
          <a:lstStyle/>
          <a:p>
            <a:pPr marL="0" indent="0" defTabSz="457200">
              <a:lnSpc>
                <a:spcPct val="100000"/>
              </a:lnSpc>
              <a:buNone/>
            </a:pPr>
            <a:r>
              <a:rPr lang="en-US" sz="2000" b="1" dirty="0" smtClean="0"/>
              <a:t>Agenda</a:t>
            </a:r>
            <a:r>
              <a:rPr lang="en-US" sz="2000" dirty="0" smtClean="0"/>
              <a:t>: </a:t>
            </a:r>
            <a:r>
              <a:rPr lang="en-US" sz="2000" dirty="0">
                <a:solidFill>
                  <a:prstClr val="black"/>
                </a:solidFill>
              </a:rPr>
              <a:t>To develop patient- and research-informed innovations in </a:t>
            </a:r>
            <a:r>
              <a:rPr lang="en-US" sz="2000" dirty="0" smtClean="0">
                <a:solidFill>
                  <a:prstClr val="black"/>
                </a:solidFill>
              </a:rPr>
              <a:t>equitable health care delivery designed to prevent diabetes and </a:t>
            </a:r>
            <a:r>
              <a:rPr lang="en-US" sz="2000" dirty="0">
                <a:solidFill>
                  <a:prstClr val="black"/>
                </a:solidFill>
              </a:rPr>
              <a:t>its related complications and to achieve the Quadruple </a:t>
            </a:r>
            <a:r>
              <a:rPr lang="en-US" sz="2000" dirty="0" smtClean="0">
                <a:solidFill>
                  <a:prstClr val="black"/>
                </a:solidFill>
              </a:rPr>
              <a:t>Aim goals.  </a:t>
            </a:r>
            <a:endParaRPr lang="en-US" sz="2000" b="1" dirty="0">
              <a:solidFill>
                <a:prstClr val="black"/>
              </a:solidFill>
            </a:endParaRPr>
          </a:p>
          <a:p>
            <a:pPr marL="0" indent="0" defTabSz="457200">
              <a:lnSpc>
                <a:spcPct val="100000"/>
              </a:lnSpc>
              <a:buNone/>
            </a:pPr>
            <a:r>
              <a:rPr lang="en-US" sz="2000" b="1" dirty="0" smtClean="0"/>
              <a:t>Focus</a:t>
            </a:r>
            <a:r>
              <a:rPr lang="en-US" sz="2000" dirty="0" smtClean="0"/>
              <a:t>: Catalyzing the </a:t>
            </a:r>
            <a:r>
              <a:rPr lang="en-CA" sz="2000" dirty="0" smtClean="0"/>
              <a:t>scaling-up of effective </a:t>
            </a:r>
            <a:r>
              <a:rPr lang="en-CA" sz="2000" dirty="0"/>
              <a:t>health care solutions that directly improve outcomes for </a:t>
            </a:r>
            <a:r>
              <a:rPr lang="en-CA" sz="2000" dirty="0" smtClean="0"/>
              <a:t>persons </a:t>
            </a:r>
            <a:r>
              <a:rPr lang="en-CA" sz="2000" dirty="0"/>
              <a:t>living with </a:t>
            </a:r>
            <a:r>
              <a:rPr lang="en-CA" sz="2000" dirty="0" smtClean="0"/>
              <a:t>diabetes, particularly the most vulnerable, by </a:t>
            </a:r>
            <a:r>
              <a:rPr lang="en-CA" sz="2000" dirty="0"/>
              <a:t>addressing the </a:t>
            </a:r>
            <a:r>
              <a:rPr lang="en-CA" sz="2000" dirty="0" smtClean="0"/>
              <a:t>barriers to prevention </a:t>
            </a:r>
            <a:r>
              <a:rPr lang="en-CA" sz="2000" dirty="0"/>
              <a:t>and treatment of </a:t>
            </a:r>
            <a:r>
              <a:rPr lang="en-CA" sz="2000" dirty="0" smtClean="0"/>
              <a:t>diabetes complications that are most important to our Patient Partners. </a:t>
            </a:r>
            <a:endParaRPr lang="en-US" sz="2000" dirty="0"/>
          </a:p>
          <a:p>
            <a:pPr marL="0" indent="0">
              <a:lnSpc>
                <a:spcPct val="100000"/>
              </a:lnSpc>
              <a:buNone/>
            </a:pPr>
            <a:r>
              <a:rPr lang="en-US" sz="2000" b="1" dirty="0" smtClean="0"/>
              <a:t>Sectors</a:t>
            </a:r>
            <a:r>
              <a:rPr lang="en-US" sz="2000" dirty="0" smtClean="0"/>
              <a:t>: Persons living with diabetes, primary and community </a:t>
            </a:r>
            <a:r>
              <a:rPr lang="en-US" sz="2000" dirty="0"/>
              <a:t>healthcare </a:t>
            </a:r>
            <a:r>
              <a:rPr lang="en-US" sz="2000" dirty="0" smtClean="0"/>
              <a:t>providers, specialists, and advocacy organizations. (Policy decision-makers)</a:t>
            </a:r>
            <a:endParaRPr lang="en-US" sz="2000" dirty="0"/>
          </a:p>
          <a:p>
            <a:pPr marL="0" indent="0">
              <a:lnSpc>
                <a:spcPct val="100000"/>
              </a:lnSpc>
              <a:buNone/>
            </a:pPr>
            <a:r>
              <a:rPr lang="en-US" sz="2000" b="1" dirty="0" smtClean="0"/>
              <a:t>Key Projects</a:t>
            </a:r>
            <a:r>
              <a:rPr lang="en-US" sz="2000" dirty="0" smtClean="0"/>
              <a:t>: Digital Health Solutions (national repository, T1D Registry, </a:t>
            </a:r>
            <a:r>
              <a:rPr lang="en-US" sz="2000" i="1" dirty="0" err="1" smtClean="0"/>
              <a:t>bant</a:t>
            </a:r>
            <a:r>
              <a:rPr lang="en-US" sz="2000" dirty="0" smtClean="0"/>
              <a:t>); Indigenous Youth Mentorship Program; Community-engaged Care for Seniors with Diabetes;  Prevention of diabetic retinopathy and foot ulcers; building capacity in patient engagement and patient-oriented research. </a:t>
            </a:r>
            <a:endParaRPr lang="en-US" sz="2000" dirty="0"/>
          </a:p>
        </p:txBody>
      </p:sp>
    </p:spTree>
    <p:extLst>
      <p:ext uri="{BB962C8B-B14F-4D97-AF65-F5344CB8AC3E}">
        <p14:creationId xmlns:p14="http://schemas.microsoft.com/office/powerpoint/2010/main" val="1953139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92162"/>
          </a:xfrm>
        </p:spPr>
        <p:txBody>
          <a:bodyPr>
            <a:normAutofit/>
          </a:bodyPr>
          <a:lstStyle/>
          <a:p>
            <a:r>
              <a:rPr lang="en-US" sz="3200" dirty="0" smtClean="0"/>
              <a:t>Diabetes Action Canada’s SPOR Success Story</a:t>
            </a:r>
            <a:endParaRPr lang="en-US" sz="3200" dirty="0"/>
          </a:p>
        </p:txBody>
      </p:sp>
      <p:sp>
        <p:nvSpPr>
          <p:cNvPr id="3" name="Content Placeholder 2"/>
          <p:cNvSpPr>
            <a:spLocks noGrp="1"/>
          </p:cNvSpPr>
          <p:nvPr>
            <p:ph idx="1"/>
          </p:nvPr>
        </p:nvSpPr>
        <p:spPr>
          <a:xfrm>
            <a:off x="388824" y="1432835"/>
            <a:ext cx="8366352" cy="5390468"/>
          </a:xfrm>
        </p:spPr>
        <p:txBody>
          <a:bodyPr>
            <a:normAutofit lnSpcReduction="10000"/>
          </a:bodyPr>
          <a:lstStyle/>
          <a:p>
            <a:r>
              <a:rPr lang="en-US" i="1" dirty="0" smtClean="0"/>
              <a:t>Patient-Oriented Research in Action</a:t>
            </a:r>
          </a:p>
          <a:p>
            <a:pPr lvl="1">
              <a:lnSpc>
                <a:spcPct val="110000"/>
              </a:lnSpc>
            </a:pPr>
            <a:r>
              <a:rPr lang="en-US" sz="2200" b="1" dirty="0" smtClean="0"/>
              <a:t>T1D Registry: </a:t>
            </a:r>
            <a:r>
              <a:rPr lang="en-US" sz="2200" dirty="0" smtClean="0"/>
              <a:t>a patient engagement tool co-designed </a:t>
            </a:r>
            <a:r>
              <a:rPr lang="en-US" sz="2200" dirty="0"/>
              <a:t>with individuals living with </a:t>
            </a:r>
            <a:r>
              <a:rPr lang="en-US" sz="2200" dirty="0" smtClean="0"/>
              <a:t>T1D.  Through an innovative workshop and planning process the Registry has been redesigned to address the unique needs of the T1D community. </a:t>
            </a:r>
          </a:p>
          <a:p>
            <a:pPr lvl="1">
              <a:lnSpc>
                <a:spcPct val="110000"/>
              </a:lnSpc>
            </a:pPr>
            <a:r>
              <a:rPr lang="en-US" sz="2200" b="1" dirty="0" smtClean="0"/>
              <a:t>Indigenous Youth Mentorship Program (IYMP): </a:t>
            </a:r>
            <a:r>
              <a:rPr lang="en-US" sz="2200" dirty="0" smtClean="0"/>
              <a:t>enabling the rippling out of the successful IYMP program (co-developed by researchers, Indigenous communities and elders) from 5 sites in Manitoba to over </a:t>
            </a:r>
            <a:r>
              <a:rPr lang="en-US" sz="2200" dirty="0"/>
              <a:t>3</a:t>
            </a:r>
            <a:r>
              <a:rPr lang="en-US" sz="2200" dirty="0" smtClean="0"/>
              <a:t>0 sites across the country including Northern Ontario communities. </a:t>
            </a:r>
          </a:p>
          <a:p>
            <a:pPr lvl="1">
              <a:lnSpc>
                <a:spcPct val="110000"/>
              </a:lnSpc>
            </a:pPr>
            <a:r>
              <a:rPr lang="en-US" sz="2200" b="1" dirty="0" smtClean="0"/>
              <a:t>Foot Care to Prevent Lower Limb Amputations: </a:t>
            </a:r>
            <a:r>
              <a:rPr lang="en-US" sz="2200" dirty="0" smtClean="0"/>
              <a:t>new research group emerged based on Patient Partner advice. Chiropody-led multi-</a:t>
            </a:r>
            <a:r>
              <a:rPr lang="en-US" sz="2200" dirty="0" err="1" smtClean="0"/>
              <a:t>centre</a:t>
            </a:r>
            <a:r>
              <a:rPr lang="en-US" sz="2200" dirty="0" smtClean="0"/>
              <a:t> </a:t>
            </a:r>
            <a:r>
              <a:rPr lang="en-US" sz="2200" dirty="0" err="1" smtClean="0"/>
              <a:t>iCT</a:t>
            </a:r>
            <a:r>
              <a:rPr lang="en-US" sz="2200" dirty="0" smtClean="0"/>
              <a:t> now funded. St. Michael’s leading new comprehensive, multi-disciplinary care path</a:t>
            </a:r>
            <a:endParaRPr lang="en-US" sz="2200" dirty="0"/>
          </a:p>
        </p:txBody>
      </p:sp>
    </p:spTree>
    <p:extLst>
      <p:ext uri="{BB962C8B-B14F-4D97-AF65-F5344CB8AC3E}">
        <p14:creationId xmlns:p14="http://schemas.microsoft.com/office/powerpoint/2010/main" val="24017123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28600"/>
            <a:ext cx="8229600" cy="685800"/>
          </a:xfrm>
        </p:spPr>
        <p:txBody>
          <a:bodyPr/>
          <a:lstStyle/>
          <a:p>
            <a:r>
              <a:rPr lang="en-CA" dirty="0" smtClean="0"/>
              <a:t>SPOR Evidence Alliance</a:t>
            </a:r>
            <a:endParaRPr lang="en-CA" dirty="0"/>
          </a:p>
        </p:txBody>
      </p:sp>
      <p:sp>
        <p:nvSpPr>
          <p:cNvPr id="9" name="Content Placeholder 8"/>
          <p:cNvSpPr>
            <a:spLocks noGrp="1"/>
          </p:cNvSpPr>
          <p:nvPr>
            <p:ph idx="1"/>
          </p:nvPr>
        </p:nvSpPr>
        <p:spPr>
          <a:xfrm>
            <a:off x="457200" y="1066800"/>
            <a:ext cx="8229600" cy="4906963"/>
          </a:xfrm>
        </p:spPr>
        <p:txBody>
          <a:bodyPr>
            <a:normAutofit lnSpcReduction="10000"/>
          </a:bodyPr>
          <a:lstStyle/>
          <a:p>
            <a:pPr marL="0" indent="0">
              <a:spcBef>
                <a:spcPts val="0"/>
              </a:spcBef>
              <a:buNone/>
            </a:pPr>
            <a:r>
              <a:rPr lang="en-US" sz="2200" b="1" dirty="0"/>
              <a:t>Agenda: </a:t>
            </a:r>
            <a:r>
              <a:rPr lang="en-US" sz="2200" dirty="0"/>
              <a:t>To improve the Canadian health system by providing access to </a:t>
            </a:r>
            <a:r>
              <a:rPr lang="en-US" sz="2200" dirty="0" smtClean="0"/>
              <a:t>high-quality scientific </a:t>
            </a:r>
            <a:r>
              <a:rPr lang="en-US" sz="2200" dirty="0"/>
              <a:t>information synthesized to meet the needs of decision-makers, such as patients, healthcare providers, and </a:t>
            </a:r>
            <a:r>
              <a:rPr lang="en-US" sz="2200" dirty="0" smtClean="0"/>
              <a:t>policy-makers</a:t>
            </a:r>
          </a:p>
          <a:p>
            <a:pPr marL="0" indent="0">
              <a:spcBef>
                <a:spcPts val="0"/>
              </a:spcBef>
              <a:buNone/>
            </a:pPr>
            <a:endParaRPr lang="en-US" sz="2200" dirty="0"/>
          </a:p>
          <a:p>
            <a:pPr marL="0" indent="0">
              <a:spcBef>
                <a:spcPts val="0"/>
              </a:spcBef>
              <a:buNone/>
            </a:pPr>
            <a:r>
              <a:rPr lang="en-US" sz="2200" b="1" dirty="0" smtClean="0"/>
              <a:t>Focus</a:t>
            </a:r>
            <a:r>
              <a:rPr lang="en-US" sz="2200" b="1" dirty="0"/>
              <a:t>: </a:t>
            </a:r>
            <a:r>
              <a:rPr lang="en-US" sz="2200" dirty="0" smtClean="0"/>
              <a:t>Knowledge Synthesis, Knowledge Translation &amp; Implementation, and Clinical Practice Guidelines with a strong emphasis on decision-maker and patient engagement</a:t>
            </a:r>
          </a:p>
          <a:p>
            <a:pPr marL="0" indent="0">
              <a:spcBef>
                <a:spcPts val="0"/>
              </a:spcBef>
              <a:buNone/>
            </a:pPr>
            <a:endParaRPr lang="en-US" sz="2200" dirty="0"/>
          </a:p>
          <a:p>
            <a:pPr marL="0" indent="0">
              <a:spcBef>
                <a:spcPts val="0"/>
              </a:spcBef>
              <a:buNone/>
            </a:pPr>
            <a:r>
              <a:rPr lang="en-US" sz="2200" b="1" dirty="0"/>
              <a:t>Sectors: </a:t>
            </a:r>
            <a:r>
              <a:rPr lang="en-US" sz="2200" dirty="0"/>
              <a:t>Researchers, </a:t>
            </a:r>
            <a:r>
              <a:rPr lang="en-US" sz="2200" dirty="0" smtClean="0"/>
              <a:t>research trainees, patient partners, </a:t>
            </a:r>
            <a:r>
              <a:rPr lang="en-US" sz="2200" dirty="0"/>
              <a:t>healthcare providers, policy makers, and </a:t>
            </a:r>
            <a:r>
              <a:rPr lang="en-US" sz="2200" dirty="0" smtClean="0"/>
              <a:t>other decision-makers</a:t>
            </a:r>
          </a:p>
          <a:p>
            <a:pPr marL="0" indent="0">
              <a:spcBef>
                <a:spcPts val="0"/>
              </a:spcBef>
              <a:buNone/>
            </a:pPr>
            <a:endParaRPr lang="en-US" sz="2200" dirty="0"/>
          </a:p>
          <a:p>
            <a:pPr marL="0" indent="0">
              <a:spcBef>
                <a:spcPts val="0"/>
              </a:spcBef>
              <a:buNone/>
            </a:pPr>
            <a:r>
              <a:rPr lang="en-US" sz="2200" b="1" dirty="0"/>
              <a:t>Key </a:t>
            </a:r>
            <a:r>
              <a:rPr lang="en-US" sz="2200" b="1" dirty="0" smtClean="0"/>
              <a:t>Initiatives: </a:t>
            </a:r>
            <a:r>
              <a:rPr lang="en-US" sz="2200" dirty="0" smtClean="0"/>
              <a:t>Knowledge user-initiated research queries, searchable database of Canadian Clinical Practice Guidelines, as well as training </a:t>
            </a:r>
            <a:r>
              <a:rPr lang="en-US" sz="2200" dirty="0"/>
              <a:t>and mentorship </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5E142-BA66-4577-AABD-3D3B043058E5}" type="slidenum">
              <a:rPr kumimoji="0" lang="en-US" sz="1200" b="1" i="0" u="none" strike="noStrike" kern="1200" cap="none" spc="0" normalizeH="0" baseline="0" noProof="0" smtClean="0">
                <a:ln>
                  <a:noFill/>
                </a:ln>
                <a:solidFill>
                  <a:srgbClr val="26262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1"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6006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r>
              <a:rPr lang="en-US" dirty="0" smtClean="0"/>
              <a:t>SPOR Evidence Alliance’s </a:t>
            </a:r>
            <a:r>
              <a:rPr lang="en-US" dirty="0"/>
              <a:t>Success Story</a:t>
            </a:r>
          </a:p>
        </p:txBody>
      </p:sp>
      <p:sp>
        <p:nvSpPr>
          <p:cNvPr id="3" name="Content Placeholder 2"/>
          <p:cNvSpPr>
            <a:spLocks noGrp="1"/>
          </p:cNvSpPr>
          <p:nvPr>
            <p:ph idx="1"/>
          </p:nvPr>
        </p:nvSpPr>
        <p:spPr>
          <a:xfrm>
            <a:off x="457200" y="990600"/>
            <a:ext cx="8229600" cy="5105400"/>
          </a:xfrm>
        </p:spPr>
        <p:txBody>
          <a:bodyPr>
            <a:noAutofit/>
          </a:bodyPr>
          <a:lstStyle/>
          <a:p>
            <a:pPr marL="0" indent="0">
              <a:spcBef>
                <a:spcPts val="0"/>
              </a:spcBef>
              <a:spcAft>
                <a:spcPts val="300"/>
              </a:spcAft>
              <a:buNone/>
            </a:pPr>
            <a:r>
              <a:rPr lang="en-CA" sz="2200" b="1" dirty="0" smtClean="0"/>
              <a:t>Alliance Governance:</a:t>
            </a:r>
          </a:p>
          <a:p>
            <a:pPr>
              <a:spcBef>
                <a:spcPts val="0"/>
              </a:spcBef>
              <a:spcAft>
                <a:spcPts val="300"/>
              </a:spcAft>
            </a:pPr>
            <a:r>
              <a:rPr lang="en-US" sz="2200" dirty="0"/>
              <a:t>The Alliance has oversight from six committees to ensure progress towards its vision and goals are on </a:t>
            </a:r>
            <a:r>
              <a:rPr lang="en-US" sz="2200" dirty="0" smtClean="0"/>
              <a:t>track</a:t>
            </a:r>
          </a:p>
          <a:p>
            <a:pPr>
              <a:spcBef>
                <a:spcPts val="0"/>
              </a:spcBef>
              <a:spcAft>
                <a:spcPts val="300"/>
              </a:spcAft>
            </a:pPr>
            <a:r>
              <a:rPr lang="en-CA" sz="2200" dirty="0" smtClean="0"/>
              <a:t>Each committee has reserved seats for patient partners</a:t>
            </a:r>
          </a:p>
          <a:p>
            <a:pPr lvl="1">
              <a:spcBef>
                <a:spcPts val="0"/>
              </a:spcBef>
              <a:spcAft>
                <a:spcPts val="300"/>
              </a:spcAft>
            </a:pPr>
            <a:r>
              <a:rPr lang="en-CA" sz="2200" dirty="0"/>
              <a:t>F</a:t>
            </a:r>
            <a:r>
              <a:rPr lang="en-CA" sz="2200" dirty="0" smtClean="0"/>
              <a:t>ive of the committees are co-chaired by a patient partner</a:t>
            </a:r>
          </a:p>
          <a:p>
            <a:pPr>
              <a:spcBef>
                <a:spcPts val="0"/>
              </a:spcBef>
              <a:spcAft>
                <a:spcPts val="300"/>
              </a:spcAft>
            </a:pPr>
            <a:r>
              <a:rPr lang="en-CA" sz="2200" dirty="0" smtClean="0"/>
              <a:t>Patient partners, researchers, trainees and knowledge-users worked together in the Alliance’s inaugural year on the following:</a:t>
            </a:r>
          </a:p>
          <a:p>
            <a:pPr lvl="1">
              <a:spcBef>
                <a:spcPts val="0"/>
              </a:spcBef>
              <a:spcAft>
                <a:spcPts val="300"/>
              </a:spcAft>
            </a:pPr>
            <a:r>
              <a:rPr lang="en-CA" sz="2200" dirty="0" smtClean="0"/>
              <a:t>Branding of the Alliance</a:t>
            </a:r>
          </a:p>
          <a:p>
            <a:pPr lvl="1">
              <a:spcBef>
                <a:spcPts val="0"/>
              </a:spcBef>
              <a:spcAft>
                <a:spcPts val="300"/>
              </a:spcAft>
            </a:pPr>
            <a:r>
              <a:rPr lang="en-CA" sz="2200" dirty="0" smtClean="0"/>
              <a:t>Patient engagement strategy and compensation policy for Alliance activities</a:t>
            </a:r>
          </a:p>
          <a:p>
            <a:pPr lvl="1">
              <a:spcBef>
                <a:spcPts val="0"/>
              </a:spcBef>
              <a:spcAft>
                <a:spcPts val="300"/>
              </a:spcAft>
            </a:pPr>
            <a:r>
              <a:rPr lang="en-CA" sz="2200" dirty="0" smtClean="0"/>
              <a:t>Training and mentorship strategy</a:t>
            </a:r>
          </a:p>
          <a:p>
            <a:pPr lvl="1">
              <a:spcBef>
                <a:spcPts val="0"/>
              </a:spcBef>
              <a:spcAft>
                <a:spcPts val="300"/>
              </a:spcAft>
            </a:pPr>
            <a:r>
              <a:rPr lang="en-CA" sz="2200" dirty="0" smtClean="0"/>
              <a:t>Assessing patient engagement opportunities in research queries received through our query services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5E142-BA66-4577-AABD-3D3B043058E5}" type="slidenum">
              <a:rPr kumimoji="0" lang="en-US" sz="1200" b="1" i="0" u="none" strike="noStrike" kern="1200" cap="none" spc="0" normalizeH="0" baseline="0" noProof="0" smtClean="0">
                <a:ln>
                  <a:noFill/>
                </a:ln>
                <a:solidFill>
                  <a:srgbClr val="26262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1"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9347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Inflammation, Microbiome, and Alimentation: Gastro-Intestinal and Neuropsychiatric Effects: the IMAGINE-SPOR Chronic Disease Network</a:t>
            </a:r>
          </a:p>
        </p:txBody>
      </p:sp>
      <p:sp>
        <p:nvSpPr>
          <p:cNvPr id="3" name="Content Placeholder 2"/>
          <p:cNvSpPr>
            <a:spLocks noGrp="1"/>
          </p:cNvSpPr>
          <p:nvPr>
            <p:ph idx="1"/>
          </p:nvPr>
        </p:nvSpPr>
        <p:spPr>
          <a:xfrm>
            <a:off x="703806" y="1913307"/>
            <a:ext cx="7886700" cy="4712081"/>
          </a:xfrm>
        </p:spPr>
        <p:txBody>
          <a:bodyPr>
            <a:normAutofit fontScale="92500" lnSpcReduction="20000"/>
          </a:bodyPr>
          <a:lstStyle/>
          <a:p>
            <a:pPr marL="0" indent="0">
              <a:buNone/>
            </a:pPr>
            <a:r>
              <a:rPr lang="en-US" b="1" dirty="0" smtClean="0"/>
              <a:t>Agenda</a:t>
            </a:r>
            <a:r>
              <a:rPr lang="en-US" dirty="0" smtClean="0"/>
              <a:t>: </a:t>
            </a:r>
            <a:r>
              <a:rPr lang="en-US" dirty="0"/>
              <a:t>T</a:t>
            </a:r>
            <a:r>
              <a:rPr lang="en-US" dirty="0" smtClean="0"/>
              <a:t>o </a:t>
            </a:r>
            <a:r>
              <a:rPr lang="en-US" dirty="0"/>
              <a:t>develop innovative therapies for Irritable Bowel Syndrome (IBS) and Inflammatory Bowel Disease (IBD</a:t>
            </a:r>
            <a:r>
              <a:rPr lang="en-US" dirty="0" smtClean="0"/>
              <a:t>) and their associated mental health disorders.</a:t>
            </a:r>
          </a:p>
          <a:p>
            <a:pPr marL="0" indent="0">
              <a:buNone/>
            </a:pPr>
            <a:endParaRPr lang="en-US" dirty="0"/>
          </a:p>
          <a:p>
            <a:pPr marL="0" indent="0">
              <a:buNone/>
            </a:pPr>
            <a:r>
              <a:rPr lang="en-US" b="1" dirty="0" smtClean="0"/>
              <a:t>Focus</a:t>
            </a:r>
            <a:r>
              <a:rPr lang="en-US" dirty="0" smtClean="0"/>
              <a:t>: </a:t>
            </a:r>
            <a:r>
              <a:rPr lang="en-US" dirty="0"/>
              <a:t>Irritable Bowel Syndrome (IBS) and Inflammatory Bowel Disease (IBD</a:t>
            </a:r>
            <a:r>
              <a:rPr lang="en-US" dirty="0" smtClean="0"/>
              <a:t>) and mental health</a:t>
            </a:r>
          </a:p>
          <a:p>
            <a:pPr marL="0" indent="0">
              <a:buNone/>
            </a:pPr>
            <a:endParaRPr lang="en-US" dirty="0"/>
          </a:p>
          <a:p>
            <a:pPr marL="0" indent="0">
              <a:buNone/>
            </a:pPr>
            <a:r>
              <a:rPr lang="en-US" b="1" dirty="0" smtClean="0"/>
              <a:t>Sectors</a:t>
            </a:r>
            <a:r>
              <a:rPr lang="en-US" dirty="0" smtClean="0"/>
              <a:t>: Specialist (Gastroenterology &amp; Psychiatry)</a:t>
            </a:r>
          </a:p>
          <a:p>
            <a:pPr marL="0" indent="0">
              <a:buNone/>
            </a:pPr>
            <a:endParaRPr lang="en-US" dirty="0"/>
          </a:p>
          <a:p>
            <a:pPr marL="0" indent="0">
              <a:buNone/>
            </a:pPr>
            <a:r>
              <a:rPr lang="en-US" b="1" dirty="0" smtClean="0"/>
              <a:t>Key Projects</a:t>
            </a:r>
            <a:r>
              <a:rPr lang="en-US" dirty="0" smtClean="0"/>
              <a:t>: Establish legacy patient cohort to develop innovative therapies, improve outcomes of existing therapies, develop strategies to optimize current therapies  </a:t>
            </a:r>
            <a:endParaRPr lang="en-US" dirty="0"/>
          </a:p>
        </p:txBody>
      </p:sp>
    </p:spTree>
    <p:extLst>
      <p:ext uri="{BB962C8B-B14F-4D97-AF65-F5344CB8AC3E}">
        <p14:creationId xmlns:p14="http://schemas.microsoft.com/office/powerpoint/2010/main" val="2100715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IMAGINE-SPOR</a:t>
            </a:r>
            <a:r>
              <a:rPr lang="en-US" dirty="0" smtClean="0"/>
              <a:t>’s Success Story</a:t>
            </a:r>
            <a:endParaRPr lang="en-US" dirty="0"/>
          </a:p>
        </p:txBody>
      </p:sp>
      <p:sp>
        <p:nvSpPr>
          <p:cNvPr id="4" name="Content Placeholder 3"/>
          <p:cNvSpPr>
            <a:spLocks noGrp="1"/>
          </p:cNvSpPr>
          <p:nvPr>
            <p:ph idx="1"/>
          </p:nvPr>
        </p:nvSpPr>
        <p:spPr>
          <a:xfrm>
            <a:off x="628649" y="1825625"/>
            <a:ext cx="8066171" cy="4767680"/>
          </a:xfrm>
        </p:spPr>
        <p:txBody>
          <a:bodyPr>
            <a:normAutofit fontScale="92500" lnSpcReduction="20000"/>
          </a:bodyPr>
          <a:lstStyle/>
          <a:p>
            <a:r>
              <a:rPr lang="en-US" dirty="0" smtClean="0"/>
              <a:t>PACE Quality Indicators to Improve IBD Care Delivery</a:t>
            </a:r>
          </a:p>
          <a:p>
            <a:pPr lvl="1"/>
            <a:r>
              <a:rPr lang="en-US" dirty="0" smtClean="0"/>
              <a:t>Partnered with </a:t>
            </a:r>
            <a:r>
              <a:rPr lang="en-US" dirty="0" err="1" smtClean="0"/>
              <a:t>Crohn’s</a:t>
            </a:r>
            <a:r>
              <a:rPr lang="en-US" dirty="0" smtClean="0"/>
              <a:t> </a:t>
            </a:r>
            <a:r>
              <a:rPr lang="en-US" dirty="0"/>
              <a:t>and Colitis Canada’s PACE </a:t>
            </a:r>
            <a:r>
              <a:rPr lang="en-US" dirty="0" smtClean="0"/>
              <a:t>Program</a:t>
            </a:r>
          </a:p>
          <a:p>
            <a:pPr lvl="1"/>
            <a:r>
              <a:rPr lang="en-US" dirty="0" smtClean="0"/>
              <a:t>Active </a:t>
            </a:r>
            <a:r>
              <a:rPr lang="en-US" dirty="0"/>
              <a:t>involvement of patient representatives to develop and select a comprehensive list of Quality Indicators (QI) for </a:t>
            </a:r>
            <a:r>
              <a:rPr lang="en-US" dirty="0" smtClean="0"/>
              <a:t>IBD </a:t>
            </a:r>
            <a:r>
              <a:rPr lang="en-US" dirty="0"/>
              <a:t>management </a:t>
            </a:r>
            <a:endParaRPr lang="en-US" dirty="0" smtClean="0"/>
          </a:p>
          <a:p>
            <a:pPr lvl="1"/>
            <a:r>
              <a:rPr lang="en-US" dirty="0" smtClean="0"/>
              <a:t>Variable clinical </a:t>
            </a:r>
            <a:r>
              <a:rPr lang="en-US" dirty="0"/>
              <a:t>practice exists in many aspects of IBD care </a:t>
            </a:r>
            <a:endParaRPr lang="en-US" dirty="0" smtClean="0"/>
          </a:p>
          <a:p>
            <a:pPr lvl="1"/>
            <a:r>
              <a:rPr lang="en-US" dirty="0" smtClean="0"/>
              <a:t>QIs </a:t>
            </a:r>
            <a:r>
              <a:rPr lang="en-US" dirty="0"/>
              <a:t>hold great potential to advance best practices for medical professionals and elevate the standard of care for patients </a:t>
            </a:r>
            <a:r>
              <a:rPr lang="en-US" dirty="0" smtClean="0"/>
              <a:t>  </a:t>
            </a:r>
          </a:p>
          <a:p>
            <a:pPr lvl="1"/>
            <a:r>
              <a:rPr lang="en-US" dirty="0" smtClean="0"/>
              <a:t>Patients </a:t>
            </a:r>
            <a:r>
              <a:rPr lang="en-US" dirty="0"/>
              <a:t>are the ultimate beneficiaries of any healthcare improvement program, </a:t>
            </a:r>
            <a:r>
              <a:rPr lang="en-US" dirty="0" smtClean="0"/>
              <a:t>therefore this </a:t>
            </a:r>
            <a:r>
              <a:rPr lang="en-US" dirty="0"/>
              <a:t>initiative engaged patients throughout the methodological </a:t>
            </a:r>
            <a:r>
              <a:rPr lang="en-US" dirty="0" smtClean="0"/>
              <a:t>process</a:t>
            </a:r>
          </a:p>
          <a:p>
            <a:pPr lvl="1"/>
            <a:r>
              <a:rPr lang="en-US" dirty="0" smtClean="0"/>
              <a:t>Ensure </a:t>
            </a:r>
            <a:r>
              <a:rPr lang="en-US" dirty="0"/>
              <a:t>that aspects of IBD care of importance to the Canadian patient population were </a:t>
            </a:r>
            <a:r>
              <a:rPr lang="en-US" dirty="0" smtClean="0"/>
              <a:t>considered</a:t>
            </a:r>
          </a:p>
          <a:p>
            <a:pPr lvl="1"/>
            <a:r>
              <a:rPr lang="en-US" dirty="0" smtClean="0"/>
              <a:t>Implementation</a:t>
            </a:r>
            <a:r>
              <a:rPr lang="en-US" dirty="0"/>
              <a:t>:</a:t>
            </a:r>
            <a:r>
              <a:rPr lang="en-US" dirty="0" smtClean="0"/>
              <a:t> </a:t>
            </a:r>
            <a:r>
              <a:rPr lang="en-US" dirty="0"/>
              <a:t>12 of the 45 QI indicators </a:t>
            </a:r>
            <a:r>
              <a:rPr lang="en-US" dirty="0" smtClean="0"/>
              <a:t>(amenable </a:t>
            </a:r>
            <a:r>
              <a:rPr lang="en-US" dirty="0"/>
              <a:t>to patient </a:t>
            </a:r>
            <a:r>
              <a:rPr lang="en-US" dirty="0" smtClean="0"/>
              <a:t>self-reporting) incorporated </a:t>
            </a:r>
            <a:r>
              <a:rPr lang="en-US" dirty="0"/>
              <a:t>in a smartphone app (</a:t>
            </a:r>
            <a:r>
              <a:rPr lang="en-US" dirty="0" err="1"/>
              <a:t>HealthPromise</a:t>
            </a:r>
            <a:r>
              <a:rPr lang="en-US" dirty="0"/>
              <a:t>) used by IBD patients</a:t>
            </a:r>
            <a:r>
              <a:rPr lang="en-US" dirty="0" smtClean="0"/>
              <a:t>.</a:t>
            </a:r>
            <a:endParaRPr lang="en-US" dirty="0"/>
          </a:p>
        </p:txBody>
      </p:sp>
    </p:spTree>
    <p:extLst>
      <p:ext uri="{BB962C8B-B14F-4D97-AF65-F5344CB8AC3E}">
        <p14:creationId xmlns:p14="http://schemas.microsoft.com/office/powerpoint/2010/main" val="4143718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Ontario SPOR Support Unit </a:t>
            </a:r>
          </a:p>
        </p:txBody>
      </p:sp>
      <p:sp>
        <p:nvSpPr>
          <p:cNvPr id="3" name="Content Placeholder 2"/>
          <p:cNvSpPr>
            <a:spLocks noGrp="1"/>
          </p:cNvSpPr>
          <p:nvPr>
            <p:ph idx="1"/>
          </p:nvPr>
        </p:nvSpPr>
        <p:spPr>
          <a:xfrm>
            <a:off x="628650" y="1825624"/>
            <a:ext cx="7886700" cy="4856529"/>
          </a:xfrm>
        </p:spPr>
        <p:txBody>
          <a:bodyPr>
            <a:noAutofit/>
          </a:bodyPr>
          <a:lstStyle/>
          <a:p>
            <a:pPr marL="0" indent="0">
              <a:spcBef>
                <a:spcPts val="1800"/>
              </a:spcBef>
              <a:buNone/>
            </a:pPr>
            <a:r>
              <a:rPr lang="en-US" sz="2300" b="1" dirty="0"/>
              <a:t>Mandate</a:t>
            </a:r>
            <a:r>
              <a:rPr lang="en-US" sz="2300" dirty="0"/>
              <a:t>: To shift Ontario’s culture of health research to one with a patient oriented, networked and impact driven paradigm for the benefit of health, health policy and healthcare in the province</a:t>
            </a:r>
            <a:endParaRPr lang="en-US" sz="2000" dirty="0"/>
          </a:p>
          <a:p>
            <a:pPr marL="0" indent="0">
              <a:spcBef>
                <a:spcPts val="1800"/>
              </a:spcBef>
              <a:buNone/>
            </a:pPr>
            <a:r>
              <a:rPr lang="en-US" sz="2300" b="1" dirty="0"/>
              <a:t>Focus</a:t>
            </a:r>
            <a:r>
              <a:rPr lang="en-US" sz="2300" dirty="0"/>
              <a:t>: Patient-oriented research support and excellence</a:t>
            </a:r>
          </a:p>
          <a:p>
            <a:pPr marL="0" indent="0">
              <a:spcBef>
                <a:spcPts val="1800"/>
              </a:spcBef>
              <a:buNone/>
            </a:pPr>
            <a:r>
              <a:rPr lang="en-US" sz="2300" b="1" dirty="0"/>
              <a:t>Sectors</a:t>
            </a:r>
            <a:r>
              <a:rPr lang="en-US" sz="2300" dirty="0"/>
              <a:t>: ‘Patients’, researchers, policy makers, health professionals, industry, health administrators/managers, the public</a:t>
            </a:r>
          </a:p>
          <a:p>
            <a:pPr marL="0" indent="0">
              <a:spcBef>
                <a:spcPts val="1800"/>
              </a:spcBef>
              <a:buNone/>
            </a:pPr>
            <a:r>
              <a:rPr lang="en-US" sz="2300" b="1" dirty="0"/>
              <a:t>Key Areas</a:t>
            </a:r>
            <a:r>
              <a:rPr lang="en-US" sz="2300" dirty="0"/>
              <a:t>: Consultation support, patient engagement, patient oriented research methods, pragmatic trails, indigenous health, francophone health, sex and gender, data, capacity building, knowledge translation, demonstration projects</a:t>
            </a:r>
          </a:p>
        </p:txBody>
      </p:sp>
      <p:pic>
        <p:nvPicPr>
          <p:cNvPr id="5" name="Picture 4" descr="A picture containing clipart&#10;&#10;Description automatically generated">
            <a:extLst>
              <a:ext uri="{FF2B5EF4-FFF2-40B4-BE49-F238E27FC236}">
                <a16:creationId xmlns:a16="http://schemas.microsoft.com/office/drawing/2014/main" id="{B38A262F-0386-418A-928C-B8B39085B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988" y="0"/>
            <a:ext cx="1700011" cy="1562488"/>
          </a:xfrm>
          <a:prstGeom prst="rect">
            <a:avLst/>
          </a:prstGeom>
        </p:spPr>
      </p:pic>
    </p:spTree>
    <p:extLst>
      <p:ext uri="{BB962C8B-B14F-4D97-AF65-F5344CB8AC3E}">
        <p14:creationId xmlns:p14="http://schemas.microsoft.com/office/powerpoint/2010/main" val="3952736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2629"/>
            <a:ext cx="7886700" cy="1325563"/>
          </a:xfrm>
        </p:spPr>
        <p:txBody>
          <a:bodyPr/>
          <a:lstStyle/>
          <a:p>
            <a:r>
              <a:rPr lang="en-US" dirty="0"/>
              <a:t>OSSU’s SPOR Success Story</a:t>
            </a:r>
          </a:p>
        </p:txBody>
      </p:sp>
      <p:sp>
        <p:nvSpPr>
          <p:cNvPr id="3" name="Content Placeholder 2"/>
          <p:cNvSpPr>
            <a:spLocks noGrp="1"/>
          </p:cNvSpPr>
          <p:nvPr>
            <p:ph sz="half" idx="1"/>
          </p:nvPr>
        </p:nvSpPr>
        <p:spPr>
          <a:xfrm>
            <a:off x="218940" y="1325564"/>
            <a:ext cx="4410209" cy="5389807"/>
          </a:xfrm>
        </p:spPr>
        <p:txBody>
          <a:bodyPr>
            <a:normAutofit fontScale="62500" lnSpcReduction="20000"/>
          </a:bodyPr>
          <a:lstStyle/>
          <a:p>
            <a:pPr marL="0" indent="0">
              <a:buNone/>
            </a:pPr>
            <a:r>
              <a:rPr lang="en-US" b="1" dirty="0"/>
              <a:t>OSSU Demonstration Projects (IMPACT Awards)</a:t>
            </a:r>
          </a:p>
          <a:p>
            <a:r>
              <a:rPr lang="en-US" dirty="0"/>
              <a:t>OSSU funded 17 demonstration projects across Ontario, to showcase the value and impact POR can have in the province when paired with POR support.</a:t>
            </a:r>
          </a:p>
          <a:p>
            <a:r>
              <a:rPr lang="en-US" dirty="0"/>
              <a:t>Funded IMPACT Awards were all co-designed with patient partners to fit with patient-identified needs</a:t>
            </a:r>
          </a:p>
          <a:p>
            <a:r>
              <a:rPr lang="en-US" dirty="0"/>
              <a:t>In the selection process for projects, patient partners, health professionals and decision makers worked with academics on reviewing proposals for potential impacts and patient </a:t>
            </a:r>
            <a:r>
              <a:rPr lang="en-US" dirty="0" err="1"/>
              <a:t>centredness</a:t>
            </a:r>
            <a:r>
              <a:rPr lang="en-US" dirty="0"/>
              <a:t>.</a:t>
            </a:r>
          </a:p>
          <a:p>
            <a:r>
              <a:rPr lang="en-US" dirty="0"/>
              <a:t>Patient partners on projects were also part of the interview process for proposing groups, in order to understand how patient partners had been, and would be, involved in the proposed project</a:t>
            </a:r>
          </a:p>
          <a:p>
            <a:r>
              <a:rPr lang="en-US" dirty="0"/>
              <a:t>All of the successful projects had to showcase how their work would be implementable and scalable in the province, as well as being required to work with at least three OSSU Research Centres</a:t>
            </a:r>
          </a:p>
          <a:p>
            <a:pPr lvl="2"/>
            <a:endParaRPr lang="en-US" i="1" dirty="0"/>
          </a:p>
        </p:txBody>
      </p:sp>
      <p:sp>
        <p:nvSpPr>
          <p:cNvPr id="4" name="Content Placeholder 3">
            <a:extLst>
              <a:ext uri="{FF2B5EF4-FFF2-40B4-BE49-F238E27FC236}">
                <a16:creationId xmlns:a16="http://schemas.microsoft.com/office/drawing/2014/main" id="{E4D13F14-8FAA-443F-A6D3-66FA611C181A}"/>
              </a:ext>
            </a:extLst>
          </p:cNvPr>
          <p:cNvSpPr>
            <a:spLocks noGrp="1"/>
          </p:cNvSpPr>
          <p:nvPr>
            <p:ph sz="half" idx="2"/>
          </p:nvPr>
        </p:nvSpPr>
        <p:spPr>
          <a:xfrm>
            <a:off x="4629149" y="1325563"/>
            <a:ext cx="4410209" cy="5389807"/>
          </a:xfrm>
        </p:spPr>
        <p:txBody>
          <a:bodyPr>
            <a:normAutofit fontScale="62500" lnSpcReduction="20000"/>
          </a:bodyPr>
          <a:lstStyle/>
          <a:p>
            <a:pPr marL="0" indent="0">
              <a:buNone/>
            </a:pPr>
            <a:r>
              <a:rPr lang="en-US" b="1" u="sng" dirty="0"/>
              <a:t>IMPACTS</a:t>
            </a:r>
          </a:p>
          <a:p>
            <a:r>
              <a:rPr lang="en-US" dirty="0"/>
              <a:t>Many projects have already produced impacts, including: </a:t>
            </a:r>
          </a:p>
          <a:p>
            <a:pPr lvl="1"/>
            <a:r>
              <a:rPr lang="en-US" sz="2900" b="1" i="1" dirty="0"/>
              <a:t>CLEAN Meds</a:t>
            </a:r>
            <a:r>
              <a:rPr lang="en-US" sz="2900" b="1" dirty="0"/>
              <a:t>: </a:t>
            </a:r>
            <a:r>
              <a:rPr lang="en-US" sz="2900" dirty="0"/>
              <a:t>the work on providing free medications has impacted Ontario and Canadian conversations on pharmacare, as well as providing much need medication to individuals who may not have been able to comply with their prescriptions</a:t>
            </a:r>
          </a:p>
          <a:p>
            <a:pPr lvl="1"/>
            <a:r>
              <a:rPr lang="en-US" sz="2900" b="1" i="1" dirty="0" err="1"/>
              <a:t>YouthCan</a:t>
            </a:r>
            <a:r>
              <a:rPr lang="en-US" sz="2900" b="1" i="1" dirty="0"/>
              <a:t> IMPACT</a:t>
            </a:r>
            <a:r>
              <a:rPr lang="en-US" sz="2900" dirty="0"/>
              <a:t>: the approach to youth mental health services is now being rolled out across the province in association with MOHLTC</a:t>
            </a:r>
          </a:p>
          <a:p>
            <a:pPr lvl="1"/>
            <a:r>
              <a:rPr lang="en-US" sz="2900" b="1" i="1" dirty="0"/>
              <a:t>First Nations Diabetes</a:t>
            </a:r>
            <a:r>
              <a:rPr lang="en-US" sz="2900" dirty="0"/>
              <a:t>: has changed the information available to First Nations on diabetes, as well as exemplifying how POR can work with FN communities</a:t>
            </a:r>
          </a:p>
          <a:p>
            <a:pPr lvl="1"/>
            <a:r>
              <a:rPr lang="en-US" sz="2900" b="1" i="1" dirty="0"/>
              <a:t>Ontario Healthcare Implementation Laboratory</a:t>
            </a:r>
            <a:r>
              <a:rPr lang="en-US" sz="2900" dirty="0"/>
              <a:t>: Working with HQO to create patient-partnered changes to quality improvement in Ontario’s health system and embedding it in the quality system</a:t>
            </a:r>
          </a:p>
          <a:p>
            <a:endParaRPr lang="en-US" dirty="0"/>
          </a:p>
        </p:txBody>
      </p:sp>
      <p:pic>
        <p:nvPicPr>
          <p:cNvPr id="7" name="Picture 6">
            <a:extLst>
              <a:ext uri="{FF2B5EF4-FFF2-40B4-BE49-F238E27FC236}">
                <a16:creationId xmlns:a16="http://schemas.microsoft.com/office/drawing/2014/main" id="{B86DDE8A-D9D8-46BB-8080-D5A6D3858A0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09498" y="24165"/>
            <a:ext cx="1119083" cy="1566716"/>
          </a:xfrm>
          <a:prstGeom prst="rect">
            <a:avLst/>
          </a:prstGeom>
        </p:spPr>
      </p:pic>
    </p:spTree>
    <p:extLst>
      <p:ext uri="{BB962C8B-B14F-4D97-AF65-F5344CB8AC3E}">
        <p14:creationId xmlns:p14="http://schemas.microsoft.com/office/powerpoint/2010/main" val="3174422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671" y="2185975"/>
            <a:ext cx="3967203" cy="1325563"/>
          </a:xfrm>
        </p:spPr>
        <p:txBody>
          <a:bodyPr/>
          <a:lstStyle/>
          <a:p>
            <a:r>
              <a:rPr lang="en-US" dirty="0" smtClean="0"/>
              <a:t>Discussion </a:t>
            </a:r>
            <a:endParaRPr lang="en-US" dirty="0"/>
          </a:p>
        </p:txBody>
      </p:sp>
      <p:pic>
        <p:nvPicPr>
          <p:cNvPr id="4" name="Picture 3"/>
          <p:cNvPicPr>
            <a:picLocks noChangeAspect="1"/>
          </p:cNvPicPr>
          <p:nvPr/>
        </p:nvPicPr>
        <p:blipFill>
          <a:blip r:embed="rId2"/>
          <a:stretch>
            <a:fillRect/>
          </a:stretch>
        </p:blipFill>
        <p:spPr>
          <a:xfrm>
            <a:off x="7180330" y="5923555"/>
            <a:ext cx="1878763" cy="776695"/>
          </a:xfrm>
          <a:prstGeom prst="rect">
            <a:avLst/>
          </a:prstGeom>
        </p:spPr>
      </p:pic>
    </p:spTree>
    <p:extLst>
      <p:ext uri="{BB962C8B-B14F-4D97-AF65-F5344CB8AC3E}">
        <p14:creationId xmlns:p14="http://schemas.microsoft.com/office/powerpoint/2010/main" val="3429928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671" y="2185975"/>
            <a:ext cx="3967203" cy="1325563"/>
          </a:xfrm>
        </p:spPr>
        <p:txBody>
          <a:bodyPr/>
          <a:lstStyle/>
          <a:p>
            <a:r>
              <a:rPr lang="en-US" dirty="0" smtClean="0"/>
              <a:t>BREAK </a:t>
            </a:r>
            <a:br>
              <a:rPr lang="en-US" dirty="0" smtClean="0"/>
            </a:br>
            <a:r>
              <a:rPr lang="en-US" dirty="0" smtClean="0"/>
              <a:t>10:45 – 11:00</a:t>
            </a:r>
            <a:endParaRPr lang="en-US" dirty="0"/>
          </a:p>
        </p:txBody>
      </p:sp>
      <p:pic>
        <p:nvPicPr>
          <p:cNvPr id="4" name="Picture 3"/>
          <p:cNvPicPr>
            <a:picLocks noChangeAspect="1"/>
          </p:cNvPicPr>
          <p:nvPr/>
        </p:nvPicPr>
        <p:blipFill>
          <a:blip r:embed="rId2"/>
          <a:stretch>
            <a:fillRect/>
          </a:stretch>
        </p:blipFill>
        <p:spPr>
          <a:xfrm>
            <a:off x="7180330" y="5923555"/>
            <a:ext cx="1878763" cy="776695"/>
          </a:xfrm>
          <a:prstGeom prst="rect">
            <a:avLst/>
          </a:prstGeom>
        </p:spPr>
      </p:pic>
    </p:spTree>
    <p:extLst>
      <p:ext uri="{BB962C8B-B14F-4D97-AF65-F5344CB8AC3E}">
        <p14:creationId xmlns:p14="http://schemas.microsoft.com/office/powerpoint/2010/main" val="3363493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SPOR Goal and Vision</a:t>
            </a:r>
            <a:endParaRPr lang="en-CA" dirty="0"/>
          </a:p>
        </p:txBody>
      </p:sp>
      <p:sp>
        <p:nvSpPr>
          <p:cNvPr id="3" name="Content Placeholder 2"/>
          <p:cNvSpPr>
            <a:spLocks noGrp="1"/>
          </p:cNvSpPr>
          <p:nvPr>
            <p:ph idx="1"/>
          </p:nvPr>
        </p:nvSpPr>
        <p:spPr>
          <a:xfrm>
            <a:off x="628650" y="1737360"/>
            <a:ext cx="7886700" cy="4439603"/>
          </a:xfrm>
        </p:spPr>
        <p:txBody>
          <a:bodyPr>
            <a:normAutofit fontScale="92500" lnSpcReduction="20000"/>
          </a:bodyPr>
          <a:lstStyle/>
          <a:p>
            <a:pPr marL="0" indent="0">
              <a:buNone/>
            </a:pPr>
            <a:r>
              <a:rPr lang="en-US" b="1" dirty="0"/>
              <a:t>The goal</a:t>
            </a:r>
            <a:r>
              <a:rPr lang="en-US" dirty="0"/>
              <a:t> of patient-oriented research is to better ensure the translation of innovative diagnostic and therapeutic approaches to the point of care, as well as </a:t>
            </a:r>
            <a:r>
              <a:rPr lang="en-US" i="1" dirty="0"/>
              <a:t>to help the provinces and territories meet the challenge of delivering high quality, cost-effective health care</a:t>
            </a:r>
            <a:r>
              <a:rPr lang="en-US" dirty="0"/>
              <a:t>. It involves ensuring that the right patient receives the right clinical intervention at the right time, ultimately leading to better health outcomes</a:t>
            </a:r>
            <a:r>
              <a:rPr lang="en-US" dirty="0" smtClean="0"/>
              <a:t>.</a:t>
            </a:r>
          </a:p>
          <a:p>
            <a:pPr marL="0" indent="0">
              <a:buNone/>
            </a:pPr>
            <a:endParaRPr lang="en-US" dirty="0"/>
          </a:p>
          <a:p>
            <a:pPr marL="0" indent="0">
              <a:buNone/>
            </a:pPr>
            <a:r>
              <a:rPr lang="en-US" b="1" dirty="0"/>
              <a:t>The vision</a:t>
            </a:r>
            <a:r>
              <a:rPr lang="en-US" dirty="0"/>
              <a:t> of the Strategy for Patient-Oriented Research is to </a:t>
            </a:r>
            <a:r>
              <a:rPr lang="en-US" i="1" dirty="0"/>
              <a:t>demonstrably improve health outcomes and enhance patients' health care experience </a:t>
            </a:r>
            <a:r>
              <a:rPr lang="en-US" dirty="0"/>
              <a:t>through integration of evidence at all levels in the health care system. </a:t>
            </a:r>
          </a:p>
          <a:p>
            <a:endParaRPr lang="en-CA" dirty="0"/>
          </a:p>
        </p:txBody>
      </p:sp>
      <p:pic>
        <p:nvPicPr>
          <p:cNvPr id="4" name="Picture 3"/>
          <p:cNvPicPr>
            <a:picLocks noChangeAspect="1"/>
          </p:cNvPicPr>
          <p:nvPr/>
        </p:nvPicPr>
        <p:blipFill>
          <a:blip r:embed="rId2"/>
          <a:stretch>
            <a:fillRect/>
          </a:stretch>
        </p:blipFill>
        <p:spPr>
          <a:xfrm>
            <a:off x="7180330" y="5923555"/>
            <a:ext cx="1878763" cy="776695"/>
          </a:xfrm>
          <a:prstGeom prst="rect">
            <a:avLst/>
          </a:prstGeom>
        </p:spPr>
      </p:pic>
    </p:spTree>
    <p:extLst>
      <p:ext uri="{BB962C8B-B14F-4D97-AF65-F5344CB8AC3E}">
        <p14:creationId xmlns:p14="http://schemas.microsoft.com/office/powerpoint/2010/main" val="14757500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wrap="square" numCol="1" anchorCtr="0" compatLnSpc="1">
            <a:prstTxWarp prst="textNoShape">
              <a:avLst/>
            </a:prstTxWarp>
          </a:bodyPr>
          <a:lstStyle/>
          <a:p>
            <a:pPr algn="ctr" eaLnBrk="1" hangingPunct="1">
              <a:defRPr/>
            </a:pPr>
            <a:r>
              <a:rPr lang="en-US" sz="2400" cap="none" dirty="0"/>
              <a:t/>
            </a:r>
            <a:br>
              <a:rPr lang="en-US" sz="2400" cap="none" dirty="0"/>
            </a:br>
            <a:r>
              <a:rPr lang="en-US" sz="3200" cap="none" dirty="0"/>
              <a:t>Research Evaluation and SPOR in Ontario</a:t>
            </a:r>
            <a:r>
              <a:rPr lang="en-US" sz="2400" cap="none" dirty="0"/>
              <a:t/>
            </a:r>
            <a:br>
              <a:rPr lang="en-US" sz="2400" cap="none" dirty="0"/>
            </a:br>
            <a:r>
              <a:rPr lang="en-US" sz="2400" cap="none" dirty="0"/>
              <a:t/>
            </a:r>
            <a:br>
              <a:rPr lang="en-US" sz="2400" cap="none" dirty="0"/>
            </a:br>
            <a:endParaRPr lang="en-CA" sz="2400" cap="none" dirty="0">
              <a:solidFill>
                <a:schemeClr val="tx1">
                  <a:lumMod val="75000"/>
                  <a:lumOff val="25000"/>
                </a:schemeClr>
              </a:solidFill>
            </a:endParaRPr>
          </a:p>
        </p:txBody>
      </p:sp>
      <p:sp>
        <p:nvSpPr>
          <p:cNvPr id="7171" name="Subtitle 2"/>
          <p:cNvSpPr>
            <a:spLocks noGrp="1"/>
          </p:cNvSpPr>
          <p:nvPr>
            <p:ph type="subTitle" idx="1"/>
          </p:nvPr>
        </p:nvSpPr>
        <p:spPr>
          <a:xfrm>
            <a:off x="1368552" y="3480816"/>
            <a:ext cx="6400800" cy="1752600"/>
          </a:xfrm>
        </p:spPr>
        <p:txBody>
          <a:bodyPr>
            <a:normAutofit lnSpcReduction="10000"/>
          </a:bodyPr>
          <a:lstStyle/>
          <a:p>
            <a:pPr algn="ctr" eaLnBrk="1" hangingPunct="1">
              <a:lnSpc>
                <a:spcPct val="80000"/>
              </a:lnSpc>
            </a:pPr>
            <a:endParaRPr lang="en-US" altLang="en-US" sz="1000" b="1" dirty="0">
              <a:cs typeface="Arial" charset="0"/>
            </a:endParaRPr>
          </a:p>
          <a:p>
            <a:pPr algn="ctr" eaLnBrk="1" hangingPunct="1">
              <a:lnSpc>
                <a:spcPct val="80000"/>
              </a:lnSpc>
            </a:pPr>
            <a:endParaRPr lang="en-US" altLang="en-US" sz="1700" dirty="0">
              <a:cs typeface="Arial" charset="0"/>
            </a:endParaRPr>
          </a:p>
          <a:p>
            <a:pPr algn="ctr" eaLnBrk="1" hangingPunct="1">
              <a:lnSpc>
                <a:spcPct val="80000"/>
              </a:lnSpc>
            </a:pPr>
            <a:r>
              <a:rPr lang="en-US" altLang="en-US" sz="1700" dirty="0">
                <a:cs typeface="Arial" charset="0"/>
              </a:rPr>
              <a:t>January 21</a:t>
            </a:r>
            <a:r>
              <a:rPr lang="en-US" altLang="en-US" sz="1700" baseline="30000" dirty="0">
                <a:cs typeface="Arial" charset="0"/>
              </a:rPr>
              <a:t>st</a:t>
            </a:r>
            <a:r>
              <a:rPr lang="en-US" altLang="en-US" sz="1700" dirty="0">
                <a:cs typeface="Arial" charset="0"/>
              </a:rPr>
              <a:t> 2019</a:t>
            </a:r>
          </a:p>
          <a:p>
            <a:pPr algn="ctr" eaLnBrk="1" hangingPunct="1">
              <a:lnSpc>
                <a:spcPct val="80000"/>
              </a:lnSpc>
            </a:pPr>
            <a:endParaRPr lang="en-US" altLang="en-US" sz="1700" dirty="0">
              <a:cs typeface="Arial" charset="0"/>
            </a:endParaRPr>
          </a:p>
          <a:p>
            <a:pPr algn="ctr" eaLnBrk="1" hangingPunct="1">
              <a:lnSpc>
                <a:spcPct val="80000"/>
              </a:lnSpc>
            </a:pPr>
            <a:r>
              <a:rPr lang="en-US" altLang="en-US" sz="1700" dirty="0">
                <a:cs typeface="Arial" charset="0"/>
              </a:rPr>
              <a:t>Eddy Nason</a:t>
            </a:r>
          </a:p>
          <a:p>
            <a:pPr algn="ctr" eaLnBrk="1" hangingPunct="1">
              <a:lnSpc>
                <a:spcPct val="80000"/>
              </a:lnSpc>
            </a:pPr>
            <a:r>
              <a:rPr lang="en-US" altLang="en-US" sz="1700" dirty="0">
                <a:cs typeface="Arial" charset="0"/>
              </a:rPr>
              <a:t>Assistant Director, Ontario SPOR SUPPORT Unit</a:t>
            </a:r>
          </a:p>
          <a:p>
            <a:pPr eaLnBrk="1" hangingPunct="1">
              <a:lnSpc>
                <a:spcPct val="80000"/>
              </a:lnSpc>
            </a:pPr>
            <a:endParaRPr lang="en-US" altLang="en-US" sz="1700" dirty="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4" y="6056670"/>
            <a:ext cx="1727964" cy="74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956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B563A7-2ABF-47CA-A6D7-E83BC25CA660}"/>
              </a:ext>
            </a:extLst>
          </p:cNvPr>
          <p:cNvSpPr>
            <a:spLocks noGrp="1"/>
          </p:cNvSpPr>
          <p:nvPr>
            <p:ph idx="1"/>
          </p:nvPr>
        </p:nvSpPr>
        <p:spPr/>
        <p:txBody>
          <a:bodyPr/>
          <a:lstStyle/>
          <a:p>
            <a:r>
              <a:rPr lang="en-US" dirty="0"/>
              <a:t>What is evaluating research?</a:t>
            </a:r>
          </a:p>
          <a:p>
            <a:r>
              <a:rPr lang="en-US" dirty="0"/>
              <a:t>What’s the trend in this work?</a:t>
            </a:r>
          </a:p>
          <a:p>
            <a:r>
              <a:rPr lang="en-US" dirty="0"/>
              <a:t>What’s evaluation in SPOR all about?</a:t>
            </a:r>
          </a:p>
          <a:p>
            <a:r>
              <a:rPr lang="en-US" dirty="0"/>
              <a:t>What do we need to do to understand impact / ROI </a:t>
            </a:r>
            <a:r>
              <a:rPr lang="en-US"/>
              <a:t>in Ontario for SPOR?</a:t>
            </a:r>
            <a:endParaRPr lang="en-US" dirty="0"/>
          </a:p>
        </p:txBody>
      </p:sp>
      <p:sp>
        <p:nvSpPr>
          <p:cNvPr id="3" name="Title 2">
            <a:extLst>
              <a:ext uri="{FF2B5EF4-FFF2-40B4-BE49-F238E27FC236}">
                <a16:creationId xmlns:a16="http://schemas.microsoft.com/office/drawing/2014/main" id="{AA2B974D-C361-43DC-BFC1-0F093BC5F430}"/>
              </a:ext>
            </a:extLst>
          </p:cNvPr>
          <p:cNvSpPr>
            <a:spLocks noGrp="1"/>
          </p:cNvSpPr>
          <p:nvPr>
            <p:ph type="title"/>
          </p:nvPr>
        </p:nvSpPr>
        <p:spPr/>
        <p:txBody>
          <a:bodyPr/>
          <a:lstStyle/>
          <a:p>
            <a:r>
              <a:rPr lang="en-US" dirty="0"/>
              <a:t>To cover</a:t>
            </a:r>
          </a:p>
        </p:txBody>
      </p:sp>
    </p:spTree>
    <p:extLst>
      <p:ext uri="{BB962C8B-B14F-4D97-AF65-F5344CB8AC3E}">
        <p14:creationId xmlns:p14="http://schemas.microsoft.com/office/powerpoint/2010/main" val="874483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5F813E-7902-4DBF-9A9E-0EA6AA653E00}"/>
              </a:ext>
            </a:extLst>
          </p:cNvPr>
          <p:cNvSpPr>
            <a:spLocks noGrp="1"/>
          </p:cNvSpPr>
          <p:nvPr>
            <p:ph type="title"/>
          </p:nvPr>
        </p:nvSpPr>
        <p:spPr/>
        <p:txBody>
          <a:bodyPr>
            <a:normAutofit/>
          </a:bodyPr>
          <a:lstStyle/>
          <a:p>
            <a:r>
              <a:rPr lang="en-US" sz="3200" dirty="0">
                <a:solidFill>
                  <a:srgbClr val="5F5F5F"/>
                </a:solidFill>
              </a:rPr>
              <a:t>Research evaluation – research on research</a:t>
            </a:r>
          </a:p>
        </p:txBody>
      </p:sp>
      <p:sp>
        <p:nvSpPr>
          <p:cNvPr id="4" name="Content Placeholder 3">
            <a:extLst>
              <a:ext uri="{FF2B5EF4-FFF2-40B4-BE49-F238E27FC236}">
                <a16:creationId xmlns:a16="http://schemas.microsoft.com/office/drawing/2014/main" id="{68D2417C-CBB0-47C0-881D-55B8F0B58396}"/>
              </a:ext>
            </a:extLst>
          </p:cNvPr>
          <p:cNvSpPr>
            <a:spLocks noGrp="1"/>
          </p:cNvSpPr>
          <p:nvPr>
            <p:ph sz="half" idx="1"/>
          </p:nvPr>
        </p:nvSpPr>
        <p:spPr/>
        <p:txBody>
          <a:bodyPr/>
          <a:lstStyle/>
          <a:p>
            <a:r>
              <a:rPr lang="en-US" dirty="0"/>
              <a:t>Evaluating research can be considered to be for one or more of four reasons (4A’s)</a:t>
            </a:r>
          </a:p>
        </p:txBody>
      </p:sp>
      <p:sp>
        <p:nvSpPr>
          <p:cNvPr id="5" name="Content Placeholder 4">
            <a:extLst>
              <a:ext uri="{FF2B5EF4-FFF2-40B4-BE49-F238E27FC236}">
                <a16:creationId xmlns:a16="http://schemas.microsoft.com/office/drawing/2014/main" id="{66F9B0DD-8647-4D16-A51C-5AC954DD7E37}"/>
              </a:ext>
            </a:extLst>
          </p:cNvPr>
          <p:cNvSpPr>
            <a:spLocks noGrp="1"/>
          </p:cNvSpPr>
          <p:nvPr>
            <p:ph sz="half" idx="2"/>
          </p:nvPr>
        </p:nvSpPr>
        <p:spPr/>
        <p:txBody>
          <a:bodyPr/>
          <a:lstStyle/>
          <a:p>
            <a:r>
              <a:rPr lang="en-US" dirty="0"/>
              <a:t>Two key issues to address:</a:t>
            </a:r>
          </a:p>
          <a:p>
            <a:pPr lvl="1"/>
            <a:r>
              <a:rPr lang="en-US" dirty="0"/>
              <a:t>Capturing impacts as they fan out from research</a:t>
            </a:r>
          </a:p>
          <a:p>
            <a:pPr lvl="1"/>
            <a:endParaRPr lang="en-US" dirty="0"/>
          </a:p>
          <a:p>
            <a:pPr lvl="1"/>
            <a:endParaRPr lang="en-US" dirty="0"/>
          </a:p>
          <a:p>
            <a:pPr lvl="1"/>
            <a:endParaRPr lang="en-US" dirty="0"/>
          </a:p>
          <a:p>
            <a:pPr lvl="1"/>
            <a:r>
              <a:rPr lang="en-US" dirty="0"/>
              <a:t>Categorizing impacts</a:t>
            </a:r>
          </a:p>
        </p:txBody>
      </p:sp>
      <p:pic>
        <p:nvPicPr>
          <p:cNvPr id="6" name="Picture 5">
            <a:extLst>
              <a:ext uri="{FF2B5EF4-FFF2-40B4-BE49-F238E27FC236}">
                <a16:creationId xmlns:a16="http://schemas.microsoft.com/office/drawing/2014/main" id="{65BD834F-257A-44DE-8E07-596BBDA67C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6385" y="5638344"/>
            <a:ext cx="1359044" cy="1019283"/>
          </a:xfrm>
          <a:prstGeom prst="rect">
            <a:avLst/>
          </a:prstGeom>
        </p:spPr>
      </p:pic>
      <p:graphicFrame>
        <p:nvGraphicFramePr>
          <p:cNvPr id="7" name="Diagram 6">
            <a:extLst>
              <a:ext uri="{FF2B5EF4-FFF2-40B4-BE49-F238E27FC236}">
                <a16:creationId xmlns:a16="http://schemas.microsoft.com/office/drawing/2014/main" id="{DED55C1B-1CC2-4A83-A311-EFB3E07A7DEA}"/>
              </a:ext>
            </a:extLst>
          </p:cNvPr>
          <p:cNvGraphicFramePr/>
          <p:nvPr>
            <p:extLst/>
          </p:nvPr>
        </p:nvGraphicFramePr>
        <p:xfrm>
          <a:off x="6005015" y="3429000"/>
          <a:ext cx="2681785" cy="1607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a:extLst>
              <a:ext uri="{FF2B5EF4-FFF2-40B4-BE49-F238E27FC236}">
                <a16:creationId xmlns:a16="http://schemas.microsoft.com/office/drawing/2014/main" id="{EDF7667A-E7C1-4619-A018-5A9ED09E5FA7}"/>
              </a:ext>
            </a:extLst>
          </p:cNvPr>
          <p:cNvPicPr>
            <a:picLocks noChangeAspect="1"/>
          </p:cNvPicPr>
          <p:nvPr/>
        </p:nvPicPr>
        <p:blipFill>
          <a:blip r:embed="rId8"/>
          <a:stretch>
            <a:fillRect/>
          </a:stretch>
        </p:blipFill>
        <p:spPr>
          <a:xfrm>
            <a:off x="638596" y="3544500"/>
            <a:ext cx="3872534" cy="3280295"/>
          </a:xfrm>
          <a:prstGeom prst="rect">
            <a:avLst/>
          </a:prstGeom>
        </p:spPr>
      </p:pic>
    </p:spTree>
    <p:extLst>
      <p:ext uri="{BB962C8B-B14F-4D97-AF65-F5344CB8AC3E}">
        <p14:creationId xmlns:p14="http://schemas.microsoft.com/office/powerpoint/2010/main" val="16750269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EC7A89-C534-4B7C-837A-F8B83F08F73D}"/>
              </a:ext>
            </a:extLst>
          </p:cNvPr>
          <p:cNvPicPr>
            <a:picLocks noChangeAspect="1"/>
          </p:cNvPicPr>
          <p:nvPr/>
        </p:nvPicPr>
        <p:blipFill>
          <a:blip r:embed="rId2"/>
          <a:stretch>
            <a:fillRect/>
          </a:stretch>
        </p:blipFill>
        <p:spPr>
          <a:xfrm>
            <a:off x="4235380" y="471628"/>
            <a:ext cx="5795723" cy="1114143"/>
          </a:xfrm>
          <a:prstGeom prst="rect">
            <a:avLst/>
          </a:prstGeom>
        </p:spPr>
      </p:pic>
      <p:sp>
        <p:nvSpPr>
          <p:cNvPr id="3" name="Title 2">
            <a:extLst>
              <a:ext uri="{FF2B5EF4-FFF2-40B4-BE49-F238E27FC236}">
                <a16:creationId xmlns:a16="http://schemas.microsoft.com/office/drawing/2014/main" id="{3E08C4C7-1810-4577-A2E4-752FD324B52F}"/>
              </a:ext>
            </a:extLst>
          </p:cNvPr>
          <p:cNvSpPr>
            <a:spLocks noGrp="1"/>
          </p:cNvSpPr>
          <p:nvPr>
            <p:ph type="title"/>
          </p:nvPr>
        </p:nvSpPr>
        <p:spPr/>
        <p:txBody>
          <a:bodyPr/>
          <a:lstStyle/>
          <a:p>
            <a:r>
              <a:rPr lang="en-US" dirty="0">
                <a:solidFill>
                  <a:srgbClr val="5F5F5F"/>
                </a:solidFill>
              </a:rPr>
              <a:t>The state of the art</a:t>
            </a:r>
          </a:p>
        </p:txBody>
      </p:sp>
      <p:pic>
        <p:nvPicPr>
          <p:cNvPr id="6" name="Content Placeholder 5">
            <a:extLst>
              <a:ext uri="{FF2B5EF4-FFF2-40B4-BE49-F238E27FC236}">
                <a16:creationId xmlns:a16="http://schemas.microsoft.com/office/drawing/2014/main" id="{0A7557AC-FB42-4F9F-9B99-F91FBA636ED8}"/>
              </a:ext>
            </a:extLst>
          </p:cNvPr>
          <p:cNvPicPr>
            <a:picLocks noGrp="1" noChangeAspect="1"/>
          </p:cNvPicPr>
          <p:nvPr>
            <p:ph sz="half" idx="1"/>
          </p:nvPr>
        </p:nvPicPr>
        <p:blipFill>
          <a:blip r:embed="rId3"/>
          <a:stretch>
            <a:fillRect/>
          </a:stretch>
        </p:blipFill>
        <p:spPr>
          <a:xfrm>
            <a:off x="0" y="1524000"/>
            <a:ext cx="4038600" cy="3237244"/>
          </a:xfrm>
          <a:prstGeom prst="rect">
            <a:avLst/>
          </a:prstGeom>
        </p:spPr>
      </p:pic>
      <p:pic>
        <p:nvPicPr>
          <p:cNvPr id="7" name="Content Placeholder 6">
            <a:extLst>
              <a:ext uri="{FF2B5EF4-FFF2-40B4-BE49-F238E27FC236}">
                <a16:creationId xmlns:a16="http://schemas.microsoft.com/office/drawing/2014/main" id="{AEC272C0-5B6F-444C-8B15-59F0ACD3A02E}"/>
              </a:ext>
            </a:extLst>
          </p:cNvPr>
          <p:cNvPicPr>
            <a:picLocks noGrp="1" noChangeAspect="1"/>
          </p:cNvPicPr>
          <p:nvPr>
            <p:ph sz="half" idx="2"/>
          </p:nvPr>
        </p:nvPicPr>
        <p:blipFill>
          <a:blip r:embed="rId4"/>
          <a:stretch>
            <a:fillRect/>
          </a:stretch>
        </p:blipFill>
        <p:spPr>
          <a:xfrm>
            <a:off x="3903260" y="1935038"/>
            <a:ext cx="5240740" cy="4788374"/>
          </a:xfrm>
          <a:prstGeom prst="rect">
            <a:avLst/>
          </a:prstGeom>
        </p:spPr>
      </p:pic>
      <p:pic>
        <p:nvPicPr>
          <p:cNvPr id="8" name="Picture 7">
            <a:extLst>
              <a:ext uri="{FF2B5EF4-FFF2-40B4-BE49-F238E27FC236}">
                <a16:creationId xmlns:a16="http://schemas.microsoft.com/office/drawing/2014/main" id="{EA7610B4-D5C9-45DC-B97E-3B5E35E9C105}"/>
              </a:ext>
            </a:extLst>
          </p:cNvPr>
          <p:cNvPicPr>
            <a:picLocks noChangeAspect="1"/>
          </p:cNvPicPr>
          <p:nvPr/>
        </p:nvPicPr>
        <p:blipFill>
          <a:blip r:embed="rId5"/>
          <a:stretch>
            <a:fillRect/>
          </a:stretch>
        </p:blipFill>
        <p:spPr>
          <a:xfrm>
            <a:off x="93266" y="5064822"/>
            <a:ext cx="3716729" cy="1658590"/>
          </a:xfrm>
          <a:prstGeom prst="rect">
            <a:avLst/>
          </a:prstGeom>
        </p:spPr>
      </p:pic>
      <p:pic>
        <p:nvPicPr>
          <p:cNvPr id="10" name="Picture 9" descr="A close up of a flag&#10;&#10;Description automatically generated">
            <a:extLst>
              <a:ext uri="{FF2B5EF4-FFF2-40B4-BE49-F238E27FC236}">
                <a16:creationId xmlns:a16="http://schemas.microsoft.com/office/drawing/2014/main" id="{69F5A125-3150-4EB9-9C9B-15DAA0AF7A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9176" y="1935038"/>
            <a:ext cx="791569" cy="445954"/>
          </a:xfrm>
          <a:prstGeom prst="rect">
            <a:avLst/>
          </a:prstGeom>
        </p:spPr>
      </p:pic>
      <p:pic>
        <p:nvPicPr>
          <p:cNvPr id="11" name="Picture 10">
            <a:extLst>
              <a:ext uri="{FF2B5EF4-FFF2-40B4-BE49-F238E27FC236}">
                <a16:creationId xmlns:a16="http://schemas.microsoft.com/office/drawing/2014/main" id="{7A80C62D-DD03-42C5-A380-AAD72E98D54F}"/>
              </a:ext>
            </a:extLst>
          </p:cNvPr>
          <p:cNvPicPr>
            <a:picLocks noChangeAspect="1"/>
          </p:cNvPicPr>
          <p:nvPr/>
        </p:nvPicPr>
        <p:blipFill>
          <a:blip r:embed="rId7"/>
          <a:stretch>
            <a:fillRect/>
          </a:stretch>
        </p:blipFill>
        <p:spPr>
          <a:xfrm>
            <a:off x="8291015" y="1728874"/>
            <a:ext cx="791569" cy="412328"/>
          </a:xfrm>
          <a:prstGeom prst="rect">
            <a:avLst/>
          </a:prstGeom>
        </p:spPr>
      </p:pic>
      <p:pic>
        <p:nvPicPr>
          <p:cNvPr id="12" name="Picture 11">
            <a:extLst>
              <a:ext uri="{FF2B5EF4-FFF2-40B4-BE49-F238E27FC236}">
                <a16:creationId xmlns:a16="http://schemas.microsoft.com/office/drawing/2014/main" id="{2B2B485C-D97F-4FE0-8B5A-71BA2936EE8D}"/>
              </a:ext>
            </a:extLst>
          </p:cNvPr>
          <p:cNvPicPr>
            <a:picLocks noChangeAspect="1"/>
          </p:cNvPicPr>
          <p:nvPr/>
        </p:nvPicPr>
        <p:blipFill>
          <a:blip r:embed="rId8"/>
          <a:stretch>
            <a:fillRect/>
          </a:stretch>
        </p:blipFill>
        <p:spPr>
          <a:xfrm>
            <a:off x="61415" y="4933073"/>
            <a:ext cx="791569" cy="527712"/>
          </a:xfrm>
          <a:prstGeom prst="rect">
            <a:avLst/>
          </a:prstGeom>
        </p:spPr>
      </p:pic>
    </p:spTree>
    <p:extLst>
      <p:ext uri="{BB962C8B-B14F-4D97-AF65-F5344CB8AC3E}">
        <p14:creationId xmlns:p14="http://schemas.microsoft.com/office/powerpoint/2010/main" val="2529543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F0936-2357-4CCF-9960-78533E926A9C}"/>
              </a:ext>
            </a:extLst>
          </p:cNvPr>
          <p:cNvSpPr>
            <a:spLocks noGrp="1"/>
          </p:cNvSpPr>
          <p:nvPr>
            <p:ph type="title"/>
          </p:nvPr>
        </p:nvSpPr>
        <p:spPr/>
        <p:txBody>
          <a:bodyPr/>
          <a:lstStyle/>
          <a:p>
            <a:r>
              <a:rPr lang="en-US" dirty="0">
                <a:solidFill>
                  <a:srgbClr val="5F5F5F"/>
                </a:solidFill>
              </a:rPr>
              <a:t>Narratives vs. metrics</a:t>
            </a:r>
          </a:p>
        </p:txBody>
      </p:sp>
      <p:sp>
        <p:nvSpPr>
          <p:cNvPr id="3" name="Content Placeholder 2">
            <a:extLst>
              <a:ext uri="{FF2B5EF4-FFF2-40B4-BE49-F238E27FC236}">
                <a16:creationId xmlns:a16="http://schemas.microsoft.com/office/drawing/2014/main" id="{43C939C1-2CEE-4964-84D7-B9815BAF41D5}"/>
              </a:ext>
            </a:extLst>
          </p:cNvPr>
          <p:cNvSpPr>
            <a:spLocks noGrp="1"/>
          </p:cNvSpPr>
          <p:nvPr>
            <p:ph sz="half" idx="1"/>
          </p:nvPr>
        </p:nvSpPr>
        <p:spPr/>
        <p:txBody>
          <a:bodyPr>
            <a:normAutofit lnSpcReduction="10000"/>
          </a:bodyPr>
          <a:lstStyle/>
          <a:p>
            <a:pPr marL="0" indent="0">
              <a:buNone/>
            </a:pPr>
            <a:r>
              <a:rPr lang="en-US" dirty="0"/>
              <a:t>Narratives</a:t>
            </a:r>
          </a:p>
          <a:p>
            <a:r>
              <a:rPr lang="en-US" sz="2000" dirty="0"/>
              <a:t>Impact narratives allow large amounts of complex impact information to be collated and stated</a:t>
            </a:r>
          </a:p>
          <a:p>
            <a:r>
              <a:rPr lang="en-US" sz="2000" dirty="0"/>
              <a:t>Impact narratives require organization and thought</a:t>
            </a:r>
          </a:p>
          <a:p>
            <a:r>
              <a:rPr lang="en-US" sz="2000" dirty="0"/>
              <a:t>There are processes to go through to build impact narratives</a:t>
            </a:r>
          </a:p>
          <a:p>
            <a:r>
              <a:rPr lang="en-US" sz="2000" dirty="0"/>
              <a:t>There are templates and guidance available to you</a:t>
            </a:r>
          </a:p>
          <a:p>
            <a:r>
              <a:rPr lang="en-US" sz="2000" dirty="0"/>
              <a:t>Impact narrative analysis can be tough but worthwhile</a:t>
            </a:r>
          </a:p>
        </p:txBody>
      </p:sp>
      <p:sp>
        <p:nvSpPr>
          <p:cNvPr id="4" name="Content Placeholder 3">
            <a:extLst>
              <a:ext uri="{FF2B5EF4-FFF2-40B4-BE49-F238E27FC236}">
                <a16:creationId xmlns:a16="http://schemas.microsoft.com/office/drawing/2014/main" id="{7AC2C17A-3911-48F6-8AC6-97AE3172A7D9}"/>
              </a:ext>
            </a:extLst>
          </p:cNvPr>
          <p:cNvSpPr>
            <a:spLocks noGrp="1"/>
          </p:cNvSpPr>
          <p:nvPr>
            <p:ph sz="half" idx="2"/>
          </p:nvPr>
        </p:nvSpPr>
        <p:spPr/>
        <p:txBody>
          <a:bodyPr>
            <a:normAutofit lnSpcReduction="10000"/>
          </a:bodyPr>
          <a:lstStyle/>
          <a:p>
            <a:r>
              <a:rPr lang="en-US" dirty="0"/>
              <a:t>Metrics</a:t>
            </a:r>
          </a:p>
          <a:p>
            <a:r>
              <a:rPr lang="en-US" sz="2000" dirty="0"/>
              <a:t>Impact metrics provide easily comparable year-on-year data</a:t>
            </a:r>
          </a:p>
          <a:p>
            <a:r>
              <a:rPr lang="en-US" sz="2000" dirty="0"/>
              <a:t>Metrics can be subject to both statistical analysis and targets</a:t>
            </a:r>
          </a:p>
          <a:p>
            <a:r>
              <a:rPr lang="en-US" sz="2000" dirty="0"/>
              <a:t>Common metrics can be easily compared across evaluations</a:t>
            </a:r>
          </a:p>
          <a:p>
            <a:r>
              <a:rPr lang="en-US" sz="2000" dirty="0"/>
              <a:t>Metrics tend to be reductive and miss impacts</a:t>
            </a:r>
          </a:p>
          <a:p>
            <a:r>
              <a:rPr lang="en-US" sz="2000" dirty="0"/>
              <a:t>Metrics are subject to misinterpretation and gaming</a:t>
            </a:r>
          </a:p>
          <a:p>
            <a:r>
              <a:rPr lang="en-US" sz="2000" dirty="0"/>
              <a:t>Metrics drive </a:t>
            </a:r>
            <a:r>
              <a:rPr lang="en-US" sz="2000" dirty="0" err="1"/>
              <a:t>behaviour</a:t>
            </a:r>
            <a:r>
              <a:rPr lang="en-US" sz="2000" dirty="0"/>
              <a:t> (often in unexpected ways)</a:t>
            </a:r>
          </a:p>
        </p:txBody>
      </p:sp>
      <p:sp>
        <p:nvSpPr>
          <p:cNvPr id="5" name="Slide Number Placeholder 4">
            <a:extLst>
              <a:ext uri="{FF2B5EF4-FFF2-40B4-BE49-F238E27FC236}">
                <a16:creationId xmlns:a16="http://schemas.microsoft.com/office/drawing/2014/main" id="{E710B5C2-D4FE-4ADB-9643-9D10DD93F03D}"/>
              </a:ext>
            </a:extLst>
          </p:cNvPr>
          <p:cNvSpPr>
            <a:spLocks noGrp="1"/>
          </p:cNvSpPr>
          <p:nvPr>
            <p:ph type="sldNum" sz="quarter" idx="12"/>
          </p:nvPr>
        </p:nvSpPr>
        <p:spPr/>
        <p:txBody>
          <a:bodyPr/>
          <a:lstStyle/>
          <a:p>
            <a:pPr>
              <a:defRPr/>
            </a:pPr>
            <a:fld id="{A3576E57-4A1E-4E67-BBE5-DF282FC98516}" type="slidenum">
              <a:rPr lang="en-CA" smtClean="0"/>
              <a:pPr>
                <a:defRPr/>
              </a:pPr>
              <a:t>64</a:t>
            </a:fld>
            <a:endParaRPr lang="en-CA"/>
          </a:p>
        </p:txBody>
      </p:sp>
    </p:spTree>
    <p:extLst>
      <p:ext uri="{BB962C8B-B14F-4D97-AF65-F5344CB8AC3E}">
        <p14:creationId xmlns:p14="http://schemas.microsoft.com/office/powerpoint/2010/main" val="295025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07852C-E607-41F6-A697-BA5F06954E71}"/>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E22665E8-BFDE-4400-A2D5-A18C52FEDB7F}"/>
              </a:ext>
            </a:extLst>
          </p:cNvPr>
          <p:cNvSpPr>
            <a:spLocks noGrp="1"/>
          </p:cNvSpPr>
          <p:nvPr>
            <p:ph type="title"/>
          </p:nvPr>
        </p:nvSpPr>
        <p:spPr/>
        <p:txBody>
          <a:bodyPr/>
          <a:lstStyle/>
          <a:p>
            <a:r>
              <a:rPr lang="en-US" dirty="0"/>
              <a:t>Evaluation in SPOR</a:t>
            </a:r>
          </a:p>
        </p:txBody>
      </p:sp>
      <p:pic>
        <p:nvPicPr>
          <p:cNvPr id="4" name="Picture 3">
            <a:extLst>
              <a:ext uri="{FF2B5EF4-FFF2-40B4-BE49-F238E27FC236}">
                <a16:creationId xmlns:a16="http://schemas.microsoft.com/office/drawing/2014/main" id="{A0907BB9-94EE-4360-B0D2-C15C546A1F7E}"/>
              </a:ext>
            </a:extLst>
          </p:cNvPr>
          <p:cNvPicPr>
            <a:picLocks noChangeAspect="1"/>
          </p:cNvPicPr>
          <p:nvPr/>
        </p:nvPicPr>
        <p:blipFill>
          <a:blip r:embed="rId2"/>
          <a:stretch>
            <a:fillRect/>
          </a:stretch>
        </p:blipFill>
        <p:spPr>
          <a:xfrm>
            <a:off x="0" y="1266412"/>
            <a:ext cx="9144000" cy="5591588"/>
          </a:xfrm>
          <a:prstGeom prst="rect">
            <a:avLst/>
          </a:prstGeom>
        </p:spPr>
      </p:pic>
    </p:spTree>
    <p:extLst>
      <p:ext uri="{BB962C8B-B14F-4D97-AF65-F5344CB8AC3E}">
        <p14:creationId xmlns:p14="http://schemas.microsoft.com/office/powerpoint/2010/main" val="41869951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07852C-E607-41F6-A697-BA5F06954E71}"/>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E22665E8-BFDE-4400-A2D5-A18C52FEDB7F}"/>
              </a:ext>
            </a:extLst>
          </p:cNvPr>
          <p:cNvSpPr>
            <a:spLocks noGrp="1"/>
          </p:cNvSpPr>
          <p:nvPr>
            <p:ph type="title"/>
          </p:nvPr>
        </p:nvSpPr>
        <p:spPr/>
        <p:txBody>
          <a:bodyPr/>
          <a:lstStyle/>
          <a:p>
            <a:r>
              <a:rPr lang="en-US" dirty="0"/>
              <a:t>Evaluation in SPOR</a:t>
            </a:r>
          </a:p>
        </p:txBody>
      </p:sp>
      <p:pic>
        <p:nvPicPr>
          <p:cNvPr id="4" name="Picture 3">
            <a:extLst>
              <a:ext uri="{FF2B5EF4-FFF2-40B4-BE49-F238E27FC236}">
                <a16:creationId xmlns:a16="http://schemas.microsoft.com/office/drawing/2014/main" id="{A0907BB9-94EE-4360-B0D2-C15C546A1F7E}"/>
              </a:ext>
            </a:extLst>
          </p:cNvPr>
          <p:cNvPicPr>
            <a:picLocks noChangeAspect="1"/>
          </p:cNvPicPr>
          <p:nvPr/>
        </p:nvPicPr>
        <p:blipFill>
          <a:blip r:embed="rId2"/>
          <a:stretch>
            <a:fillRect/>
          </a:stretch>
        </p:blipFill>
        <p:spPr>
          <a:xfrm>
            <a:off x="0" y="1266412"/>
            <a:ext cx="9144000" cy="5591588"/>
          </a:xfrm>
          <a:prstGeom prst="rect">
            <a:avLst/>
          </a:prstGeom>
        </p:spPr>
      </p:pic>
      <p:sp>
        <p:nvSpPr>
          <p:cNvPr id="6" name="Rectangle: Rounded Corners 5">
            <a:extLst>
              <a:ext uri="{FF2B5EF4-FFF2-40B4-BE49-F238E27FC236}">
                <a16:creationId xmlns:a16="http://schemas.microsoft.com/office/drawing/2014/main" id="{4710D896-5538-49BD-9E35-F668CD8AD6C7}"/>
              </a:ext>
            </a:extLst>
          </p:cNvPr>
          <p:cNvSpPr/>
          <p:nvPr/>
        </p:nvSpPr>
        <p:spPr>
          <a:xfrm>
            <a:off x="4162567" y="3429000"/>
            <a:ext cx="4524233" cy="3124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184531"/>
                </a:solidFill>
              </a:rPr>
              <a:t>Impact conversation has switched since the 5-year SPOR evaluation to one that focuses on:</a:t>
            </a:r>
          </a:p>
          <a:p>
            <a:pPr marL="285750" indent="-285750">
              <a:buFontTx/>
              <a:buChar char="-"/>
            </a:pPr>
            <a:r>
              <a:rPr lang="en-US">
                <a:solidFill>
                  <a:srgbClr val="184531"/>
                </a:solidFill>
              </a:rPr>
              <a:t>Collective impact</a:t>
            </a:r>
          </a:p>
          <a:p>
            <a:pPr marL="285750" indent="-285750">
              <a:buFontTx/>
              <a:buChar char="-"/>
            </a:pPr>
            <a:r>
              <a:rPr lang="en-US">
                <a:solidFill>
                  <a:srgbClr val="184531"/>
                </a:solidFill>
              </a:rPr>
              <a:t>Stronger focus on ultimate outcomes</a:t>
            </a:r>
          </a:p>
          <a:p>
            <a:pPr marL="285750" indent="-285750">
              <a:buFontTx/>
              <a:buChar char="-"/>
            </a:pPr>
            <a:r>
              <a:rPr lang="en-US">
                <a:solidFill>
                  <a:srgbClr val="184531"/>
                </a:solidFill>
              </a:rPr>
              <a:t>Acceptance of the challenge of metric-based approaches</a:t>
            </a:r>
          </a:p>
          <a:p>
            <a:pPr marL="285750" indent="-285750">
              <a:buFontTx/>
              <a:buChar char="-"/>
            </a:pPr>
            <a:r>
              <a:rPr lang="en-US">
                <a:solidFill>
                  <a:srgbClr val="184531"/>
                </a:solidFill>
              </a:rPr>
              <a:t>Attempt to clarify evaluation vs. performance measurement</a:t>
            </a:r>
            <a:endParaRPr lang="en-US" dirty="0">
              <a:solidFill>
                <a:srgbClr val="184531"/>
              </a:solidFill>
            </a:endParaRPr>
          </a:p>
        </p:txBody>
      </p:sp>
    </p:spTree>
    <p:extLst>
      <p:ext uri="{BB962C8B-B14F-4D97-AF65-F5344CB8AC3E}">
        <p14:creationId xmlns:p14="http://schemas.microsoft.com/office/powerpoint/2010/main" val="25291768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55F2DC2-6FF4-4C8C-8CCA-0862694E24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2591" y="1524000"/>
            <a:ext cx="3879404" cy="2426841"/>
          </a:xfrm>
        </p:spPr>
      </p:pic>
      <p:sp>
        <p:nvSpPr>
          <p:cNvPr id="3" name="Title 2">
            <a:extLst>
              <a:ext uri="{FF2B5EF4-FFF2-40B4-BE49-F238E27FC236}">
                <a16:creationId xmlns:a16="http://schemas.microsoft.com/office/drawing/2014/main" id="{19EB87D5-B987-41EA-AE2D-C26DBFBF9DCB}"/>
              </a:ext>
            </a:extLst>
          </p:cNvPr>
          <p:cNvSpPr>
            <a:spLocks noGrp="1"/>
          </p:cNvSpPr>
          <p:nvPr>
            <p:ph type="title"/>
          </p:nvPr>
        </p:nvSpPr>
        <p:spPr/>
        <p:txBody>
          <a:bodyPr>
            <a:normAutofit/>
          </a:bodyPr>
          <a:lstStyle/>
          <a:p>
            <a:r>
              <a:rPr lang="en-US" sz="3200" dirty="0"/>
              <a:t>Understanding impact / ROI of SPOR in Ontario</a:t>
            </a:r>
          </a:p>
        </p:txBody>
      </p:sp>
      <p:pic>
        <p:nvPicPr>
          <p:cNvPr id="4" name="Picture 3">
            <a:extLst>
              <a:ext uri="{FF2B5EF4-FFF2-40B4-BE49-F238E27FC236}">
                <a16:creationId xmlns:a16="http://schemas.microsoft.com/office/drawing/2014/main" id="{79D0EC9A-A907-44A2-B8CB-9A1E96B84D81}"/>
              </a:ext>
            </a:extLst>
          </p:cNvPr>
          <p:cNvPicPr>
            <a:picLocks noChangeAspect="1"/>
          </p:cNvPicPr>
          <p:nvPr/>
        </p:nvPicPr>
        <p:blipFill rotWithShape="1">
          <a:blip r:embed="rId3"/>
          <a:srcRect l="265" r="14941" b="1"/>
          <a:stretch/>
        </p:blipFill>
        <p:spPr>
          <a:xfrm>
            <a:off x="1146412" y="1524000"/>
            <a:ext cx="2729551" cy="2494723"/>
          </a:xfrm>
          <a:prstGeom prst="rect">
            <a:avLst/>
          </a:prstGeom>
        </p:spPr>
      </p:pic>
      <p:pic>
        <p:nvPicPr>
          <p:cNvPr id="8" name="Picture 7" descr="A picture containing table, indoor&#10;&#10;Description automatically generated">
            <a:extLst>
              <a:ext uri="{FF2B5EF4-FFF2-40B4-BE49-F238E27FC236}">
                <a16:creationId xmlns:a16="http://schemas.microsoft.com/office/drawing/2014/main" id="{4048B121-AE66-4C32-A139-335612DE1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6412" y="4091229"/>
            <a:ext cx="3879403" cy="2574098"/>
          </a:xfrm>
          <a:prstGeom prst="rect">
            <a:avLst/>
          </a:prstGeom>
        </p:spPr>
      </p:pic>
      <p:pic>
        <p:nvPicPr>
          <p:cNvPr id="9" name="Picture 8">
            <a:extLst>
              <a:ext uri="{FF2B5EF4-FFF2-40B4-BE49-F238E27FC236}">
                <a16:creationId xmlns:a16="http://schemas.microsoft.com/office/drawing/2014/main" id="{75979B5C-6DDC-42F0-97F1-301CB954E58D}"/>
              </a:ext>
            </a:extLst>
          </p:cNvPr>
          <p:cNvPicPr>
            <a:picLocks noChangeAspect="1"/>
          </p:cNvPicPr>
          <p:nvPr/>
        </p:nvPicPr>
        <p:blipFill>
          <a:blip r:embed="rId5"/>
          <a:stretch>
            <a:fillRect/>
          </a:stretch>
        </p:blipFill>
        <p:spPr>
          <a:xfrm>
            <a:off x="5437897" y="4091229"/>
            <a:ext cx="2574098" cy="2574098"/>
          </a:xfrm>
          <a:prstGeom prst="rect">
            <a:avLst/>
          </a:prstGeom>
        </p:spPr>
      </p:pic>
    </p:spTree>
    <p:extLst>
      <p:ext uri="{BB962C8B-B14F-4D97-AF65-F5344CB8AC3E}">
        <p14:creationId xmlns:p14="http://schemas.microsoft.com/office/powerpoint/2010/main" val="22368654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814931-23EA-4305-8EE8-E800D8B08A87}"/>
              </a:ext>
            </a:extLst>
          </p:cNvPr>
          <p:cNvSpPr>
            <a:spLocks noGrp="1"/>
          </p:cNvSpPr>
          <p:nvPr>
            <p:ph type="title"/>
          </p:nvPr>
        </p:nvSpPr>
        <p:spPr>
          <a:xfrm>
            <a:off x="457200" y="792480"/>
            <a:ext cx="2668136" cy="886195"/>
          </a:xfrm>
        </p:spPr>
        <p:txBody>
          <a:bodyPr>
            <a:normAutofit fontScale="90000"/>
          </a:bodyPr>
          <a:lstStyle/>
          <a:p>
            <a:r>
              <a:rPr lang="en-US" dirty="0">
                <a:solidFill>
                  <a:srgbClr val="5F5F5F"/>
                </a:solidFill>
              </a:rPr>
              <a:t>For more information:</a:t>
            </a:r>
          </a:p>
        </p:txBody>
      </p:sp>
      <p:pic>
        <p:nvPicPr>
          <p:cNvPr id="8" name="Picture Placeholder 7" descr="A picture containing sky, building, person, sculpture&#10;&#10;Description automatically generated">
            <a:extLst>
              <a:ext uri="{FF2B5EF4-FFF2-40B4-BE49-F238E27FC236}">
                <a16:creationId xmlns:a16="http://schemas.microsoft.com/office/drawing/2014/main" id="{692D22A3-EA76-49E9-8E73-CA49FF2A6D1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012" r="16012"/>
          <a:stretch>
            <a:fillRect/>
          </a:stretch>
        </p:blipFill>
        <p:spPr>
          <a:xfrm>
            <a:off x="3411940" y="838201"/>
            <a:ext cx="5351060" cy="5500456"/>
          </a:xfrm>
        </p:spPr>
      </p:pic>
      <p:sp>
        <p:nvSpPr>
          <p:cNvPr id="6" name="Text Placeholder 5">
            <a:extLst>
              <a:ext uri="{FF2B5EF4-FFF2-40B4-BE49-F238E27FC236}">
                <a16:creationId xmlns:a16="http://schemas.microsoft.com/office/drawing/2014/main" id="{4BF8C1FE-1886-42C2-A61A-D4C0D72D4717}"/>
              </a:ext>
            </a:extLst>
          </p:cNvPr>
          <p:cNvSpPr>
            <a:spLocks noGrp="1"/>
          </p:cNvSpPr>
          <p:nvPr>
            <p:ph type="body" sz="half" idx="2"/>
          </p:nvPr>
        </p:nvSpPr>
        <p:spPr>
          <a:xfrm>
            <a:off x="457199" y="1897039"/>
            <a:ext cx="2668137" cy="4479377"/>
          </a:xfrm>
        </p:spPr>
        <p:txBody>
          <a:bodyPr>
            <a:normAutofit fontScale="85000" lnSpcReduction="20000"/>
          </a:bodyPr>
          <a:lstStyle/>
          <a:p>
            <a:r>
              <a:rPr lang="en-US" dirty="0"/>
              <a:t>Contact:</a:t>
            </a:r>
          </a:p>
          <a:p>
            <a:r>
              <a:rPr lang="en-US" dirty="0">
                <a:hlinkClick r:id="rId3"/>
              </a:rPr>
              <a:t>Eddynason@ossu.ca</a:t>
            </a:r>
            <a:endParaRPr lang="en-US" dirty="0"/>
          </a:p>
          <a:p>
            <a:endParaRPr lang="en-US" dirty="0"/>
          </a:p>
          <a:p>
            <a:r>
              <a:rPr lang="en-US" b="1" i="1" dirty="0"/>
              <a:t>Further reading</a:t>
            </a:r>
          </a:p>
          <a:p>
            <a:r>
              <a:rPr lang="en-US" b="1" u="sng" dirty="0"/>
              <a:t>Metrics</a:t>
            </a:r>
            <a:r>
              <a:rPr lang="en-US" dirty="0"/>
              <a:t>: “The Leiden Manifesto for Research Metrics”</a:t>
            </a:r>
          </a:p>
          <a:p>
            <a:r>
              <a:rPr lang="en-US" dirty="0">
                <a:hlinkClick r:id="rId4"/>
              </a:rPr>
              <a:t>http://www.leidenmanifesto.org/</a:t>
            </a:r>
            <a:endParaRPr lang="en-US" dirty="0"/>
          </a:p>
          <a:p>
            <a:endParaRPr lang="en-US" dirty="0"/>
          </a:p>
          <a:p>
            <a:r>
              <a:rPr lang="en-US" b="1" u="sng" dirty="0"/>
              <a:t>ROI</a:t>
            </a:r>
            <a:r>
              <a:rPr lang="en-US" dirty="0"/>
              <a:t>: “Medial Research: What’s it Worth?”</a:t>
            </a:r>
          </a:p>
          <a:p>
            <a:r>
              <a:rPr lang="en-US" dirty="0">
                <a:hlinkClick r:id="rId5"/>
              </a:rPr>
              <a:t>https://www.rand.org/pubs/external_publications/EP20080010.html</a:t>
            </a:r>
            <a:endParaRPr lang="en-US" dirty="0"/>
          </a:p>
          <a:p>
            <a:endParaRPr lang="en-US" dirty="0"/>
          </a:p>
          <a:p>
            <a:r>
              <a:rPr lang="en-US" b="1" u="sng" dirty="0"/>
              <a:t>Narratives</a:t>
            </a:r>
            <a:r>
              <a:rPr lang="en-US" dirty="0"/>
              <a:t>: Writing impact narratives</a:t>
            </a:r>
          </a:p>
          <a:p>
            <a:r>
              <a:rPr lang="en-US" dirty="0">
                <a:hlinkClick r:id="rId6"/>
              </a:rPr>
              <a:t>http://www.mayaproject.org/blog/2015/10/16/how-to-write-a-winning-research-impact-case-study</a:t>
            </a:r>
            <a:r>
              <a:rPr lang="en-US" dirty="0"/>
              <a:t> </a:t>
            </a:r>
          </a:p>
        </p:txBody>
      </p:sp>
    </p:spTree>
    <p:extLst>
      <p:ext uri="{BB962C8B-B14F-4D97-AF65-F5344CB8AC3E}">
        <p14:creationId xmlns:p14="http://schemas.microsoft.com/office/powerpoint/2010/main" val="35820387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189" y="2416562"/>
            <a:ext cx="7886700" cy="1793654"/>
          </a:xfrm>
        </p:spPr>
        <p:txBody>
          <a:bodyPr>
            <a:normAutofit fontScale="90000"/>
          </a:bodyPr>
          <a:lstStyle/>
          <a:p>
            <a:r>
              <a:rPr lang="en-US" dirty="0"/>
              <a:t>Reports and Discussion on </a:t>
            </a:r>
            <a:r>
              <a:rPr lang="en-US" dirty="0" smtClean="0"/>
              <a:t>Evaluation Plans and Metrics of </a:t>
            </a:r>
            <a:r>
              <a:rPr lang="en-US" dirty="0"/>
              <a:t>Each SPOR Element in Ontario </a:t>
            </a:r>
          </a:p>
        </p:txBody>
      </p:sp>
      <p:pic>
        <p:nvPicPr>
          <p:cNvPr id="4" name="Picture 3"/>
          <p:cNvPicPr>
            <a:picLocks noChangeAspect="1"/>
          </p:cNvPicPr>
          <p:nvPr/>
        </p:nvPicPr>
        <p:blipFill>
          <a:blip r:embed="rId2"/>
          <a:stretch>
            <a:fillRect/>
          </a:stretch>
        </p:blipFill>
        <p:spPr>
          <a:xfrm>
            <a:off x="7180330" y="5923555"/>
            <a:ext cx="1878763" cy="776695"/>
          </a:xfrm>
          <a:prstGeom prst="rect">
            <a:avLst/>
          </a:prstGeom>
        </p:spPr>
      </p:pic>
    </p:spTree>
    <p:extLst>
      <p:ext uri="{BB962C8B-B14F-4D97-AF65-F5344CB8AC3E}">
        <p14:creationId xmlns:p14="http://schemas.microsoft.com/office/powerpoint/2010/main" val="3995714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374" y="38148"/>
            <a:ext cx="9506553" cy="1805205"/>
          </a:xfrm>
        </p:spPr>
        <p:txBody>
          <a:bodyPr>
            <a:normAutofit/>
          </a:bodyPr>
          <a:lstStyle/>
          <a:p>
            <a:r>
              <a:rPr lang="en-US" dirty="0" smtClean="0"/>
              <a:t>The SPOR </a:t>
            </a:r>
            <a:br>
              <a:rPr lang="en-US" dirty="0" smtClean="0"/>
            </a:br>
            <a:r>
              <a:rPr lang="en-US" dirty="0" smtClean="0"/>
              <a:t>Enterprise </a:t>
            </a:r>
            <a:endParaRPr lang="en-US" dirty="0"/>
          </a:p>
        </p:txBody>
      </p:sp>
      <p:sp>
        <p:nvSpPr>
          <p:cNvPr id="5" name="Slide Number Placeholder 4"/>
          <p:cNvSpPr>
            <a:spLocks noGrp="1"/>
          </p:cNvSpPr>
          <p:nvPr>
            <p:ph type="sldNum" sz="quarter" idx="12"/>
          </p:nvPr>
        </p:nvSpPr>
        <p:spPr/>
        <p:txBody>
          <a:bodyPr/>
          <a:lstStyle/>
          <a:p>
            <a:fld id="{8EF2AD9F-DE80-41D7-A691-F9CD3DEA5990}" type="slidenum">
              <a:rPr lang="en-US" smtClean="0"/>
              <a:pPr/>
              <a:t>7</a:t>
            </a:fld>
            <a:endParaRPr lang="en-US" dirty="0"/>
          </a:p>
        </p:txBody>
      </p:sp>
      <p:grpSp>
        <p:nvGrpSpPr>
          <p:cNvPr id="14" name="Group 25"/>
          <p:cNvGrpSpPr/>
          <p:nvPr/>
        </p:nvGrpSpPr>
        <p:grpSpPr>
          <a:xfrm>
            <a:off x="11818" y="1471360"/>
            <a:ext cx="7129230" cy="4685121"/>
            <a:chOff x="1658267" y="2514431"/>
            <a:chExt cx="6052697" cy="3984716"/>
          </a:xfrm>
        </p:grpSpPr>
        <p:pic>
          <p:nvPicPr>
            <p:cNvPr id="25" name="Picture 2" descr="http://www.canada-bankruptcy.ca/map-search-tool/images/map-of-canada.jpg"/>
            <p:cNvPicPr>
              <a:picLocks noChangeAspect="1" noChangeArrowheads="1"/>
            </p:cNvPicPr>
            <p:nvPr/>
          </p:nvPicPr>
          <p:blipFill>
            <a:blip r:embed="rId2"/>
            <a:srcRect/>
            <a:stretch>
              <a:fillRect/>
            </a:stretch>
          </p:blipFill>
          <p:spPr bwMode="auto">
            <a:xfrm>
              <a:off x="1658267" y="2514431"/>
              <a:ext cx="6052697" cy="3984716"/>
            </a:xfrm>
            <a:prstGeom prst="rect">
              <a:avLst/>
            </a:prstGeom>
            <a:noFill/>
          </p:spPr>
        </p:pic>
        <p:sp>
          <p:nvSpPr>
            <p:cNvPr id="26" name="5-Point Star 25"/>
            <p:cNvSpPr/>
            <p:nvPr/>
          </p:nvSpPr>
          <p:spPr>
            <a:xfrm>
              <a:off x="5986985" y="5158124"/>
              <a:ext cx="121920" cy="12192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5-Point Star 26"/>
            <p:cNvSpPr/>
            <p:nvPr/>
          </p:nvSpPr>
          <p:spPr>
            <a:xfrm>
              <a:off x="6614160" y="4853940"/>
              <a:ext cx="121920" cy="12192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5-Point Star 27"/>
            <p:cNvSpPr/>
            <p:nvPr/>
          </p:nvSpPr>
          <p:spPr>
            <a:xfrm>
              <a:off x="6700931" y="5036820"/>
              <a:ext cx="121920" cy="12192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5-Point Star 28"/>
            <p:cNvSpPr/>
            <p:nvPr/>
          </p:nvSpPr>
          <p:spPr>
            <a:xfrm>
              <a:off x="6393797" y="5051443"/>
              <a:ext cx="121920" cy="12192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5-Point Star 29"/>
            <p:cNvSpPr/>
            <p:nvPr/>
          </p:nvSpPr>
          <p:spPr>
            <a:xfrm>
              <a:off x="2903220" y="4000500"/>
              <a:ext cx="121920" cy="12192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5-Point Star 30"/>
            <p:cNvSpPr/>
            <p:nvPr/>
          </p:nvSpPr>
          <p:spPr>
            <a:xfrm>
              <a:off x="5111814" y="5699146"/>
              <a:ext cx="213360" cy="16002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5-Point Star 31"/>
            <p:cNvSpPr/>
            <p:nvPr/>
          </p:nvSpPr>
          <p:spPr>
            <a:xfrm>
              <a:off x="3988211" y="5465874"/>
              <a:ext cx="121920" cy="12192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5-Point Star 32"/>
            <p:cNvSpPr/>
            <p:nvPr/>
          </p:nvSpPr>
          <p:spPr>
            <a:xfrm>
              <a:off x="3445474" y="5404914"/>
              <a:ext cx="121920" cy="12192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5-Point Star 33"/>
            <p:cNvSpPr/>
            <p:nvPr/>
          </p:nvSpPr>
          <p:spPr>
            <a:xfrm>
              <a:off x="2802442" y="4978195"/>
              <a:ext cx="121920" cy="12192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5-Point Star 34"/>
            <p:cNvSpPr/>
            <p:nvPr/>
          </p:nvSpPr>
          <p:spPr>
            <a:xfrm>
              <a:off x="2065020" y="4953000"/>
              <a:ext cx="121920" cy="12192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2" name="Picture 41" descr="logo-01.png"/>
          <p:cNvPicPr>
            <a:picLocks noChangeAspect="1"/>
          </p:cNvPicPr>
          <p:nvPr/>
        </p:nvPicPr>
        <p:blipFill rotWithShape="1">
          <a:blip r:embed="rId3" cstate="print">
            <a:extLst>
              <a:ext uri="{28A0092B-C50C-407E-A947-70E740481C1C}">
                <a14:useLocalDpi xmlns:a14="http://schemas.microsoft.com/office/drawing/2010/main" val="0"/>
              </a:ext>
            </a:extLst>
          </a:blip>
          <a:srcRect l="35888" t="53230" r="36155" b="40285"/>
          <a:stretch/>
        </p:blipFill>
        <p:spPr>
          <a:xfrm>
            <a:off x="3203325" y="4971541"/>
            <a:ext cx="1333176" cy="244816"/>
          </a:xfrm>
          <a:prstGeom prst="rect">
            <a:avLst/>
          </a:prstGeom>
        </p:spPr>
      </p:pic>
      <p:sp>
        <p:nvSpPr>
          <p:cNvPr id="46" name="TextBox 45"/>
          <p:cNvSpPr txBox="1"/>
          <p:nvPr/>
        </p:nvSpPr>
        <p:spPr>
          <a:xfrm>
            <a:off x="1086975" y="3464161"/>
            <a:ext cx="463025" cy="369332"/>
          </a:xfrm>
          <a:prstGeom prst="rect">
            <a:avLst/>
          </a:prstGeom>
          <a:noFill/>
        </p:spPr>
        <p:txBody>
          <a:bodyPr wrap="square" rtlCol="0">
            <a:spAutoFit/>
          </a:bodyPr>
          <a:lstStyle/>
          <a:p>
            <a:r>
              <a:rPr lang="en-US" b="1" dirty="0" smtClean="0">
                <a:solidFill>
                  <a:srgbClr val="FFFF00"/>
                </a:solidFill>
              </a:rPr>
              <a:t>SU</a:t>
            </a:r>
            <a:endParaRPr lang="en-US" b="1" dirty="0">
              <a:solidFill>
                <a:srgbClr val="FFFF00"/>
              </a:solidFill>
            </a:endParaRPr>
          </a:p>
        </p:txBody>
      </p:sp>
      <p:sp>
        <p:nvSpPr>
          <p:cNvPr id="47" name="TextBox 46"/>
          <p:cNvSpPr txBox="1"/>
          <p:nvPr/>
        </p:nvSpPr>
        <p:spPr>
          <a:xfrm>
            <a:off x="692296" y="4401671"/>
            <a:ext cx="463025" cy="369332"/>
          </a:xfrm>
          <a:prstGeom prst="rect">
            <a:avLst/>
          </a:prstGeom>
          <a:noFill/>
        </p:spPr>
        <p:txBody>
          <a:bodyPr wrap="square" rtlCol="0">
            <a:spAutoFit/>
          </a:bodyPr>
          <a:lstStyle/>
          <a:p>
            <a:r>
              <a:rPr lang="en-US" b="1" dirty="0" smtClean="0">
                <a:solidFill>
                  <a:srgbClr val="FFFF00"/>
                </a:solidFill>
              </a:rPr>
              <a:t>SU</a:t>
            </a:r>
            <a:endParaRPr lang="en-US" b="1" dirty="0">
              <a:solidFill>
                <a:srgbClr val="FFFF00"/>
              </a:solidFill>
            </a:endParaRPr>
          </a:p>
        </p:txBody>
      </p:sp>
      <p:sp>
        <p:nvSpPr>
          <p:cNvPr id="48" name="TextBox 47"/>
          <p:cNvSpPr txBox="1"/>
          <p:nvPr/>
        </p:nvSpPr>
        <p:spPr>
          <a:xfrm>
            <a:off x="1240142" y="4498346"/>
            <a:ext cx="463025" cy="369332"/>
          </a:xfrm>
          <a:prstGeom prst="rect">
            <a:avLst/>
          </a:prstGeom>
          <a:noFill/>
        </p:spPr>
        <p:txBody>
          <a:bodyPr wrap="square" rtlCol="0">
            <a:spAutoFit/>
          </a:bodyPr>
          <a:lstStyle/>
          <a:p>
            <a:r>
              <a:rPr lang="en-US" b="1" dirty="0" smtClean="0">
                <a:solidFill>
                  <a:srgbClr val="FFFF00"/>
                </a:solidFill>
              </a:rPr>
              <a:t>SU</a:t>
            </a:r>
            <a:endParaRPr lang="en-US" b="1" dirty="0">
              <a:solidFill>
                <a:srgbClr val="FFFF00"/>
              </a:solidFill>
            </a:endParaRPr>
          </a:p>
        </p:txBody>
      </p:sp>
      <p:sp>
        <p:nvSpPr>
          <p:cNvPr id="49" name="TextBox 48"/>
          <p:cNvSpPr txBox="1"/>
          <p:nvPr/>
        </p:nvSpPr>
        <p:spPr>
          <a:xfrm>
            <a:off x="2769596" y="4524020"/>
            <a:ext cx="463025" cy="369332"/>
          </a:xfrm>
          <a:prstGeom prst="rect">
            <a:avLst/>
          </a:prstGeom>
          <a:noFill/>
        </p:spPr>
        <p:txBody>
          <a:bodyPr wrap="square" rtlCol="0">
            <a:spAutoFit/>
          </a:bodyPr>
          <a:lstStyle/>
          <a:p>
            <a:r>
              <a:rPr lang="en-US" b="1" dirty="0" smtClean="0">
                <a:solidFill>
                  <a:srgbClr val="FFFF00"/>
                </a:solidFill>
              </a:rPr>
              <a:t>SU</a:t>
            </a:r>
            <a:endParaRPr lang="en-US" b="1" dirty="0">
              <a:solidFill>
                <a:srgbClr val="FFFF00"/>
              </a:solidFill>
            </a:endParaRPr>
          </a:p>
        </p:txBody>
      </p:sp>
      <p:sp>
        <p:nvSpPr>
          <p:cNvPr id="50" name="TextBox 49"/>
          <p:cNvSpPr txBox="1"/>
          <p:nvPr/>
        </p:nvSpPr>
        <p:spPr>
          <a:xfrm>
            <a:off x="5429899" y="4573150"/>
            <a:ext cx="463025" cy="369332"/>
          </a:xfrm>
          <a:prstGeom prst="rect">
            <a:avLst/>
          </a:prstGeom>
          <a:noFill/>
        </p:spPr>
        <p:txBody>
          <a:bodyPr wrap="square" rtlCol="0">
            <a:spAutoFit/>
          </a:bodyPr>
          <a:lstStyle/>
          <a:p>
            <a:r>
              <a:rPr lang="en-US" b="1" dirty="0" smtClean="0">
                <a:solidFill>
                  <a:srgbClr val="FFFF00"/>
                </a:solidFill>
              </a:rPr>
              <a:t>SU</a:t>
            </a:r>
            <a:endParaRPr lang="en-US" b="1" dirty="0">
              <a:solidFill>
                <a:srgbClr val="FFFF00"/>
              </a:solidFill>
            </a:endParaRPr>
          </a:p>
        </p:txBody>
      </p:sp>
      <p:sp>
        <p:nvSpPr>
          <p:cNvPr id="51" name="TextBox 50"/>
          <p:cNvSpPr txBox="1"/>
          <p:nvPr/>
        </p:nvSpPr>
        <p:spPr>
          <a:xfrm>
            <a:off x="5969942" y="3815251"/>
            <a:ext cx="463025" cy="369332"/>
          </a:xfrm>
          <a:prstGeom prst="rect">
            <a:avLst/>
          </a:prstGeom>
          <a:noFill/>
        </p:spPr>
        <p:txBody>
          <a:bodyPr wrap="square" rtlCol="0">
            <a:spAutoFit/>
          </a:bodyPr>
          <a:lstStyle/>
          <a:p>
            <a:r>
              <a:rPr lang="en-US" b="1" dirty="0" smtClean="0">
                <a:solidFill>
                  <a:srgbClr val="FFFF00"/>
                </a:solidFill>
              </a:rPr>
              <a:t>SU</a:t>
            </a:r>
            <a:endParaRPr lang="en-US" b="1" dirty="0">
              <a:solidFill>
                <a:srgbClr val="FFFF00"/>
              </a:solidFill>
            </a:endParaRPr>
          </a:p>
        </p:txBody>
      </p:sp>
      <p:sp>
        <p:nvSpPr>
          <p:cNvPr id="52" name="TextBox 51"/>
          <p:cNvSpPr txBox="1"/>
          <p:nvPr/>
        </p:nvSpPr>
        <p:spPr>
          <a:xfrm>
            <a:off x="4794108" y="4524486"/>
            <a:ext cx="463025" cy="369332"/>
          </a:xfrm>
          <a:prstGeom prst="rect">
            <a:avLst/>
          </a:prstGeom>
          <a:noFill/>
        </p:spPr>
        <p:txBody>
          <a:bodyPr wrap="square" rtlCol="0">
            <a:spAutoFit/>
          </a:bodyPr>
          <a:lstStyle/>
          <a:p>
            <a:r>
              <a:rPr lang="en-US" b="1" dirty="0" smtClean="0">
                <a:solidFill>
                  <a:srgbClr val="FFFF00"/>
                </a:solidFill>
              </a:rPr>
              <a:t>SU</a:t>
            </a:r>
            <a:endParaRPr lang="en-US" b="1" dirty="0">
              <a:solidFill>
                <a:srgbClr val="FFFF00"/>
              </a:solidFill>
            </a:endParaRPr>
          </a:p>
        </p:txBody>
      </p:sp>
      <p:sp>
        <p:nvSpPr>
          <p:cNvPr id="53" name="TextBox 52"/>
          <p:cNvSpPr txBox="1"/>
          <p:nvPr/>
        </p:nvSpPr>
        <p:spPr>
          <a:xfrm>
            <a:off x="1981387" y="4973786"/>
            <a:ext cx="463025" cy="369332"/>
          </a:xfrm>
          <a:prstGeom prst="rect">
            <a:avLst/>
          </a:prstGeom>
          <a:noFill/>
        </p:spPr>
        <p:txBody>
          <a:bodyPr wrap="square" rtlCol="0">
            <a:spAutoFit/>
          </a:bodyPr>
          <a:lstStyle/>
          <a:p>
            <a:r>
              <a:rPr lang="en-US" b="1" dirty="0" smtClean="0">
                <a:solidFill>
                  <a:srgbClr val="FFFF00"/>
                </a:solidFill>
              </a:rPr>
              <a:t>SU</a:t>
            </a:r>
            <a:endParaRPr lang="en-US" b="1" dirty="0">
              <a:solidFill>
                <a:srgbClr val="FFFF00"/>
              </a:solidFill>
            </a:endParaRPr>
          </a:p>
        </p:txBody>
      </p:sp>
      <p:sp>
        <p:nvSpPr>
          <p:cNvPr id="54" name="TextBox 53"/>
          <p:cNvSpPr txBox="1"/>
          <p:nvPr/>
        </p:nvSpPr>
        <p:spPr>
          <a:xfrm>
            <a:off x="488126" y="3317548"/>
            <a:ext cx="463025" cy="369332"/>
          </a:xfrm>
          <a:prstGeom prst="rect">
            <a:avLst/>
          </a:prstGeom>
          <a:noFill/>
        </p:spPr>
        <p:txBody>
          <a:bodyPr wrap="square" rtlCol="0">
            <a:spAutoFit/>
          </a:bodyPr>
          <a:lstStyle/>
          <a:p>
            <a:r>
              <a:rPr lang="en-US" b="1" dirty="0" smtClean="0">
                <a:solidFill>
                  <a:srgbClr val="FFFF00"/>
                </a:solidFill>
              </a:rPr>
              <a:t>SU</a:t>
            </a:r>
            <a:endParaRPr lang="en-US" b="1" dirty="0">
              <a:solidFill>
                <a:srgbClr val="FFFF00"/>
              </a:solidFill>
            </a:endParaRPr>
          </a:p>
        </p:txBody>
      </p:sp>
      <p:sp>
        <p:nvSpPr>
          <p:cNvPr id="55" name="TextBox 54"/>
          <p:cNvSpPr txBox="1"/>
          <p:nvPr/>
        </p:nvSpPr>
        <p:spPr>
          <a:xfrm>
            <a:off x="3548569" y="4534312"/>
            <a:ext cx="463025" cy="369332"/>
          </a:xfrm>
          <a:prstGeom prst="rect">
            <a:avLst/>
          </a:prstGeom>
          <a:noFill/>
        </p:spPr>
        <p:txBody>
          <a:bodyPr wrap="square" rtlCol="0">
            <a:spAutoFit/>
          </a:bodyPr>
          <a:lstStyle/>
          <a:p>
            <a:r>
              <a:rPr lang="en-US" b="1" dirty="0" smtClean="0">
                <a:solidFill>
                  <a:srgbClr val="FFFF00"/>
                </a:solidFill>
              </a:rPr>
              <a:t>SU</a:t>
            </a:r>
            <a:endParaRPr lang="en-US" b="1" dirty="0">
              <a:solidFill>
                <a:srgbClr val="FFFF00"/>
              </a:solidFill>
            </a:endParaRPr>
          </a:p>
        </p:txBody>
      </p:sp>
      <p:sp>
        <p:nvSpPr>
          <p:cNvPr id="68" name="TextBox 67"/>
          <p:cNvSpPr txBox="1"/>
          <p:nvPr/>
        </p:nvSpPr>
        <p:spPr>
          <a:xfrm>
            <a:off x="3613305" y="530780"/>
            <a:ext cx="5022044" cy="1938992"/>
          </a:xfrm>
          <a:prstGeom prst="rect">
            <a:avLst/>
          </a:prstGeom>
          <a:noFill/>
        </p:spPr>
        <p:txBody>
          <a:bodyPr wrap="square" rtlCol="0">
            <a:spAutoFit/>
          </a:bodyPr>
          <a:lstStyle/>
          <a:p>
            <a:pPr marL="0" lvl="1"/>
            <a:r>
              <a:rPr lang="en-CA" sz="1200" b="1" dirty="0"/>
              <a:t>1. SPOR Support Units (SU) </a:t>
            </a:r>
          </a:p>
          <a:p>
            <a:pPr marL="0" lvl="1"/>
            <a:r>
              <a:rPr lang="en-CA" sz="1200" b="1" dirty="0" smtClean="0"/>
              <a:t>2</a:t>
            </a:r>
            <a:r>
              <a:rPr lang="en-CA" sz="1200" b="1" dirty="0"/>
              <a:t>. SPOR Network in Youth and Adolescent Mental Health – ACCESS </a:t>
            </a:r>
            <a:r>
              <a:rPr lang="en-CA" sz="1200" b="1" dirty="0" smtClean="0"/>
              <a:t>Canada</a:t>
            </a:r>
          </a:p>
          <a:p>
            <a:pPr marL="0" lvl="1"/>
            <a:r>
              <a:rPr lang="en-CA" sz="1200" b="1" dirty="0" smtClean="0"/>
              <a:t>3. Pan-Canadian SPOR Network in Primary and Integrated Health Innovations (PIHCI)</a:t>
            </a:r>
            <a:endParaRPr lang="en-US" sz="1200" b="1" dirty="0" smtClean="0"/>
          </a:p>
          <a:p>
            <a:r>
              <a:rPr lang="en-US" sz="1200" b="1" dirty="0" smtClean="0"/>
              <a:t>4. SPOR Networks in Chronic </a:t>
            </a:r>
            <a:r>
              <a:rPr lang="en-US" sz="1200" b="1" dirty="0"/>
              <a:t>D</a:t>
            </a:r>
            <a:r>
              <a:rPr lang="en-US" sz="1200" b="1" dirty="0" smtClean="0"/>
              <a:t>isease  </a:t>
            </a:r>
          </a:p>
          <a:p>
            <a:pPr marL="628650" lvl="1" indent="-171450">
              <a:buFont typeface="Arial" panose="020B0604020202020204" pitchFamily="34" charset="0"/>
              <a:buChar char="•"/>
            </a:pPr>
            <a:r>
              <a:rPr lang="en-US" sz="1200" dirty="0" smtClean="0"/>
              <a:t>Chronic Pain Network</a:t>
            </a:r>
          </a:p>
          <a:p>
            <a:pPr marL="628650" lvl="1" indent="-171450">
              <a:buFont typeface="Arial" panose="020B0604020202020204" pitchFamily="34" charset="0"/>
              <a:buChar char="•"/>
            </a:pPr>
            <a:r>
              <a:rPr lang="en-US" sz="1200" dirty="0" smtClean="0"/>
              <a:t>Chronic Kidney Disease (Can-SOLVE CKD)</a:t>
            </a:r>
            <a:br>
              <a:rPr lang="en-US" sz="1200" dirty="0" smtClean="0"/>
            </a:br>
            <a:r>
              <a:rPr lang="en-US" sz="1200" dirty="0" smtClean="0"/>
              <a:t>Child Disability and Brain </a:t>
            </a:r>
            <a:r>
              <a:rPr lang="en-US" sz="1200" dirty="0"/>
              <a:t>Research (</a:t>
            </a:r>
            <a:r>
              <a:rPr lang="en-US" sz="1200" dirty="0" smtClean="0"/>
              <a:t>CHILD-Bright)</a:t>
            </a:r>
            <a:endParaRPr lang="en-US" sz="1200" dirty="0"/>
          </a:p>
          <a:p>
            <a:pPr marL="628650" lvl="1" indent="-171450">
              <a:buFont typeface="Arial" panose="020B0604020202020204" pitchFamily="34" charset="0"/>
              <a:buChar char="•"/>
            </a:pPr>
            <a:r>
              <a:rPr lang="en-US" sz="1200" dirty="0" smtClean="0"/>
              <a:t>Diabetes </a:t>
            </a:r>
            <a:r>
              <a:rPr lang="en-US" sz="1200" dirty="0"/>
              <a:t>Action </a:t>
            </a:r>
            <a:r>
              <a:rPr lang="en-US" sz="1200" dirty="0" smtClean="0"/>
              <a:t>Canada (DAC)</a:t>
            </a:r>
          </a:p>
          <a:p>
            <a:pPr marL="628650" lvl="1" indent="-171450">
              <a:buFont typeface="Arial" panose="020B0604020202020204" pitchFamily="34" charset="0"/>
              <a:buChar char="•"/>
            </a:pPr>
            <a:r>
              <a:rPr lang="en-US" sz="1200" dirty="0" smtClean="0"/>
              <a:t>Gastro-Intestinal </a:t>
            </a:r>
            <a:r>
              <a:rPr lang="en-US" sz="1200" dirty="0"/>
              <a:t>and Neuropsychiatric </a:t>
            </a:r>
            <a:r>
              <a:rPr lang="en-US" sz="1200" dirty="0" smtClean="0"/>
              <a:t>Effects</a:t>
            </a:r>
            <a:r>
              <a:rPr lang="en-US" sz="1200" dirty="0"/>
              <a:t> </a:t>
            </a:r>
            <a:r>
              <a:rPr lang="en-US" sz="1200" dirty="0" smtClean="0"/>
              <a:t>(IMAGINE)</a:t>
            </a:r>
            <a:endParaRPr lang="en-US" sz="1200" dirty="0"/>
          </a:p>
        </p:txBody>
      </p:sp>
      <p:sp>
        <p:nvSpPr>
          <p:cNvPr id="19" name="5-Point Star 18"/>
          <p:cNvSpPr/>
          <p:nvPr/>
        </p:nvSpPr>
        <p:spPr>
          <a:xfrm>
            <a:off x="4963584" y="1153184"/>
            <a:ext cx="146858" cy="143720"/>
          </a:xfrm>
          <a:prstGeom prst="star5">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5-Point Star 92"/>
          <p:cNvSpPr/>
          <p:nvPr/>
        </p:nvSpPr>
        <p:spPr>
          <a:xfrm>
            <a:off x="5977469" y="4655389"/>
            <a:ext cx="146858" cy="143720"/>
          </a:xfrm>
          <a:prstGeom prst="star5">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62554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ACCESS Open Minds </a:t>
            </a:r>
            <a:br>
              <a:rPr lang="en-US" dirty="0" smtClean="0"/>
            </a:br>
            <a:r>
              <a:rPr lang="en-US" dirty="0" smtClean="0"/>
              <a:t>Evaluation &amp; Metrics</a:t>
            </a:r>
            <a:endParaRPr lang="en-CA" dirty="0"/>
          </a:p>
        </p:txBody>
      </p:sp>
      <p:sp>
        <p:nvSpPr>
          <p:cNvPr id="3" name="Content Placeholder 2"/>
          <p:cNvSpPr>
            <a:spLocks noGrp="1"/>
          </p:cNvSpPr>
          <p:nvPr>
            <p:ph idx="1"/>
          </p:nvPr>
        </p:nvSpPr>
        <p:spPr/>
        <p:txBody>
          <a:bodyPr>
            <a:normAutofit fontScale="70000" lnSpcReduction="20000"/>
          </a:bodyPr>
          <a:lstStyle/>
          <a:p>
            <a:r>
              <a:rPr lang="en-US" dirty="0" smtClean="0"/>
              <a:t>Progress to date on Evaluation:</a:t>
            </a:r>
          </a:p>
          <a:p>
            <a:pPr lvl="1"/>
            <a:r>
              <a:rPr lang="en-US" dirty="0" smtClean="0"/>
              <a:t>Common evaluation protocol implemented/collected at 12 of 14 sites across Canada; data collection ongoing to September 2020 </a:t>
            </a:r>
          </a:p>
          <a:p>
            <a:pPr lvl="1"/>
            <a:r>
              <a:rPr lang="en-US" dirty="0" smtClean="0"/>
              <a:t>Supplement describing service transformation/innovation in seven diverse contexts to be published in Spring 2019 </a:t>
            </a:r>
          </a:p>
          <a:p>
            <a:r>
              <a:rPr lang="en-US" dirty="0" smtClean="0"/>
              <a:t>Key metrics for evaluation (of our SPOR):</a:t>
            </a:r>
          </a:p>
          <a:p>
            <a:pPr lvl="1"/>
            <a:r>
              <a:rPr lang="en-US" b="1" dirty="0" smtClean="0"/>
              <a:t>Innovation in evaluation and research</a:t>
            </a:r>
            <a:r>
              <a:rPr lang="en-US" dirty="0" smtClean="0"/>
              <a:t>: </a:t>
            </a:r>
            <a:r>
              <a:rPr lang="en-US" dirty="0"/>
              <a:t>creation of stakeholder informed, meaningful evaluation protocol for </a:t>
            </a:r>
            <a:r>
              <a:rPr lang="en-US" dirty="0" err="1"/>
              <a:t>ymh</a:t>
            </a:r>
            <a:r>
              <a:rPr lang="en-US" dirty="0"/>
              <a:t> field which takes into account patient </a:t>
            </a:r>
            <a:r>
              <a:rPr lang="en-US" dirty="0" smtClean="0"/>
              <a:t>perspectives</a:t>
            </a:r>
            <a:endParaRPr lang="en-US" b="1" dirty="0" smtClean="0"/>
          </a:p>
          <a:p>
            <a:pPr lvl="1"/>
            <a:r>
              <a:rPr lang="en-US" b="1" dirty="0" smtClean="0"/>
              <a:t>New knowledge about YMH in Canada: </a:t>
            </a:r>
            <a:r>
              <a:rPr lang="en-US" dirty="0" smtClean="0"/>
              <a:t>Truly Canadian (e.g. diverse) picture of services across Canada &amp; evidence base for future service design/planning</a:t>
            </a:r>
          </a:p>
          <a:p>
            <a:pPr lvl="1"/>
            <a:r>
              <a:rPr lang="en-US" b="1" dirty="0" smtClean="0"/>
              <a:t>Connected the country (network): </a:t>
            </a:r>
            <a:r>
              <a:rPr lang="en-US" dirty="0" smtClean="0"/>
              <a:t>positive collaboration between Indigenous and non-Indigenous partners, and other diverse stakeholders across Canada (researchers &amp; non-researchers)</a:t>
            </a:r>
          </a:p>
          <a:p>
            <a:pPr lvl="1"/>
            <a:r>
              <a:rPr lang="en-US" b="1" dirty="0" smtClean="0"/>
              <a:t>Capacity building: </a:t>
            </a:r>
            <a:r>
              <a:rPr lang="en-US" dirty="0" smtClean="0"/>
              <a:t>training and building capacity for clinicians and local staffing (TRC call to actions #23 &amp; #66)</a:t>
            </a:r>
          </a:p>
          <a:p>
            <a:pPr lvl="1"/>
            <a:r>
              <a:rPr lang="en-US" b="1" dirty="0" smtClean="0"/>
              <a:t>Scaling across Canada &amp; ensuring policy is evidence based: </a:t>
            </a:r>
            <a:r>
              <a:rPr lang="en-US" dirty="0" smtClean="0"/>
              <a:t>evaluation protocol is already influencing provincial policy investments (YWHO, Foundry)</a:t>
            </a:r>
          </a:p>
          <a:p>
            <a:pPr lvl="1"/>
            <a:endParaRPr lang="en-US" dirty="0" smtClean="0"/>
          </a:p>
          <a:p>
            <a:pPr lvl="1"/>
            <a:endParaRPr lang="en-CA" dirty="0"/>
          </a:p>
        </p:txBody>
      </p:sp>
      <p:pic>
        <p:nvPicPr>
          <p:cNvPr id="4" name="Picture 3"/>
          <p:cNvPicPr>
            <a:picLocks noChangeAspect="1"/>
          </p:cNvPicPr>
          <p:nvPr/>
        </p:nvPicPr>
        <p:blipFill>
          <a:blip r:embed="rId2"/>
          <a:stretch>
            <a:fillRect/>
          </a:stretch>
        </p:blipFill>
        <p:spPr>
          <a:xfrm>
            <a:off x="7180330" y="5923555"/>
            <a:ext cx="1878763" cy="776695"/>
          </a:xfrm>
          <a:prstGeom prst="rect">
            <a:avLst/>
          </a:prstGeom>
        </p:spPr>
      </p:pic>
    </p:spTree>
    <p:extLst>
      <p:ext uri="{BB962C8B-B14F-4D97-AF65-F5344CB8AC3E}">
        <p14:creationId xmlns:p14="http://schemas.microsoft.com/office/powerpoint/2010/main" val="14805336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BeACCoN’s</a:t>
            </a:r>
            <a:r>
              <a:rPr lang="en-US" dirty="0" smtClean="0"/>
              <a:t> Evaluation &amp; Metrics</a:t>
            </a:r>
            <a:endParaRPr lang="en-CA" dirty="0"/>
          </a:p>
        </p:txBody>
      </p:sp>
      <p:sp>
        <p:nvSpPr>
          <p:cNvPr id="3" name="Content Placeholder 2"/>
          <p:cNvSpPr>
            <a:spLocks noGrp="1"/>
          </p:cNvSpPr>
          <p:nvPr>
            <p:ph idx="1"/>
          </p:nvPr>
        </p:nvSpPr>
        <p:spPr/>
        <p:txBody>
          <a:bodyPr>
            <a:normAutofit fontScale="85000" lnSpcReduction="20000"/>
          </a:bodyPr>
          <a:lstStyle/>
          <a:p>
            <a:r>
              <a:rPr lang="en-US" dirty="0" smtClean="0"/>
              <a:t>Progress to date on Evaluation:</a:t>
            </a:r>
          </a:p>
          <a:p>
            <a:pPr lvl="1"/>
            <a:r>
              <a:rPr lang="en-US" dirty="0" smtClean="0"/>
              <a:t>Interim Evaluation report completed at 1.5 Years of BeACCoN</a:t>
            </a:r>
          </a:p>
          <a:p>
            <a:pPr lvl="1"/>
            <a:r>
              <a:rPr lang="en-US" dirty="0" smtClean="0"/>
              <a:t>Planning for network renewal (2020) with focus on collective impact</a:t>
            </a:r>
          </a:p>
          <a:p>
            <a:r>
              <a:rPr lang="en-US" dirty="0" smtClean="0"/>
              <a:t>Key metrics for evaluation:</a:t>
            </a:r>
          </a:p>
          <a:p>
            <a:pPr lvl="1"/>
            <a:r>
              <a:rPr lang="en-US" b="1" dirty="0" smtClean="0"/>
              <a:t>Infrastructure development </a:t>
            </a:r>
            <a:r>
              <a:rPr lang="en-US" dirty="0" smtClean="0"/>
              <a:t>to support research and innovation in primary and integrated care in Ontario</a:t>
            </a:r>
          </a:p>
          <a:p>
            <a:pPr lvl="2"/>
            <a:r>
              <a:rPr lang="en-US" dirty="0" smtClean="0"/>
              <a:t>Common measures for complex needs populations</a:t>
            </a:r>
          </a:p>
          <a:p>
            <a:pPr lvl="2"/>
            <a:r>
              <a:rPr lang="en-US" dirty="0" smtClean="0"/>
              <a:t>Patient engagement in research </a:t>
            </a:r>
          </a:p>
          <a:p>
            <a:pPr lvl="2"/>
            <a:r>
              <a:rPr lang="en-US" dirty="0" smtClean="0"/>
              <a:t>Policy maker engagement to define and refine research priorities</a:t>
            </a:r>
          </a:p>
          <a:p>
            <a:pPr lvl="2"/>
            <a:r>
              <a:rPr lang="en-US" dirty="0" smtClean="0"/>
              <a:t>Data backbone for evaluation and quality improvement for the province including primary care and patient-generated data</a:t>
            </a:r>
          </a:p>
          <a:p>
            <a:pPr lvl="1"/>
            <a:r>
              <a:rPr lang="en-US" b="1" dirty="0" smtClean="0"/>
              <a:t>Networking</a:t>
            </a:r>
            <a:r>
              <a:rPr lang="en-US" dirty="0" smtClean="0"/>
              <a:t> researchers, policymakers and patient partners across the province and Canada to collaborate</a:t>
            </a:r>
          </a:p>
          <a:p>
            <a:pPr lvl="1"/>
            <a:r>
              <a:rPr lang="en-US" b="1" dirty="0" smtClean="0"/>
              <a:t>Knowledge Translation </a:t>
            </a:r>
            <a:r>
              <a:rPr lang="en-US" dirty="0" smtClean="0"/>
              <a:t>of evidence to decision-making </a:t>
            </a:r>
          </a:p>
          <a:p>
            <a:pPr lvl="2"/>
            <a:r>
              <a:rPr lang="en-US" dirty="0" smtClean="0"/>
              <a:t>Impact of research in policy</a:t>
            </a:r>
          </a:p>
          <a:p>
            <a:endParaRPr lang="en-CA" dirty="0"/>
          </a:p>
        </p:txBody>
      </p:sp>
      <p:pic>
        <p:nvPicPr>
          <p:cNvPr id="4" name="Picture 3"/>
          <p:cNvPicPr>
            <a:picLocks noChangeAspect="1"/>
          </p:cNvPicPr>
          <p:nvPr/>
        </p:nvPicPr>
        <p:blipFill>
          <a:blip r:embed="rId2"/>
          <a:stretch>
            <a:fillRect/>
          </a:stretch>
        </p:blipFill>
        <p:spPr>
          <a:xfrm>
            <a:off x="7180330" y="5923555"/>
            <a:ext cx="1878763" cy="776695"/>
          </a:xfrm>
          <a:prstGeom prst="rect">
            <a:avLst/>
          </a:prstGeom>
        </p:spPr>
      </p:pic>
    </p:spTree>
    <p:extLst>
      <p:ext uri="{BB962C8B-B14F-4D97-AF65-F5344CB8AC3E}">
        <p14:creationId xmlns:p14="http://schemas.microsoft.com/office/powerpoint/2010/main" val="1168249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808" y="769634"/>
            <a:ext cx="7216389" cy="5065263"/>
          </a:xfrm>
        </p:spPr>
        <p:txBody>
          <a:bodyPr>
            <a:normAutofit/>
          </a:bodyPr>
          <a:lstStyle/>
          <a:p>
            <a:r>
              <a:rPr lang="en-US" dirty="0">
                <a:solidFill>
                  <a:srgbClr val="009999"/>
                </a:solidFill>
              </a:rPr>
              <a:t>Progress to date on Engagement:</a:t>
            </a:r>
          </a:p>
          <a:p>
            <a:pPr lvl="1"/>
            <a:r>
              <a:rPr lang="en-US" sz="2000" dirty="0"/>
              <a:t>Patient partnering in all activities of Network</a:t>
            </a:r>
          </a:p>
          <a:p>
            <a:pPr lvl="1"/>
            <a:r>
              <a:rPr lang="en-US" sz="2000" dirty="0"/>
              <a:t>Leadership: Patient Council and IPERC</a:t>
            </a:r>
          </a:p>
          <a:p>
            <a:pPr lvl="1"/>
            <a:r>
              <a:rPr lang="en-US" sz="2000" dirty="0"/>
              <a:t>Steering Committee Membership</a:t>
            </a:r>
          </a:p>
          <a:p>
            <a:pPr lvl="1"/>
            <a:r>
              <a:rPr lang="en-US" sz="2000" dirty="0"/>
              <a:t>Identified Patient co-leads in Research Projects</a:t>
            </a:r>
          </a:p>
          <a:p>
            <a:pPr lvl="1"/>
            <a:r>
              <a:rPr lang="en-US" sz="2000" dirty="0"/>
              <a:t>Members of Research Operating Committee (ROC)</a:t>
            </a:r>
          </a:p>
          <a:p>
            <a:pPr lvl="1"/>
            <a:r>
              <a:rPr lang="en-US" sz="2000" dirty="0"/>
              <a:t>Co-authorship (</a:t>
            </a:r>
            <a:r>
              <a:rPr lang="en-US" sz="2000" dirty="0">
                <a:hlinkClick r:id="rId2" tooltip="Canadian journal of kidney health and disease."/>
              </a:rPr>
              <a:t>Can J Kidney Health Dis.</a:t>
            </a:r>
            <a:r>
              <a:rPr lang="en-US" sz="2000" dirty="0"/>
              <a:t> 2018 Jan 17)</a:t>
            </a:r>
          </a:p>
          <a:p>
            <a:pPr lvl="1"/>
            <a:r>
              <a:rPr lang="en-US" sz="2000" dirty="0"/>
              <a:t>Co-investigator Status (</a:t>
            </a:r>
            <a:r>
              <a:rPr lang="en-US" sz="2000" u="sng" dirty="0">
                <a:solidFill>
                  <a:schemeClr val="accent5"/>
                </a:solidFill>
              </a:rPr>
              <a:t>CIHR SPOR and CIHR ATTEMPT</a:t>
            </a:r>
            <a:r>
              <a:rPr lang="en-US" sz="2000" dirty="0"/>
              <a:t>)</a:t>
            </a:r>
          </a:p>
          <a:p>
            <a:r>
              <a:rPr lang="en-US" dirty="0">
                <a:solidFill>
                  <a:srgbClr val="009999"/>
                </a:solidFill>
              </a:rPr>
              <a:t>Key metrics for Evaluation:</a:t>
            </a:r>
          </a:p>
          <a:p>
            <a:pPr lvl="1"/>
            <a:r>
              <a:rPr lang="en-US" sz="2000" dirty="0"/>
              <a:t>Annual Reviews of Research Projects (ROC)</a:t>
            </a:r>
          </a:p>
          <a:p>
            <a:pPr lvl="1"/>
            <a:r>
              <a:rPr lang="en-US" sz="2000" dirty="0"/>
              <a:t>Patient Engagement Check-in Calls &amp; PE Surveys</a:t>
            </a:r>
          </a:p>
          <a:p>
            <a:pPr lvl="1"/>
            <a:r>
              <a:rPr lang="en-US" sz="2000" dirty="0"/>
              <a:t>Ongoing delivery of Foundations in POR training </a:t>
            </a:r>
          </a:p>
          <a:p>
            <a:pPr lvl="1"/>
            <a:r>
              <a:rPr lang="en-US" sz="2000" dirty="0"/>
              <a:t>Co-creation of 5 unique learning branches (e.g. Storytelling &amp; </a:t>
            </a:r>
            <a:r>
              <a:rPr lang="en-CA" sz="2000" dirty="0" err="1"/>
              <a:t>Wabishki</a:t>
            </a:r>
            <a:r>
              <a:rPr lang="en-CA" sz="2000" dirty="0"/>
              <a:t> </a:t>
            </a:r>
            <a:r>
              <a:rPr lang="en-CA" sz="2000" dirty="0" err="1"/>
              <a:t>Bizhiko</a:t>
            </a:r>
            <a:r>
              <a:rPr lang="en-CA" sz="2000" dirty="0"/>
              <a:t> </a:t>
            </a:r>
            <a:r>
              <a:rPr lang="en-CA" sz="2000" dirty="0" err="1"/>
              <a:t>Skaanj</a:t>
            </a:r>
            <a:r>
              <a:rPr lang="en-CA" sz="2000" dirty="0"/>
              <a:t> Learning Pathway)</a:t>
            </a:r>
            <a:endParaRPr lang="en-US" sz="2000" dirty="0"/>
          </a:p>
          <a:p>
            <a:endParaRPr lang="en-CA" dirty="0"/>
          </a:p>
        </p:txBody>
      </p:sp>
      <p:sp>
        <p:nvSpPr>
          <p:cNvPr id="8" name="Title 1"/>
          <p:cNvSpPr>
            <a:spLocks noGrp="1"/>
          </p:cNvSpPr>
          <p:nvPr>
            <p:ph type="title"/>
          </p:nvPr>
        </p:nvSpPr>
        <p:spPr>
          <a:xfrm>
            <a:off x="470017" y="131087"/>
            <a:ext cx="8485973" cy="776696"/>
          </a:xfrm>
        </p:spPr>
        <p:txBody>
          <a:bodyPr>
            <a:noAutofit/>
          </a:bodyPr>
          <a:lstStyle/>
          <a:p>
            <a:pPr algn="ctr"/>
            <a:r>
              <a:rPr lang="en-US" sz="2800" b="1" dirty="0">
                <a:latin typeface="+mn-lt"/>
              </a:rPr>
              <a:t>Can-SOLVE CKD Evaluation and Metrics</a:t>
            </a:r>
            <a:endParaRPr lang="en-US" sz="2800"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6453" y="5834897"/>
            <a:ext cx="1855860" cy="75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6966685" y="5834897"/>
            <a:ext cx="1878763" cy="776695"/>
          </a:xfrm>
          <a:prstGeom prst="rect">
            <a:avLst/>
          </a:prstGeom>
        </p:spPr>
      </p:pic>
    </p:spTree>
    <p:extLst>
      <p:ext uri="{BB962C8B-B14F-4D97-AF65-F5344CB8AC3E}">
        <p14:creationId xmlns:p14="http://schemas.microsoft.com/office/powerpoint/2010/main" val="22367513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A5079D-93FE-CE4F-AD55-0F01752133C6}"/>
              </a:ext>
            </a:extLst>
          </p:cNvPr>
          <p:cNvSpPr/>
          <p:nvPr/>
        </p:nvSpPr>
        <p:spPr>
          <a:xfrm>
            <a:off x="-1" y="0"/>
            <a:ext cx="9144001" cy="792088"/>
          </a:xfrm>
          <a:prstGeom prst="rect">
            <a:avLst/>
          </a:prstGeom>
          <a:solidFill>
            <a:srgbClr val="46C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dirty="0"/>
              <a:t>CHILD-BRIGHT Evaluation &amp; Metrics</a:t>
            </a:r>
            <a:endParaRPr lang="en-US" sz="2800" dirty="0">
              <a:solidFill>
                <a:schemeClr val="bg1"/>
              </a:solidFill>
              <a:latin typeface="Monolog" pitchFamily="2" charset="77"/>
            </a:endParaRPr>
          </a:p>
        </p:txBody>
      </p:sp>
      <p:sp>
        <p:nvSpPr>
          <p:cNvPr id="11" name="Content Placeholder 2">
            <a:extLst>
              <a:ext uri="{FF2B5EF4-FFF2-40B4-BE49-F238E27FC236}">
                <a16:creationId xmlns:a16="http://schemas.microsoft.com/office/drawing/2014/main" id="{68509D4E-2311-F248-A954-A40CAF8B18D2}"/>
              </a:ext>
            </a:extLst>
          </p:cNvPr>
          <p:cNvSpPr>
            <a:spLocks noGrp="1"/>
          </p:cNvSpPr>
          <p:nvPr>
            <p:ph idx="1"/>
          </p:nvPr>
        </p:nvSpPr>
        <p:spPr>
          <a:xfrm>
            <a:off x="395536" y="1021212"/>
            <a:ext cx="8064896" cy="708880"/>
          </a:xfrm>
        </p:spPr>
        <p:txBody>
          <a:bodyPr>
            <a:noAutofit/>
          </a:bodyPr>
          <a:lstStyle/>
          <a:p>
            <a:pPr marL="0" indent="0">
              <a:buNone/>
            </a:pPr>
            <a:r>
              <a:rPr lang="en-US" sz="1600" dirty="0"/>
              <a:t>We developed a levels of engagement framework and are recording empirical evidence against this framework, using standardized measures of partnership and trust (CIROP, CBPR)</a:t>
            </a:r>
          </a:p>
        </p:txBody>
      </p:sp>
      <p:sp>
        <p:nvSpPr>
          <p:cNvPr id="4" name="Rectangle 3">
            <a:extLst>
              <a:ext uri="{FF2B5EF4-FFF2-40B4-BE49-F238E27FC236}">
                <a16:creationId xmlns:a16="http://schemas.microsoft.com/office/drawing/2014/main" id="{FF4BA0C6-3131-F646-B9DB-CB4A6082ED6E}"/>
              </a:ext>
            </a:extLst>
          </p:cNvPr>
          <p:cNvSpPr/>
          <p:nvPr/>
        </p:nvSpPr>
        <p:spPr>
          <a:xfrm>
            <a:off x="6758631" y="0"/>
            <a:ext cx="2382479"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48540"/>
          <a:stretch/>
        </p:blipFill>
        <p:spPr>
          <a:xfrm>
            <a:off x="7129316" y="-85771"/>
            <a:ext cx="1658898" cy="1072648"/>
          </a:xfrm>
          <a:prstGeom prst="rect">
            <a:avLst/>
          </a:prstGeom>
        </p:spPr>
      </p:pic>
      <p:pic>
        <p:nvPicPr>
          <p:cNvPr id="3" name="Picture 2">
            <a:extLst>
              <a:ext uri="{FF2B5EF4-FFF2-40B4-BE49-F238E27FC236}">
                <a16:creationId xmlns:a16="http://schemas.microsoft.com/office/drawing/2014/main" id="{F517D377-38EA-F84F-AAA6-E875DE821A58}"/>
              </a:ext>
            </a:extLst>
          </p:cNvPr>
          <p:cNvPicPr>
            <a:picLocks noChangeAspect="1"/>
          </p:cNvPicPr>
          <p:nvPr/>
        </p:nvPicPr>
        <p:blipFill rotWithShape="1">
          <a:blip r:embed="rId4">
            <a:extLst>
              <a:ext uri="{28A0092B-C50C-407E-A947-70E740481C1C}">
                <a14:useLocalDpi xmlns:a14="http://schemas.microsoft.com/office/drawing/2010/main" val="0"/>
              </a:ext>
            </a:extLst>
          </a:blip>
          <a:srcRect t="8813" b="75778"/>
          <a:stretch/>
        </p:blipFill>
        <p:spPr>
          <a:xfrm>
            <a:off x="1" y="1865769"/>
            <a:ext cx="4425093" cy="1224136"/>
          </a:xfrm>
          <a:prstGeom prst="rect">
            <a:avLst/>
          </a:prstGeom>
        </p:spPr>
      </p:pic>
      <p:pic>
        <p:nvPicPr>
          <p:cNvPr id="10" name="Picture 9">
            <a:extLst>
              <a:ext uri="{FF2B5EF4-FFF2-40B4-BE49-F238E27FC236}">
                <a16:creationId xmlns:a16="http://schemas.microsoft.com/office/drawing/2014/main" id="{68F109E8-CF94-1B4E-98E3-0AFA0ABB907F}"/>
              </a:ext>
            </a:extLst>
          </p:cNvPr>
          <p:cNvPicPr>
            <a:picLocks noChangeAspect="1"/>
          </p:cNvPicPr>
          <p:nvPr/>
        </p:nvPicPr>
        <p:blipFill rotWithShape="1">
          <a:blip r:embed="rId4">
            <a:extLst>
              <a:ext uri="{28A0092B-C50C-407E-A947-70E740481C1C}">
                <a14:useLocalDpi xmlns:a14="http://schemas.microsoft.com/office/drawing/2010/main" val="0"/>
              </a:ext>
            </a:extLst>
          </a:blip>
          <a:srcRect t="27359" b="46518"/>
          <a:stretch/>
        </p:blipFill>
        <p:spPr>
          <a:xfrm>
            <a:off x="1" y="4027908"/>
            <a:ext cx="4425093" cy="2075133"/>
          </a:xfrm>
          <a:prstGeom prst="rect">
            <a:avLst/>
          </a:prstGeom>
        </p:spPr>
      </p:pic>
      <p:pic>
        <p:nvPicPr>
          <p:cNvPr id="13" name="Picture 12">
            <a:extLst>
              <a:ext uri="{FF2B5EF4-FFF2-40B4-BE49-F238E27FC236}">
                <a16:creationId xmlns:a16="http://schemas.microsoft.com/office/drawing/2014/main" id="{1C75C317-DFAE-BB4C-990E-7BD7D032F3FA}"/>
              </a:ext>
            </a:extLst>
          </p:cNvPr>
          <p:cNvPicPr>
            <a:picLocks noChangeAspect="1"/>
          </p:cNvPicPr>
          <p:nvPr/>
        </p:nvPicPr>
        <p:blipFill rotWithShape="1">
          <a:blip r:embed="rId4">
            <a:extLst>
              <a:ext uri="{28A0092B-C50C-407E-A947-70E740481C1C}">
                <a14:useLocalDpi xmlns:a14="http://schemas.microsoft.com/office/drawing/2010/main" val="0"/>
              </a:ext>
            </a:extLst>
          </a:blip>
          <a:srcRect t="55653" b="15340"/>
          <a:stretch/>
        </p:blipFill>
        <p:spPr>
          <a:xfrm>
            <a:off x="4716017" y="1865769"/>
            <a:ext cx="4425093" cy="2304256"/>
          </a:xfrm>
          <a:prstGeom prst="rect">
            <a:avLst/>
          </a:prstGeom>
        </p:spPr>
      </p:pic>
      <p:pic>
        <p:nvPicPr>
          <p:cNvPr id="14" name="Picture 13">
            <a:extLst>
              <a:ext uri="{FF2B5EF4-FFF2-40B4-BE49-F238E27FC236}">
                <a16:creationId xmlns:a16="http://schemas.microsoft.com/office/drawing/2014/main" id="{0D5F6C85-DD92-8040-BB7D-E24BCA54DADA}"/>
              </a:ext>
            </a:extLst>
          </p:cNvPr>
          <p:cNvPicPr>
            <a:picLocks noChangeAspect="1"/>
          </p:cNvPicPr>
          <p:nvPr/>
        </p:nvPicPr>
        <p:blipFill rotWithShape="1">
          <a:blip r:embed="rId4">
            <a:extLst>
              <a:ext uri="{28A0092B-C50C-407E-A947-70E740481C1C}">
                <a14:useLocalDpi xmlns:a14="http://schemas.microsoft.com/office/drawing/2010/main" val="0"/>
              </a:ext>
            </a:extLst>
          </a:blip>
          <a:srcRect t="86730"/>
          <a:stretch/>
        </p:blipFill>
        <p:spPr>
          <a:xfrm>
            <a:off x="4718906" y="5048917"/>
            <a:ext cx="4425093" cy="1054124"/>
          </a:xfrm>
          <a:prstGeom prst="rect">
            <a:avLst/>
          </a:prstGeom>
        </p:spPr>
      </p:pic>
      <p:pic>
        <p:nvPicPr>
          <p:cNvPr id="18" name="Picture 17">
            <a:extLst>
              <a:ext uri="{FF2B5EF4-FFF2-40B4-BE49-F238E27FC236}">
                <a16:creationId xmlns:a16="http://schemas.microsoft.com/office/drawing/2014/main" id="{B01629FD-54FC-CD44-94FA-5A61C68E6287}"/>
              </a:ext>
            </a:extLst>
          </p:cNvPr>
          <p:cNvPicPr>
            <a:picLocks noChangeAspect="1"/>
          </p:cNvPicPr>
          <p:nvPr/>
        </p:nvPicPr>
        <p:blipFill rotWithShape="1">
          <a:blip r:embed="rId4">
            <a:extLst>
              <a:ext uri="{28A0092B-C50C-407E-A947-70E740481C1C}">
                <a14:useLocalDpi xmlns:a14="http://schemas.microsoft.com/office/drawing/2010/main" val="0"/>
              </a:ext>
            </a:extLst>
          </a:blip>
          <a:srcRect t="52906" b="46518"/>
          <a:stretch/>
        </p:blipFill>
        <p:spPr>
          <a:xfrm>
            <a:off x="-1" y="3982189"/>
            <a:ext cx="4425093" cy="45719"/>
          </a:xfrm>
          <a:prstGeom prst="rect">
            <a:avLst/>
          </a:prstGeom>
        </p:spPr>
      </p:pic>
      <p:pic>
        <p:nvPicPr>
          <p:cNvPr id="19" name="Picture 18">
            <a:extLst>
              <a:ext uri="{FF2B5EF4-FFF2-40B4-BE49-F238E27FC236}">
                <a16:creationId xmlns:a16="http://schemas.microsoft.com/office/drawing/2014/main" id="{40AA1B8B-12E3-674F-A3D0-C92D64D5A766}"/>
              </a:ext>
            </a:extLst>
          </p:cNvPr>
          <p:cNvPicPr>
            <a:picLocks noChangeAspect="1"/>
          </p:cNvPicPr>
          <p:nvPr/>
        </p:nvPicPr>
        <p:blipFill rotWithShape="1">
          <a:blip r:embed="rId4">
            <a:extLst>
              <a:ext uri="{28A0092B-C50C-407E-A947-70E740481C1C}">
                <a14:useLocalDpi xmlns:a14="http://schemas.microsoft.com/office/drawing/2010/main" val="0"/>
              </a:ext>
            </a:extLst>
          </a:blip>
          <a:srcRect t="84085" b="15340"/>
          <a:stretch/>
        </p:blipFill>
        <p:spPr>
          <a:xfrm>
            <a:off x="4718907" y="1865769"/>
            <a:ext cx="4425093" cy="45719"/>
          </a:xfrm>
          <a:prstGeom prst="rect">
            <a:avLst/>
          </a:prstGeom>
        </p:spPr>
      </p:pic>
      <p:pic>
        <p:nvPicPr>
          <p:cNvPr id="20" name="Picture 19">
            <a:extLst>
              <a:ext uri="{FF2B5EF4-FFF2-40B4-BE49-F238E27FC236}">
                <a16:creationId xmlns:a16="http://schemas.microsoft.com/office/drawing/2014/main" id="{7068982E-AE80-244F-8D38-9215FFDCB2CD}"/>
              </a:ext>
            </a:extLst>
          </p:cNvPr>
          <p:cNvPicPr>
            <a:picLocks noChangeAspect="1"/>
          </p:cNvPicPr>
          <p:nvPr/>
        </p:nvPicPr>
        <p:blipFill rotWithShape="1">
          <a:blip r:embed="rId4">
            <a:extLst>
              <a:ext uri="{28A0092B-C50C-407E-A947-70E740481C1C}">
                <a14:useLocalDpi xmlns:a14="http://schemas.microsoft.com/office/drawing/2010/main" val="0"/>
              </a:ext>
            </a:extLst>
          </a:blip>
          <a:srcRect t="99282"/>
          <a:stretch/>
        </p:blipFill>
        <p:spPr>
          <a:xfrm>
            <a:off x="4718907" y="5048917"/>
            <a:ext cx="4425093" cy="56996"/>
          </a:xfrm>
          <a:prstGeom prst="rect">
            <a:avLst/>
          </a:prstGeom>
        </p:spPr>
      </p:pic>
      <p:pic>
        <p:nvPicPr>
          <p:cNvPr id="21" name="Picture 20">
            <a:extLst>
              <a:ext uri="{FF2B5EF4-FFF2-40B4-BE49-F238E27FC236}">
                <a16:creationId xmlns:a16="http://schemas.microsoft.com/office/drawing/2014/main" id="{9CE291A7-2517-1948-9257-7E536AF9E8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560" y="6148760"/>
            <a:ext cx="3384376" cy="659953"/>
          </a:xfrm>
          <a:prstGeom prst="rect">
            <a:avLst/>
          </a:prstGeom>
        </p:spPr>
      </p:pic>
      <p:pic>
        <p:nvPicPr>
          <p:cNvPr id="23" name="Picture 22">
            <a:extLst>
              <a:ext uri="{FF2B5EF4-FFF2-40B4-BE49-F238E27FC236}">
                <a16:creationId xmlns:a16="http://schemas.microsoft.com/office/drawing/2014/main" id="{36AC3D54-BBD7-284D-88C8-B9799CED205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03839" y="4219189"/>
            <a:ext cx="3384374" cy="659953"/>
          </a:xfrm>
          <a:prstGeom prst="rect">
            <a:avLst/>
          </a:prstGeom>
        </p:spPr>
      </p:pic>
      <p:pic>
        <p:nvPicPr>
          <p:cNvPr id="24" name="Picture 23">
            <a:extLst>
              <a:ext uri="{FF2B5EF4-FFF2-40B4-BE49-F238E27FC236}">
                <a16:creationId xmlns:a16="http://schemas.microsoft.com/office/drawing/2014/main" id="{3CE26155-9808-2740-A090-60847E34680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403839" y="6148760"/>
            <a:ext cx="3384374" cy="659953"/>
          </a:xfrm>
          <a:prstGeom prst="rect">
            <a:avLst/>
          </a:prstGeom>
        </p:spPr>
      </p:pic>
      <p:pic>
        <p:nvPicPr>
          <p:cNvPr id="25" name="Picture 24">
            <a:extLst>
              <a:ext uri="{FF2B5EF4-FFF2-40B4-BE49-F238E27FC236}">
                <a16:creationId xmlns:a16="http://schemas.microsoft.com/office/drawing/2014/main" id="{F7526D78-3CA5-5843-85EF-9089A633C74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11561" y="3137542"/>
            <a:ext cx="3384374" cy="659953"/>
          </a:xfrm>
          <a:prstGeom prst="rect">
            <a:avLst/>
          </a:prstGeom>
        </p:spPr>
      </p:pic>
    </p:spTree>
    <p:extLst>
      <p:ext uri="{BB962C8B-B14F-4D97-AF65-F5344CB8AC3E}">
        <p14:creationId xmlns:p14="http://schemas.microsoft.com/office/powerpoint/2010/main" val="591446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Chronic Pain Network Evaluation &amp; Metrics</a:t>
            </a:r>
            <a:endParaRPr lang="en-CA" dirty="0"/>
          </a:p>
        </p:txBody>
      </p:sp>
      <p:sp>
        <p:nvSpPr>
          <p:cNvPr id="3" name="Content Placeholder 2"/>
          <p:cNvSpPr>
            <a:spLocks noGrp="1"/>
          </p:cNvSpPr>
          <p:nvPr>
            <p:ph idx="1"/>
          </p:nvPr>
        </p:nvSpPr>
        <p:spPr/>
        <p:txBody>
          <a:bodyPr>
            <a:normAutofit fontScale="92500" lnSpcReduction="10000"/>
          </a:bodyPr>
          <a:lstStyle/>
          <a:p>
            <a:r>
              <a:rPr lang="en-US" dirty="0" smtClean="0"/>
              <a:t>Progress to date on Evaluation:</a:t>
            </a:r>
          </a:p>
          <a:p>
            <a:pPr lvl="1"/>
            <a:r>
              <a:rPr lang="en-US" i="1" dirty="0" smtClean="0"/>
              <a:t>Evaluation of the patient engagement structures, processes and activities relying on three primary data sources: organizational documents, questionnaires and interviews</a:t>
            </a:r>
          </a:p>
          <a:p>
            <a:pPr lvl="1"/>
            <a:r>
              <a:rPr lang="en-US" i="1" dirty="0" smtClean="0"/>
              <a:t>Occurs every 6 months for the duration of the network provides input on current structures and processes and areas to improve on as well as outputs through to the end of the current mandate.</a:t>
            </a:r>
            <a:endParaRPr lang="en-US" dirty="0" smtClean="0"/>
          </a:p>
          <a:p>
            <a:r>
              <a:rPr lang="en-US" dirty="0" smtClean="0"/>
              <a:t>Key metrics for evaluation:</a:t>
            </a:r>
          </a:p>
          <a:p>
            <a:pPr lvl="1"/>
            <a:r>
              <a:rPr lang="en-US" i="1" dirty="0" smtClean="0"/>
              <a:t>Number of patient partners involved and quality of patient involvement </a:t>
            </a:r>
          </a:p>
          <a:p>
            <a:pPr lvl="2"/>
            <a:r>
              <a:rPr lang="en-US" i="1" dirty="0" smtClean="0"/>
              <a:t>In the areas of Network governance and research projects including the National Chronic Pain Registry, Clinical Research Network and Indigenous Health Advisory Committee</a:t>
            </a:r>
            <a:endParaRPr lang="en-US" dirty="0" smtClean="0"/>
          </a:p>
          <a:p>
            <a:endParaRPr lang="en-CA" dirty="0"/>
          </a:p>
        </p:txBody>
      </p:sp>
      <p:pic>
        <p:nvPicPr>
          <p:cNvPr id="4" name="Picture 3"/>
          <p:cNvPicPr>
            <a:picLocks noChangeAspect="1"/>
          </p:cNvPicPr>
          <p:nvPr/>
        </p:nvPicPr>
        <p:blipFill>
          <a:blip r:embed="rId3"/>
          <a:stretch>
            <a:fillRect/>
          </a:stretch>
        </p:blipFill>
        <p:spPr>
          <a:xfrm>
            <a:off x="7180330" y="5923555"/>
            <a:ext cx="1878763" cy="776695"/>
          </a:xfrm>
          <a:prstGeom prst="rect">
            <a:avLst/>
          </a:prstGeom>
        </p:spPr>
      </p:pic>
    </p:spTree>
    <p:extLst>
      <p:ext uri="{BB962C8B-B14F-4D97-AF65-F5344CB8AC3E}">
        <p14:creationId xmlns:p14="http://schemas.microsoft.com/office/powerpoint/2010/main" val="16561010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792" y="77560"/>
            <a:ext cx="7858126" cy="863598"/>
          </a:xfrm>
        </p:spPr>
        <p:txBody>
          <a:bodyPr>
            <a:normAutofit/>
          </a:bodyPr>
          <a:lstStyle/>
          <a:p>
            <a:r>
              <a:rPr lang="en-US" sz="3200" dirty="0" smtClean="0"/>
              <a:t>Diabetes Action Canada Evaluation &amp; Metrics</a:t>
            </a:r>
            <a:endParaRPr lang="en-CA" sz="3200" dirty="0"/>
          </a:p>
        </p:txBody>
      </p:sp>
      <p:sp>
        <p:nvSpPr>
          <p:cNvPr id="3" name="Content Placeholder 2"/>
          <p:cNvSpPr>
            <a:spLocks noGrp="1"/>
          </p:cNvSpPr>
          <p:nvPr>
            <p:ph idx="1"/>
          </p:nvPr>
        </p:nvSpPr>
        <p:spPr>
          <a:xfrm>
            <a:off x="635792" y="1171574"/>
            <a:ext cx="8116322" cy="5245555"/>
          </a:xfrm>
        </p:spPr>
        <p:txBody>
          <a:bodyPr>
            <a:normAutofit fontScale="70000" lnSpcReduction="20000"/>
          </a:bodyPr>
          <a:lstStyle/>
          <a:p>
            <a:r>
              <a:rPr lang="en-US" b="1" dirty="0" smtClean="0"/>
              <a:t>Progress to date on Evaluation</a:t>
            </a:r>
            <a:r>
              <a:rPr lang="en-US" dirty="0" smtClean="0"/>
              <a:t>:</a:t>
            </a:r>
          </a:p>
          <a:p>
            <a:pPr lvl="1">
              <a:lnSpc>
                <a:spcPct val="120000"/>
              </a:lnSpc>
            </a:pPr>
            <a:r>
              <a:rPr lang="en-US" sz="2900" dirty="0" smtClean="0"/>
              <a:t>Steering Council Performance Committee advises on reporting outcomes and impact to address Patient Partner challenges</a:t>
            </a:r>
            <a:endParaRPr lang="en-US" sz="2900" dirty="0"/>
          </a:p>
          <a:p>
            <a:pPr lvl="1">
              <a:lnSpc>
                <a:spcPct val="120000"/>
              </a:lnSpc>
            </a:pPr>
            <a:r>
              <a:rPr lang="en-US" sz="2900" dirty="0" smtClean="0"/>
              <a:t>Network evaluation and ROI led by Dr. Valeria Rac from the THETA collaborative in Toronto </a:t>
            </a:r>
          </a:p>
          <a:p>
            <a:pPr lvl="1">
              <a:lnSpc>
                <a:spcPct val="120000"/>
              </a:lnSpc>
            </a:pPr>
            <a:r>
              <a:rPr lang="en-US" sz="2900" dirty="0" smtClean="0"/>
              <a:t>External scientific review </a:t>
            </a:r>
            <a:r>
              <a:rPr lang="mr-IN" sz="2900" dirty="0" smtClean="0"/>
              <a:t>–</a:t>
            </a:r>
            <a:r>
              <a:rPr lang="en-US" sz="2900" dirty="0" smtClean="0"/>
              <a:t> </a:t>
            </a:r>
            <a:r>
              <a:rPr lang="en-US" sz="2900" smtClean="0"/>
              <a:t>Fall 2019</a:t>
            </a:r>
            <a:endParaRPr lang="en-US" sz="2900" dirty="0" smtClean="0"/>
          </a:p>
          <a:p>
            <a:pPr lvl="1">
              <a:lnSpc>
                <a:spcPct val="120000"/>
              </a:lnSpc>
            </a:pPr>
            <a:endParaRPr lang="en-US" sz="2900" dirty="0" smtClean="0"/>
          </a:p>
          <a:p>
            <a:r>
              <a:rPr lang="en-US" b="1" dirty="0" smtClean="0"/>
              <a:t>Key metrics for evaluation:</a:t>
            </a:r>
          </a:p>
          <a:p>
            <a:pPr lvl="1">
              <a:lnSpc>
                <a:spcPct val="120000"/>
              </a:lnSpc>
              <a:spcBef>
                <a:spcPts val="1100"/>
              </a:spcBef>
            </a:pPr>
            <a:r>
              <a:rPr lang="en-US" sz="2900" dirty="0" smtClean="0"/>
              <a:t>11 Programs reporting quantitative and qualitative outcomes based on logic model activities/projects</a:t>
            </a:r>
          </a:p>
          <a:p>
            <a:pPr lvl="1">
              <a:lnSpc>
                <a:spcPct val="120000"/>
              </a:lnSpc>
              <a:spcBef>
                <a:spcPts val="1100"/>
              </a:spcBef>
            </a:pPr>
            <a:r>
              <a:rPr lang="en-US" sz="2900" dirty="0" smtClean="0"/>
              <a:t>Narratives to communicate with public, policy-makers and sponsors</a:t>
            </a:r>
          </a:p>
          <a:p>
            <a:pPr lvl="1">
              <a:lnSpc>
                <a:spcPct val="120000"/>
              </a:lnSpc>
              <a:spcBef>
                <a:spcPts val="1100"/>
              </a:spcBef>
            </a:pPr>
            <a:r>
              <a:rPr lang="en-US" sz="2900" dirty="0" smtClean="0"/>
              <a:t>POR measures </a:t>
            </a:r>
            <a:r>
              <a:rPr lang="mr-IN" sz="2900" dirty="0" smtClean="0"/>
              <a:t>–</a:t>
            </a:r>
            <a:r>
              <a:rPr lang="en-US" sz="2900" dirty="0" smtClean="0"/>
              <a:t> in context articulating impact on researchers, Patient Partners, Trainees, health care providers, policy decision-makers.</a:t>
            </a:r>
          </a:p>
        </p:txBody>
      </p:sp>
    </p:spTree>
    <p:extLst>
      <p:ext uri="{BB962C8B-B14F-4D97-AF65-F5344CB8AC3E}">
        <p14:creationId xmlns:p14="http://schemas.microsoft.com/office/powerpoint/2010/main" val="40261183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Autofit/>
          </a:bodyPr>
          <a:lstStyle/>
          <a:p>
            <a:r>
              <a:rPr lang="en-US" spc="-70" dirty="0"/>
              <a:t>SPOR Evidence Alliance </a:t>
            </a:r>
            <a:r>
              <a:rPr lang="en-US" spc="-70" dirty="0" smtClean="0"/>
              <a:t> Evaluation </a:t>
            </a:r>
            <a:r>
              <a:rPr lang="en-US" spc="-70" dirty="0"/>
              <a:t>&amp; Metrics</a:t>
            </a:r>
          </a:p>
        </p:txBody>
      </p:sp>
      <p:sp>
        <p:nvSpPr>
          <p:cNvPr id="3" name="Content Placeholder 2"/>
          <p:cNvSpPr>
            <a:spLocks noGrp="1"/>
          </p:cNvSpPr>
          <p:nvPr>
            <p:ph idx="1"/>
          </p:nvPr>
        </p:nvSpPr>
        <p:spPr>
          <a:xfrm>
            <a:off x="457200" y="838200"/>
            <a:ext cx="8229600" cy="5257800"/>
          </a:xfrm>
        </p:spPr>
        <p:txBody>
          <a:bodyPr>
            <a:noAutofit/>
          </a:bodyPr>
          <a:lstStyle/>
          <a:p>
            <a:pPr marL="0" indent="0">
              <a:spcBef>
                <a:spcPts val="0"/>
              </a:spcBef>
              <a:spcAft>
                <a:spcPts val="300"/>
              </a:spcAft>
              <a:buNone/>
            </a:pPr>
            <a:r>
              <a:rPr lang="en-US" sz="1800" b="1" dirty="0"/>
              <a:t>Progress to date on Evaluation:</a:t>
            </a:r>
          </a:p>
          <a:p>
            <a:pPr>
              <a:spcBef>
                <a:spcPts val="0"/>
              </a:spcBef>
              <a:spcAft>
                <a:spcPts val="300"/>
              </a:spcAft>
            </a:pPr>
            <a:r>
              <a:rPr lang="en-CA" sz="1800" dirty="0" smtClean="0"/>
              <a:t>The Alliance plans to evaluate the impact of its query services with a client satisfaction survey at the conclusion of each project</a:t>
            </a:r>
            <a:endParaRPr lang="en-US" sz="1800" dirty="0"/>
          </a:p>
          <a:p>
            <a:pPr>
              <a:spcBef>
                <a:spcPts val="0"/>
              </a:spcBef>
              <a:spcAft>
                <a:spcPts val="300"/>
              </a:spcAft>
            </a:pPr>
            <a:r>
              <a:rPr lang="en-US" sz="1800" dirty="0" smtClean="0"/>
              <a:t>The Alliance will begin conducting annual survey of patient </a:t>
            </a:r>
            <a:r>
              <a:rPr lang="en-US" sz="1800" dirty="0"/>
              <a:t>partners </a:t>
            </a:r>
            <a:r>
              <a:rPr lang="en-US" sz="1800" dirty="0" smtClean="0"/>
              <a:t>to formally </a:t>
            </a:r>
            <a:r>
              <a:rPr lang="en-US" sz="1800" dirty="0"/>
              <a:t>assess the overall effectiveness and limitations of all the different patient engagement </a:t>
            </a:r>
            <a:r>
              <a:rPr lang="en-US" sz="1800" dirty="0" smtClean="0"/>
              <a:t>activities</a:t>
            </a:r>
          </a:p>
          <a:p>
            <a:pPr>
              <a:spcBef>
                <a:spcPts val="0"/>
              </a:spcBef>
              <a:spcAft>
                <a:spcPts val="300"/>
              </a:spcAft>
            </a:pPr>
            <a:r>
              <a:rPr lang="en-CA" sz="1800" dirty="0" smtClean="0"/>
              <a:t>An annual survey of participants will be conducted to </a:t>
            </a:r>
            <a:r>
              <a:rPr lang="en-CA" sz="1800" dirty="0"/>
              <a:t>gather </a:t>
            </a:r>
            <a:r>
              <a:rPr lang="en-CA" sz="1800" dirty="0" smtClean="0"/>
              <a:t>information on perceptions </a:t>
            </a:r>
            <a:r>
              <a:rPr lang="en-CA" sz="1800" dirty="0"/>
              <a:t>and experiences </a:t>
            </a:r>
            <a:r>
              <a:rPr lang="en-CA" sz="1800" dirty="0" smtClean="0"/>
              <a:t>with the various capacity-building activities</a:t>
            </a:r>
            <a:endParaRPr lang="en-US" sz="1800" dirty="0" smtClean="0"/>
          </a:p>
          <a:p>
            <a:pPr marL="0" indent="0">
              <a:spcBef>
                <a:spcPts val="0"/>
              </a:spcBef>
              <a:spcAft>
                <a:spcPts val="300"/>
              </a:spcAft>
              <a:buNone/>
            </a:pPr>
            <a:r>
              <a:rPr lang="en-US" sz="1800" b="1" dirty="0" smtClean="0"/>
              <a:t>Key metrics for evaluation:</a:t>
            </a:r>
          </a:p>
          <a:p>
            <a:pPr>
              <a:spcBef>
                <a:spcPts val="0"/>
              </a:spcBef>
              <a:spcAft>
                <a:spcPts val="300"/>
              </a:spcAft>
            </a:pPr>
            <a:r>
              <a:rPr lang="en-CA" sz="1800" b="1" dirty="0" smtClean="0"/>
              <a:t>Decision impact: </a:t>
            </a:r>
            <a:r>
              <a:rPr lang="en-US" sz="1800" dirty="0" smtClean="0"/>
              <a:t>number of </a:t>
            </a:r>
            <a:r>
              <a:rPr lang="en-US" sz="1800" dirty="0"/>
              <a:t>decisions </a:t>
            </a:r>
            <a:r>
              <a:rPr lang="en-US" sz="1800" dirty="0" smtClean="0"/>
              <a:t>influenced, usefulness, relevance and timeliness of information provided, etc.</a:t>
            </a:r>
          </a:p>
          <a:p>
            <a:pPr>
              <a:spcBef>
                <a:spcPts val="0"/>
              </a:spcBef>
              <a:spcAft>
                <a:spcPts val="300"/>
              </a:spcAft>
            </a:pPr>
            <a:r>
              <a:rPr lang="en-CA" sz="1800" b="1" dirty="0" smtClean="0"/>
              <a:t>Training and mentorship: </a:t>
            </a:r>
            <a:r>
              <a:rPr lang="en-CA" sz="1800" dirty="0" smtClean="0"/>
              <a:t>number of courses offered, number of trainees, knowledge users and patient partners engaged in research, impact on professional/training development, etc.</a:t>
            </a:r>
          </a:p>
          <a:p>
            <a:pPr>
              <a:spcBef>
                <a:spcPts val="0"/>
              </a:spcBef>
              <a:spcAft>
                <a:spcPts val="300"/>
              </a:spcAft>
            </a:pPr>
            <a:r>
              <a:rPr lang="en-CA" sz="1800" b="1" dirty="0" smtClean="0"/>
              <a:t>Networking: </a:t>
            </a:r>
            <a:r>
              <a:rPr lang="en-CA" sz="1800" dirty="0" smtClean="0"/>
              <a:t>collaborations and linkages established, etc.</a:t>
            </a:r>
          </a:p>
          <a:p>
            <a:pPr>
              <a:spcBef>
                <a:spcPts val="0"/>
              </a:spcBef>
              <a:spcAft>
                <a:spcPts val="300"/>
              </a:spcAft>
            </a:pPr>
            <a:r>
              <a:rPr lang="en-CA" sz="1800" b="1" dirty="0" smtClean="0"/>
              <a:t>Knowledge: </a:t>
            </a:r>
            <a:r>
              <a:rPr lang="en-CA" sz="1800" dirty="0" smtClean="0"/>
              <a:t>measuring research outputs and quality,  research visibility and uptake, advances in methods, etc.</a:t>
            </a:r>
            <a:endParaRPr lang="en-US" sz="18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D5E142-BA66-4577-AABD-3D3B043058E5}" type="slidenum">
              <a:rPr kumimoji="0" lang="en-US" sz="1200" b="1" i="0" u="none" strike="noStrike" kern="1200" cap="none" spc="0" normalizeH="0" baseline="0" noProof="0" smtClean="0">
                <a:ln>
                  <a:noFill/>
                </a:ln>
                <a:solidFill>
                  <a:srgbClr val="262626"/>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1"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70148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IMAGINE Evaluation &amp; Metrics</a:t>
            </a:r>
            <a:endParaRPr lang="en-CA" dirty="0"/>
          </a:p>
        </p:txBody>
      </p:sp>
      <p:sp>
        <p:nvSpPr>
          <p:cNvPr id="3" name="Content Placeholder 2"/>
          <p:cNvSpPr>
            <a:spLocks noGrp="1"/>
          </p:cNvSpPr>
          <p:nvPr>
            <p:ph idx="1"/>
          </p:nvPr>
        </p:nvSpPr>
        <p:spPr/>
        <p:txBody>
          <a:bodyPr>
            <a:normAutofit lnSpcReduction="10000"/>
          </a:bodyPr>
          <a:lstStyle/>
          <a:p>
            <a:r>
              <a:rPr lang="en-US" dirty="0" smtClean="0"/>
              <a:t>Progress to date on Evaluation:</a:t>
            </a:r>
          </a:p>
          <a:p>
            <a:pPr lvl="1"/>
            <a:r>
              <a:rPr lang="en-US" i="1" dirty="0" smtClean="0"/>
              <a:t>Year 1 &amp; 2 Annual report </a:t>
            </a:r>
          </a:p>
          <a:p>
            <a:pPr lvl="1"/>
            <a:r>
              <a:rPr lang="en-US" i="1" dirty="0" smtClean="0"/>
              <a:t>Monthly recruitment reports</a:t>
            </a:r>
          </a:p>
          <a:p>
            <a:pPr lvl="1"/>
            <a:r>
              <a:rPr lang="en-US" i="1" dirty="0" smtClean="0"/>
              <a:t>Capacity building, publication &amp; awareness metrics</a:t>
            </a:r>
          </a:p>
          <a:p>
            <a:pPr lvl="1"/>
            <a:r>
              <a:rPr lang="en-US" i="1" dirty="0" smtClean="0"/>
              <a:t>Expert Advisory Panel </a:t>
            </a:r>
            <a:endParaRPr lang="en-US" i="1" dirty="0"/>
          </a:p>
          <a:p>
            <a:r>
              <a:rPr lang="en-US" dirty="0" smtClean="0"/>
              <a:t>Key metrics for evaluation:</a:t>
            </a:r>
          </a:p>
          <a:p>
            <a:pPr lvl="1"/>
            <a:r>
              <a:rPr lang="en-US" i="1" dirty="0" smtClean="0"/>
              <a:t>IMAGINE’s Legacy cohort </a:t>
            </a:r>
          </a:p>
          <a:p>
            <a:pPr lvl="2"/>
            <a:r>
              <a:rPr lang="en-US" i="1" dirty="0"/>
              <a:t>R</a:t>
            </a:r>
            <a:r>
              <a:rPr lang="en-US" i="1" dirty="0" smtClean="0"/>
              <a:t>equests for data</a:t>
            </a:r>
          </a:p>
          <a:p>
            <a:pPr lvl="2"/>
            <a:r>
              <a:rPr lang="en-US" i="1" dirty="0" smtClean="0"/>
              <a:t>Publications stemming from data</a:t>
            </a:r>
          </a:p>
          <a:p>
            <a:pPr lvl="2"/>
            <a:r>
              <a:rPr lang="en-US" i="1" dirty="0" smtClean="0"/>
              <a:t>Spin off funding, projects</a:t>
            </a:r>
          </a:p>
          <a:p>
            <a:pPr lvl="1"/>
            <a:r>
              <a:rPr lang="en-US" i="1" dirty="0" smtClean="0"/>
              <a:t>Case studies</a:t>
            </a:r>
          </a:p>
          <a:p>
            <a:pPr lvl="1"/>
            <a:endParaRPr lang="en-US" dirty="0" smtClean="0"/>
          </a:p>
          <a:p>
            <a:endParaRPr lang="en-CA" dirty="0"/>
          </a:p>
        </p:txBody>
      </p:sp>
      <p:pic>
        <p:nvPicPr>
          <p:cNvPr id="4" name="Picture 3"/>
          <p:cNvPicPr>
            <a:picLocks noChangeAspect="1"/>
          </p:cNvPicPr>
          <p:nvPr/>
        </p:nvPicPr>
        <p:blipFill>
          <a:blip r:embed="rId2"/>
          <a:stretch>
            <a:fillRect/>
          </a:stretch>
        </p:blipFill>
        <p:spPr>
          <a:xfrm>
            <a:off x="7180330" y="5923555"/>
            <a:ext cx="1878763" cy="776695"/>
          </a:xfrm>
          <a:prstGeom prst="rect">
            <a:avLst/>
          </a:prstGeom>
        </p:spPr>
      </p:pic>
    </p:spTree>
    <p:extLst>
      <p:ext uri="{BB962C8B-B14F-4D97-AF65-F5344CB8AC3E}">
        <p14:creationId xmlns:p14="http://schemas.microsoft.com/office/powerpoint/2010/main" val="12711778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OSSU</a:t>
            </a:r>
            <a:br>
              <a:rPr lang="en-US" dirty="0"/>
            </a:br>
            <a:r>
              <a:rPr lang="en-US" dirty="0"/>
              <a:t>Evaluation &amp; Metrics</a:t>
            </a:r>
            <a:endParaRPr lang="en-CA" dirty="0"/>
          </a:p>
        </p:txBody>
      </p:sp>
      <p:sp>
        <p:nvSpPr>
          <p:cNvPr id="3" name="Content Placeholder 2"/>
          <p:cNvSpPr>
            <a:spLocks noGrp="1"/>
          </p:cNvSpPr>
          <p:nvPr>
            <p:ph idx="1"/>
          </p:nvPr>
        </p:nvSpPr>
        <p:spPr>
          <a:xfrm>
            <a:off x="628650" y="1825624"/>
            <a:ext cx="7886700" cy="4874625"/>
          </a:xfrm>
        </p:spPr>
        <p:txBody>
          <a:bodyPr>
            <a:normAutofit fontScale="92500" lnSpcReduction="20000"/>
          </a:bodyPr>
          <a:lstStyle/>
          <a:p>
            <a:r>
              <a:rPr lang="en-US" dirty="0"/>
              <a:t>Progress to date on Evaluation:</a:t>
            </a:r>
          </a:p>
          <a:p>
            <a:pPr lvl="1"/>
            <a:r>
              <a:rPr lang="en-US" i="1" dirty="0"/>
              <a:t>OSSU’s Interim evaluation (3-year) was concluded in 2017</a:t>
            </a:r>
          </a:p>
          <a:p>
            <a:pPr lvl="1"/>
            <a:r>
              <a:rPr lang="en-US" i="1" dirty="0"/>
              <a:t>OSSU is currently in the process of starting its 5-year evaluation (commencing 2019)</a:t>
            </a:r>
            <a:endParaRPr lang="en-US" dirty="0"/>
          </a:p>
          <a:p>
            <a:r>
              <a:rPr lang="en-US" dirty="0"/>
              <a:t>Key metrics for evaluation:</a:t>
            </a:r>
          </a:p>
          <a:p>
            <a:pPr lvl="1"/>
            <a:r>
              <a:rPr lang="en-US" i="1" dirty="0"/>
              <a:t>In order to align with SUPPORT Units across the country, OSSU works within the impact framework of CIHR’s SPOR enterprise</a:t>
            </a:r>
          </a:p>
          <a:p>
            <a:pPr lvl="1"/>
            <a:r>
              <a:rPr lang="en-US" i="1" dirty="0"/>
              <a:t>Key indicators include:</a:t>
            </a:r>
          </a:p>
          <a:p>
            <a:pPr lvl="2"/>
            <a:r>
              <a:rPr lang="en-US" i="1" dirty="0"/>
              <a:t>Measures of output (publications, capacity built, etc.)</a:t>
            </a:r>
          </a:p>
          <a:p>
            <a:pPr lvl="2"/>
            <a:r>
              <a:rPr lang="en-US" i="1" dirty="0"/>
              <a:t>Measures of reach (stakeholders engaged in activities, non-academic outputs, etc.)</a:t>
            </a:r>
          </a:p>
          <a:p>
            <a:pPr lvl="2"/>
            <a:r>
              <a:rPr lang="en-US" i="1" dirty="0"/>
              <a:t>Measures of outcome (impact narratives, identification of qualitative impacts on policy, practice and the research system)</a:t>
            </a:r>
          </a:p>
          <a:p>
            <a:pPr lvl="1"/>
            <a:r>
              <a:rPr lang="en-US" i="1" dirty="0"/>
              <a:t>Aligned with international best practice and new evidence on research impact assessment, OSSU is predominantly focused in evaluations on impact narratives that note the contribution of OSSU activities to broad societal impacts</a:t>
            </a:r>
            <a:endParaRPr lang="en-US" dirty="0"/>
          </a:p>
          <a:p>
            <a:endParaRPr lang="en-CA" dirty="0"/>
          </a:p>
        </p:txBody>
      </p:sp>
      <p:pic>
        <p:nvPicPr>
          <p:cNvPr id="4" name="Picture 3"/>
          <p:cNvPicPr>
            <a:picLocks noChangeAspect="1"/>
          </p:cNvPicPr>
          <p:nvPr/>
        </p:nvPicPr>
        <p:blipFill>
          <a:blip r:embed="rId2"/>
          <a:stretch>
            <a:fillRect/>
          </a:stretch>
        </p:blipFill>
        <p:spPr>
          <a:xfrm>
            <a:off x="7978254" y="6328633"/>
            <a:ext cx="1074192" cy="444079"/>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5895A400-E44A-4D92-9E8E-C0C0BCC04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3989" y="0"/>
            <a:ext cx="1700011" cy="1562488"/>
          </a:xfrm>
          <a:prstGeom prst="rect">
            <a:avLst/>
          </a:prstGeom>
        </p:spPr>
      </p:pic>
    </p:spTree>
    <p:extLst>
      <p:ext uri="{BB962C8B-B14F-4D97-AF65-F5344CB8AC3E}">
        <p14:creationId xmlns:p14="http://schemas.microsoft.com/office/powerpoint/2010/main" val="36756597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537" y="2432465"/>
            <a:ext cx="6781966" cy="1325563"/>
          </a:xfrm>
        </p:spPr>
        <p:txBody>
          <a:bodyPr/>
          <a:lstStyle/>
          <a:p>
            <a:r>
              <a:rPr lang="en-US" dirty="0" smtClean="0"/>
              <a:t>Summary and Next Steps</a:t>
            </a:r>
            <a:endParaRPr lang="en-US" dirty="0"/>
          </a:p>
        </p:txBody>
      </p:sp>
      <p:pic>
        <p:nvPicPr>
          <p:cNvPr id="4" name="Picture 3"/>
          <p:cNvPicPr>
            <a:picLocks noChangeAspect="1"/>
          </p:cNvPicPr>
          <p:nvPr/>
        </p:nvPicPr>
        <p:blipFill>
          <a:blip r:embed="rId2"/>
          <a:stretch>
            <a:fillRect/>
          </a:stretch>
        </p:blipFill>
        <p:spPr>
          <a:xfrm>
            <a:off x="7180330" y="5923555"/>
            <a:ext cx="1878763" cy="776695"/>
          </a:xfrm>
          <a:prstGeom prst="rect">
            <a:avLst/>
          </a:prstGeom>
        </p:spPr>
      </p:pic>
    </p:spTree>
    <p:extLst>
      <p:ext uri="{BB962C8B-B14F-4D97-AF65-F5344CB8AC3E}">
        <p14:creationId xmlns:p14="http://schemas.microsoft.com/office/powerpoint/2010/main" val="133829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507"/>
            <a:ext cx="8229600" cy="1143000"/>
          </a:xfrm>
        </p:spPr>
        <p:txBody>
          <a:bodyPr/>
          <a:lstStyle/>
          <a:p>
            <a:r>
              <a:rPr lang="en-US" dirty="0" smtClean="0"/>
              <a:t>SPOR Enterprise in Ontario</a:t>
            </a:r>
            <a:endParaRPr lang="en-CA" dirty="0"/>
          </a:p>
        </p:txBody>
      </p:sp>
      <p:sp>
        <p:nvSpPr>
          <p:cNvPr id="4" name="TextBox 3"/>
          <p:cNvSpPr txBox="1"/>
          <p:nvPr/>
        </p:nvSpPr>
        <p:spPr>
          <a:xfrm>
            <a:off x="3383868" y="2071205"/>
            <a:ext cx="2376264" cy="1138773"/>
          </a:xfrm>
          <a:prstGeom prst="rect">
            <a:avLst/>
          </a:prstGeom>
          <a:noFill/>
          <a:ln w="28575">
            <a:solidFill>
              <a:srgbClr val="007A87"/>
            </a:solidFill>
          </a:ln>
        </p:spPr>
        <p:txBody>
          <a:bodyPr wrap="square" rtlCol="0">
            <a:spAutoFit/>
          </a:bodyPr>
          <a:lstStyle/>
          <a:p>
            <a:pPr algn="ctr"/>
            <a:r>
              <a:rPr lang="en-US" sz="1600" b="1" dirty="0" smtClean="0"/>
              <a:t>Ontario SPOR SUPPORT Unit</a:t>
            </a:r>
          </a:p>
          <a:p>
            <a:pPr algn="ctr"/>
            <a:r>
              <a:rPr lang="en-US" sz="1200" b="1" i="1" dirty="0" smtClean="0"/>
              <a:t>Lead:</a:t>
            </a:r>
            <a:r>
              <a:rPr lang="en-US" sz="1200" i="1" dirty="0" smtClean="0"/>
              <a:t>  A. Brown, Chair, Board of Directors and Vasanthi Srinivasan, CEO</a:t>
            </a:r>
            <a:endParaRPr lang="en-CA" sz="1200" i="1" dirty="0"/>
          </a:p>
        </p:txBody>
      </p:sp>
      <p:sp>
        <p:nvSpPr>
          <p:cNvPr id="5" name="TextBox 4"/>
          <p:cNvSpPr txBox="1"/>
          <p:nvPr/>
        </p:nvSpPr>
        <p:spPr>
          <a:xfrm>
            <a:off x="6660232" y="3573016"/>
            <a:ext cx="2248876" cy="954107"/>
          </a:xfrm>
          <a:prstGeom prst="rect">
            <a:avLst/>
          </a:prstGeom>
          <a:noFill/>
          <a:ln w="28575">
            <a:solidFill>
              <a:srgbClr val="007A87"/>
            </a:solidFill>
          </a:ln>
        </p:spPr>
        <p:txBody>
          <a:bodyPr wrap="square" rtlCol="0">
            <a:spAutoFit/>
          </a:bodyPr>
          <a:lstStyle/>
          <a:p>
            <a:pPr algn="ctr"/>
            <a:r>
              <a:rPr lang="en-US" sz="1600" b="1" dirty="0" smtClean="0"/>
              <a:t>Diabetes Action Canada</a:t>
            </a:r>
          </a:p>
          <a:p>
            <a:pPr algn="ctr"/>
            <a:r>
              <a:rPr lang="en-US" sz="1200" b="1" i="1" dirty="0" smtClean="0"/>
              <a:t>Lead:</a:t>
            </a:r>
            <a:r>
              <a:rPr lang="en-US" sz="1200" i="1" dirty="0" smtClean="0"/>
              <a:t> Gary Lewis and Cathy Whiteside, </a:t>
            </a:r>
            <a:r>
              <a:rPr lang="en-US" sz="1200" i="1" dirty="0" err="1" smtClean="0"/>
              <a:t>UoToronto</a:t>
            </a:r>
            <a:endParaRPr lang="en-CA" sz="1200" i="1" dirty="0"/>
          </a:p>
        </p:txBody>
      </p:sp>
      <p:sp>
        <p:nvSpPr>
          <p:cNvPr id="6" name="TextBox 5"/>
          <p:cNvSpPr txBox="1"/>
          <p:nvPr/>
        </p:nvSpPr>
        <p:spPr>
          <a:xfrm>
            <a:off x="3373854" y="3415454"/>
            <a:ext cx="2379684" cy="892552"/>
          </a:xfrm>
          <a:prstGeom prst="rect">
            <a:avLst/>
          </a:prstGeom>
          <a:noFill/>
          <a:ln w="28575">
            <a:solidFill>
              <a:srgbClr val="007A87"/>
            </a:solidFill>
          </a:ln>
        </p:spPr>
        <p:txBody>
          <a:bodyPr wrap="square" rtlCol="0">
            <a:spAutoFit/>
          </a:bodyPr>
          <a:lstStyle/>
          <a:p>
            <a:pPr algn="ctr"/>
            <a:r>
              <a:rPr lang="en-US" sz="1600" b="1" dirty="0" smtClean="0"/>
              <a:t>Access Open Minds </a:t>
            </a:r>
          </a:p>
          <a:p>
            <a:pPr algn="ctr"/>
            <a:r>
              <a:rPr lang="en-US" sz="1200" dirty="0" smtClean="0"/>
              <a:t>SPOR Network in Youth and Adolescent Mental Health</a:t>
            </a:r>
          </a:p>
          <a:p>
            <a:pPr algn="ctr"/>
            <a:r>
              <a:rPr lang="en-US" sz="1200" i="1" dirty="0" smtClean="0"/>
              <a:t>Sites: Chatham-Kent</a:t>
            </a:r>
            <a:endParaRPr lang="en-CA" sz="1200" i="1" dirty="0"/>
          </a:p>
        </p:txBody>
      </p:sp>
      <p:sp>
        <p:nvSpPr>
          <p:cNvPr id="7" name="TextBox 6"/>
          <p:cNvSpPr txBox="1"/>
          <p:nvPr/>
        </p:nvSpPr>
        <p:spPr>
          <a:xfrm>
            <a:off x="107504" y="1988840"/>
            <a:ext cx="2376264" cy="1323439"/>
          </a:xfrm>
          <a:prstGeom prst="rect">
            <a:avLst/>
          </a:prstGeom>
          <a:noFill/>
          <a:ln w="28575">
            <a:solidFill>
              <a:srgbClr val="007A87"/>
            </a:solidFill>
          </a:ln>
        </p:spPr>
        <p:txBody>
          <a:bodyPr wrap="square" rtlCol="0">
            <a:spAutoFit/>
          </a:bodyPr>
          <a:lstStyle/>
          <a:p>
            <a:pPr algn="ctr"/>
            <a:r>
              <a:rPr lang="en-US" sz="1600" b="1" dirty="0" smtClean="0"/>
              <a:t>SPOR Evidence Alliance</a:t>
            </a:r>
          </a:p>
          <a:p>
            <a:pPr algn="ctr"/>
            <a:r>
              <a:rPr lang="en-US" sz="1200" b="1" i="1" dirty="0" smtClean="0"/>
              <a:t>Lead:</a:t>
            </a:r>
            <a:r>
              <a:rPr lang="en-US" sz="1200" i="1" dirty="0" smtClean="0"/>
              <a:t> Andrea </a:t>
            </a:r>
            <a:r>
              <a:rPr lang="en-US" sz="1200" i="1" dirty="0" err="1" smtClean="0"/>
              <a:t>Tricco</a:t>
            </a:r>
            <a:r>
              <a:rPr lang="en-US" sz="1200" i="1" dirty="0" smtClean="0"/>
              <a:t> and Sharon Straus, Li </a:t>
            </a:r>
            <a:r>
              <a:rPr lang="en-US" sz="1200" i="1" dirty="0" err="1" smtClean="0"/>
              <a:t>Ka</a:t>
            </a:r>
            <a:r>
              <a:rPr lang="en-US" sz="1200" i="1" dirty="0" smtClean="0"/>
              <a:t> </a:t>
            </a:r>
            <a:r>
              <a:rPr lang="en-US" sz="1200" i="1" dirty="0" err="1" smtClean="0"/>
              <a:t>Shing</a:t>
            </a:r>
            <a:r>
              <a:rPr lang="en-US" sz="1200" i="1" dirty="0" smtClean="0"/>
              <a:t> Knowledge Institute, St Michael’s Hospital</a:t>
            </a:r>
            <a:endParaRPr lang="en-CA" sz="1200" i="1" dirty="0"/>
          </a:p>
        </p:txBody>
      </p:sp>
      <p:sp>
        <p:nvSpPr>
          <p:cNvPr id="8" name="TextBox 7"/>
          <p:cNvSpPr txBox="1"/>
          <p:nvPr/>
        </p:nvSpPr>
        <p:spPr>
          <a:xfrm>
            <a:off x="2155540" y="915040"/>
            <a:ext cx="4832920" cy="738664"/>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ln w="28575">
            <a:solidFill>
              <a:srgbClr val="0070C0"/>
            </a:solidFill>
          </a:ln>
        </p:spPr>
        <p:txBody>
          <a:bodyPr wrap="square" rtlCol="0">
            <a:spAutoFit/>
          </a:bodyPr>
          <a:lstStyle/>
          <a:p>
            <a:pPr algn="ctr"/>
            <a:r>
              <a:rPr lang="en-US" dirty="0" smtClean="0"/>
              <a:t>Ministry of Health and Long-Term Care</a:t>
            </a:r>
          </a:p>
          <a:p>
            <a:pPr algn="ctr"/>
            <a:r>
              <a:rPr lang="en-US" sz="1200" dirty="0" smtClean="0"/>
              <a:t>Patrick Dicerni, ADM, Strategic Policy and Planning Division</a:t>
            </a:r>
          </a:p>
          <a:p>
            <a:pPr algn="ctr"/>
            <a:r>
              <a:rPr lang="en-US" sz="1200" dirty="0" smtClean="0"/>
              <a:t>Anne Hayes, Director, Research, Analysis and Evaluation Branch</a:t>
            </a:r>
            <a:endParaRPr lang="en-CA" sz="1200" dirty="0"/>
          </a:p>
        </p:txBody>
      </p:sp>
      <p:sp>
        <p:nvSpPr>
          <p:cNvPr id="9" name="TextBox 8"/>
          <p:cNvSpPr txBox="1"/>
          <p:nvPr/>
        </p:nvSpPr>
        <p:spPr>
          <a:xfrm>
            <a:off x="84584" y="3463558"/>
            <a:ext cx="2392892" cy="707886"/>
          </a:xfrm>
          <a:prstGeom prst="rect">
            <a:avLst/>
          </a:prstGeom>
          <a:noFill/>
          <a:ln w="28575">
            <a:solidFill>
              <a:srgbClr val="007A87"/>
            </a:solidFill>
          </a:ln>
        </p:spPr>
        <p:txBody>
          <a:bodyPr wrap="square" rtlCol="0">
            <a:spAutoFit/>
          </a:bodyPr>
          <a:lstStyle/>
          <a:p>
            <a:pPr algn="ctr"/>
            <a:r>
              <a:rPr lang="en-US" sz="1600" b="1" dirty="0" smtClean="0"/>
              <a:t>Chronic Pain Network</a:t>
            </a:r>
          </a:p>
          <a:p>
            <a:pPr algn="ctr"/>
            <a:r>
              <a:rPr lang="en-US" sz="1200" b="1" i="1" dirty="0" smtClean="0"/>
              <a:t>Lead:</a:t>
            </a:r>
            <a:r>
              <a:rPr lang="en-US" sz="1200" i="1" dirty="0" smtClean="0"/>
              <a:t> Norm Buckley et al, McMaster University</a:t>
            </a:r>
          </a:p>
        </p:txBody>
      </p:sp>
      <p:sp>
        <p:nvSpPr>
          <p:cNvPr id="10" name="TextBox 9"/>
          <p:cNvSpPr txBox="1"/>
          <p:nvPr/>
        </p:nvSpPr>
        <p:spPr>
          <a:xfrm>
            <a:off x="3396948" y="4610437"/>
            <a:ext cx="2389472" cy="1384995"/>
          </a:xfrm>
          <a:prstGeom prst="rect">
            <a:avLst/>
          </a:prstGeom>
          <a:noFill/>
          <a:ln w="28575">
            <a:solidFill>
              <a:srgbClr val="007A87"/>
            </a:solidFill>
          </a:ln>
        </p:spPr>
        <p:txBody>
          <a:bodyPr wrap="square" rtlCol="0">
            <a:spAutoFit/>
          </a:bodyPr>
          <a:lstStyle/>
          <a:p>
            <a:pPr algn="ctr">
              <a:lnSpc>
                <a:spcPct val="150000"/>
              </a:lnSpc>
            </a:pPr>
            <a:r>
              <a:rPr lang="en-US" sz="1600" b="1" dirty="0" smtClean="0"/>
              <a:t>Can-SOLVE CKD</a:t>
            </a:r>
          </a:p>
          <a:p>
            <a:pPr algn="ctr"/>
            <a:r>
              <a:rPr lang="en-US" sz="1200" dirty="0" smtClean="0"/>
              <a:t>SPOR Network on Chronic Kidney Disease</a:t>
            </a:r>
          </a:p>
          <a:p>
            <a:pPr algn="ctr"/>
            <a:r>
              <a:rPr lang="en-US" sz="1200" b="1" i="1" dirty="0" smtClean="0"/>
              <a:t>Site</a:t>
            </a:r>
            <a:r>
              <a:rPr lang="en-US" sz="1200" i="1" dirty="0" smtClean="0"/>
              <a:t>: Ontario Renal Network, Cancer Care Ontario</a:t>
            </a:r>
            <a:endParaRPr lang="en-US" sz="1200" i="1" dirty="0"/>
          </a:p>
          <a:p>
            <a:pPr algn="ctr"/>
            <a:endParaRPr lang="en-CA" sz="1200" i="1" dirty="0"/>
          </a:p>
        </p:txBody>
      </p:sp>
      <p:sp>
        <p:nvSpPr>
          <p:cNvPr id="11" name="TextBox 10"/>
          <p:cNvSpPr txBox="1"/>
          <p:nvPr/>
        </p:nvSpPr>
        <p:spPr>
          <a:xfrm>
            <a:off x="6660232" y="2016772"/>
            <a:ext cx="2248876" cy="1446550"/>
          </a:xfrm>
          <a:prstGeom prst="rect">
            <a:avLst/>
          </a:prstGeom>
          <a:noFill/>
          <a:ln w="28575">
            <a:solidFill>
              <a:srgbClr val="007A87"/>
            </a:solidFill>
          </a:ln>
        </p:spPr>
        <p:txBody>
          <a:bodyPr wrap="square" rtlCol="0">
            <a:spAutoFit/>
          </a:bodyPr>
          <a:lstStyle/>
          <a:p>
            <a:pPr algn="ctr"/>
            <a:r>
              <a:rPr lang="en-US" sz="1600" b="1" dirty="0" smtClean="0"/>
              <a:t>BeACCoN </a:t>
            </a:r>
          </a:p>
          <a:p>
            <a:pPr algn="ctr"/>
            <a:r>
              <a:rPr lang="en-US" sz="1200" dirty="0" smtClean="0"/>
              <a:t>PIHCI Ontario Site </a:t>
            </a:r>
          </a:p>
          <a:p>
            <a:pPr algn="ctr"/>
            <a:r>
              <a:rPr lang="en-US" sz="1200" b="1" i="1" dirty="0" smtClean="0"/>
              <a:t>Lead:</a:t>
            </a:r>
            <a:r>
              <a:rPr lang="en-US" sz="1200" i="1" dirty="0" smtClean="0"/>
              <a:t> Geoff Anderson,  Patrick Dicerni </a:t>
            </a:r>
            <a:r>
              <a:rPr lang="en-US" sz="1200" dirty="0" smtClean="0"/>
              <a:t>and </a:t>
            </a:r>
            <a:r>
              <a:rPr lang="en-US" sz="1200" i="1" dirty="0"/>
              <a:t>Onil </a:t>
            </a:r>
            <a:r>
              <a:rPr lang="en-US" sz="1200" i="1" dirty="0" err="1"/>
              <a:t>Batthacharrya</a:t>
            </a:r>
            <a:r>
              <a:rPr lang="en-US" sz="1200" i="1" dirty="0"/>
              <a:t> </a:t>
            </a:r>
            <a:r>
              <a:rPr lang="en-US" sz="1200" i="1" dirty="0" smtClean="0"/>
              <a:t>(also PIHCIN-</a:t>
            </a:r>
            <a:r>
              <a:rPr lang="en-US" sz="1200" dirty="0" smtClean="0"/>
              <a:t>NCO Co-Chair)</a:t>
            </a:r>
            <a:endParaRPr lang="en-US" sz="1200" dirty="0"/>
          </a:p>
          <a:p>
            <a:pPr algn="ctr"/>
            <a:endParaRPr lang="en-CA" sz="1200" i="1" dirty="0"/>
          </a:p>
        </p:txBody>
      </p:sp>
      <p:sp>
        <p:nvSpPr>
          <p:cNvPr id="12" name="TextBox 11"/>
          <p:cNvSpPr txBox="1"/>
          <p:nvPr/>
        </p:nvSpPr>
        <p:spPr>
          <a:xfrm>
            <a:off x="107504" y="4368891"/>
            <a:ext cx="2376264" cy="1661993"/>
          </a:xfrm>
          <a:prstGeom prst="rect">
            <a:avLst/>
          </a:prstGeom>
          <a:noFill/>
          <a:ln w="28575">
            <a:solidFill>
              <a:srgbClr val="007A87"/>
            </a:solidFill>
          </a:ln>
        </p:spPr>
        <p:txBody>
          <a:bodyPr wrap="square" rtlCol="0">
            <a:spAutoFit/>
          </a:bodyPr>
          <a:lstStyle/>
          <a:p>
            <a:pPr algn="ctr"/>
            <a:r>
              <a:rPr lang="en-US" b="1" dirty="0" smtClean="0"/>
              <a:t>IMAGINE</a:t>
            </a:r>
          </a:p>
          <a:p>
            <a:pPr algn="ctr"/>
            <a:r>
              <a:rPr lang="en-US" sz="1200" dirty="0" smtClean="0"/>
              <a:t>SPOR Network in Inflammation, </a:t>
            </a:r>
            <a:r>
              <a:rPr lang="en-US" sz="1200" dirty="0" err="1" smtClean="0"/>
              <a:t>Microbiome</a:t>
            </a:r>
            <a:r>
              <a:rPr lang="en-US" sz="1200" dirty="0" smtClean="0"/>
              <a:t>, Alimentation: Gastro-Intestinal and Neuropsychiatric Effects </a:t>
            </a:r>
          </a:p>
          <a:p>
            <a:pPr algn="ctr"/>
            <a:r>
              <a:rPr lang="en-US" sz="1200" b="1" dirty="0" smtClean="0"/>
              <a:t>Leads</a:t>
            </a:r>
            <a:r>
              <a:rPr lang="en-US" sz="1200" dirty="0" smtClean="0"/>
              <a:t>: Dr Paul </a:t>
            </a:r>
            <a:r>
              <a:rPr lang="en-US" sz="1200" dirty="0" err="1" smtClean="0"/>
              <a:t>Moayyedi</a:t>
            </a:r>
            <a:r>
              <a:rPr lang="en-US" sz="1200" dirty="0" smtClean="0"/>
              <a:t>, Dr Glenda </a:t>
            </a:r>
            <a:r>
              <a:rPr lang="en-US" sz="1200" dirty="0" err="1" smtClean="0"/>
              <a:t>MacQueen</a:t>
            </a:r>
            <a:r>
              <a:rPr lang="en-US" sz="1200" dirty="0" smtClean="0"/>
              <a:t>, Aida Fernandes, McMaster University</a:t>
            </a:r>
            <a:endParaRPr lang="en-CA" sz="1200" dirty="0"/>
          </a:p>
        </p:txBody>
      </p:sp>
      <p:sp>
        <p:nvSpPr>
          <p:cNvPr id="13" name="TextBox 12"/>
          <p:cNvSpPr txBox="1"/>
          <p:nvPr/>
        </p:nvSpPr>
        <p:spPr>
          <a:xfrm>
            <a:off x="6660232" y="4659645"/>
            <a:ext cx="2260388" cy="1384995"/>
          </a:xfrm>
          <a:prstGeom prst="rect">
            <a:avLst/>
          </a:prstGeom>
          <a:noFill/>
          <a:ln w="28575">
            <a:solidFill>
              <a:srgbClr val="007A87"/>
            </a:solidFill>
          </a:ln>
        </p:spPr>
        <p:txBody>
          <a:bodyPr wrap="square" rtlCol="0">
            <a:spAutoFit/>
          </a:bodyPr>
          <a:lstStyle/>
          <a:p>
            <a:pPr algn="ctr">
              <a:lnSpc>
                <a:spcPct val="150000"/>
              </a:lnSpc>
            </a:pPr>
            <a:r>
              <a:rPr lang="en-US" sz="1600" b="1" dirty="0" smtClean="0"/>
              <a:t>Child Bright</a:t>
            </a:r>
          </a:p>
          <a:p>
            <a:pPr algn="ctr"/>
            <a:r>
              <a:rPr lang="en-US" sz="1200" dirty="0" smtClean="0"/>
              <a:t>SPOR Network on Brain Based Developmental Disabilities</a:t>
            </a:r>
          </a:p>
          <a:p>
            <a:pPr algn="ctr"/>
            <a:r>
              <a:rPr lang="en-US" sz="1200" b="1" i="1" dirty="0" smtClean="0"/>
              <a:t>Site: </a:t>
            </a:r>
            <a:r>
              <a:rPr lang="en-US" sz="1200" i="1" dirty="0" smtClean="0"/>
              <a:t>Steven Miller, </a:t>
            </a:r>
            <a:r>
              <a:rPr lang="en-US" sz="1200" i="1" dirty="0" err="1" smtClean="0"/>
              <a:t>SickKids</a:t>
            </a:r>
            <a:endParaRPr lang="en-US" sz="1200" i="1" dirty="0"/>
          </a:p>
          <a:p>
            <a:pPr algn="ctr"/>
            <a:endParaRPr lang="en-CA" sz="1200" i="1" dirty="0"/>
          </a:p>
        </p:txBody>
      </p:sp>
      <p:cxnSp>
        <p:nvCxnSpPr>
          <p:cNvPr id="14" name="Elbow Connector 13"/>
          <p:cNvCxnSpPr>
            <a:endCxn id="7" idx="3"/>
          </p:cNvCxnSpPr>
          <p:nvPr/>
        </p:nvCxnSpPr>
        <p:spPr bwMode="auto">
          <a:xfrm rot="5400000">
            <a:off x="2300280" y="2035023"/>
            <a:ext cx="799025" cy="432048"/>
          </a:xfrm>
          <a:prstGeom prst="bentConnector2">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a:stCxn id="8" idx="2"/>
            <a:endCxn id="4" idx="0"/>
          </p:cNvCxnSpPr>
          <p:nvPr/>
        </p:nvCxnSpPr>
        <p:spPr bwMode="auto">
          <a:xfrm>
            <a:off x="4572000" y="1653704"/>
            <a:ext cx="0" cy="417501"/>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a:stCxn id="4" idx="1"/>
            <a:endCxn id="7" idx="3"/>
          </p:cNvCxnSpPr>
          <p:nvPr/>
        </p:nvCxnSpPr>
        <p:spPr bwMode="auto">
          <a:xfrm flipH="1">
            <a:off x="2483768" y="2640592"/>
            <a:ext cx="900100" cy="9968"/>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Elbow Connector 28"/>
          <p:cNvCxnSpPr/>
          <p:nvPr/>
        </p:nvCxnSpPr>
        <p:spPr bwMode="auto">
          <a:xfrm>
            <a:off x="5753538" y="2740047"/>
            <a:ext cx="900100" cy="1409478"/>
          </a:xfrm>
          <a:prstGeom prst="bentConnector3">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4563696" y="3209978"/>
            <a:ext cx="0" cy="232835"/>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a:stCxn id="9" idx="3"/>
            <a:endCxn id="9" idx="3"/>
          </p:cNvCxnSpPr>
          <p:nvPr/>
        </p:nvCxnSpPr>
        <p:spPr bwMode="auto">
          <a:xfrm>
            <a:off x="2477476" y="3817501"/>
            <a:ext cx="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Elbow Connector 40"/>
          <p:cNvCxnSpPr>
            <a:endCxn id="6" idx="1"/>
          </p:cNvCxnSpPr>
          <p:nvPr/>
        </p:nvCxnSpPr>
        <p:spPr bwMode="auto">
          <a:xfrm rot="16200000" flipH="1">
            <a:off x="2534266" y="3022141"/>
            <a:ext cx="1221139" cy="458037"/>
          </a:xfrm>
          <a:prstGeom prst="bentConnector2">
            <a:avLst/>
          </a:prstGeom>
          <a:solidFill>
            <a:schemeClr val="accent1"/>
          </a:solidFill>
          <a:ln w="3810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Elbow Connector 44"/>
          <p:cNvCxnSpPr>
            <a:endCxn id="11" idx="1"/>
          </p:cNvCxnSpPr>
          <p:nvPr/>
        </p:nvCxnSpPr>
        <p:spPr bwMode="auto">
          <a:xfrm rot="16200000" flipH="1">
            <a:off x="5987652" y="2067466"/>
            <a:ext cx="888517" cy="456643"/>
          </a:xfrm>
          <a:prstGeom prst="bentConnector2">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Elbow Connector 46"/>
          <p:cNvCxnSpPr>
            <a:endCxn id="12" idx="3"/>
          </p:cNvCxnSpPr>
          <p:nvPr/>
        </p:nvCxnSpPr>
        <p:spPr bwMode="auto">
          <a:xfrm rot="5400000">
            <a:off x="2025707" y="4319791"/>
            <a:ext cx="1338159" cy="422035"/>
          </a:xfrm>
          <a:prstGeom prst="bentConnector2">
            <a:avLst/>
          </a:prstGeom>
          <a:solidFill>
            <a:schemeClr val="accent1"/>
          </a:solidFill>
          <a:ln w="3810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8"/>
          <p:cNvCxnSpPr/>
          <p:nvPr/>
        </p:nvCxnSpPr>
        <p:spPr bwMode="auto">
          <a:xfrm flipH="1">
            <a:off x="2477476" y="3861729"/>
            <a:ext cx="428327" cy="0"/>
          </a:xfrm>
          <a:prstGeom prst="line">
            <a:avLst/>
          </a:prstGeom>
          <a:solidFill>
            <a:schemeClr val="accent1"/>
          </a:solidFill>
          <a:ln w="3810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flipH="1">
            <a:off x="2915817" y="5199887"/>
            <a:ext cx="481131" cy="0"/>
          </a:xfrm>
          <a:prstGeom prst="line">
            <a:avLst/>
          </a:prstGeom>
          <a:solidFill>
            <a:schemeClr val="accent1"/>
          </a:solidFill>
          <a:ln w="3810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flipH="1">
            <a:off x="5724128" y="4149525"/>
            <a:ext cx="428327" cy="0"/>
          </a:xfrm>
          <a:prstGeom prst="line">
            <a:avLst/>
          </a:prstGeom>
          <a:solidFill>
            <a:schemeClr val="accent1"/>
          </a:solidFill>
          <a:ln w="3810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Elbow Connector 57"/>
          <p:cNvCxnSpPr>
            <a:endCxn id="13" idx="1"/>
          </p:cNvCxnSpPr>
          <p:nvPr/>
        </p:nvCxnSpPr>
        <p:spPr bwMode="auto">
          <a:xfrm rot="16200000" flipH="1">
            <a:off x="5841561" y="4533471"/>
            <a:ext cx="1180699" cy="456644"/>
          </a:xfrm>
          <a:prstGeom prst="bentConnector2">
            <a:avLst/>
          </a:prstGeom>
          <a:solidFill>
            <a:schemeClr val="accent1"/>
          </a:solidFill>
          <a:ln w="3810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flipH="1">
            <a:off x="5760132" y="5361036"/>
            <a:ext cx="428327" cy="0"/>
          </a:xfrm>
          <a:prstGeom prst="line">
            <a:avLst/>
          </a:prstGeom>
          <a:solidFill>
            <a:schemeClr val="accent1"/>
          </a:solidFill>
          <a:ln w="3810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Box 59"/>
          <p:cNvSpPr txBox="1"/>
          <p:nvPr/>
        </p:nvSpPr>
        <p:spPr>
          <a:xfrm>
            <a:off x="71" y="6297863"/>
            <a:ext cx="4680520" cy="461665"/>
          </a:xfrm>
          <a:prstGeom prst="rect">
            <a:avLst/>
          </a:prstGeom>
          <a:noFill/>
        </p:spPr>
        <p:txBody>
          <a:bodyPr wrap="square" rtlCol="0">
            <a:spAutoFit/>
          </a:bodyPr>
          <a:lstStyle/>
          <a:p>
            <a:r>
              <a:rPr lang="en-US" sz="1200" dirty="0" smtClean="0"/>
              <a:t>Solid line denotes formal relationship with MOHLTC / OSSU </a:t>
            </a:r>
          </a:p>
          <a:p>
            <a:r>
              <a:rPr lang="en-US" sz="1200" dirty="0" smtClean="0"/>
              <a:t>Dotted line denotes no formal relationship with MOHLTC / OSSU </a:t>
            </a:r>
            <a:endParaRPr lang="en-CA" sz="1200" dirty="0"/>
          </a:p>
        </p:txBody>
      </p:sp>
      <p:sp>
        <p:nvSpPr>
          <p:cNvPr id="30" name="TextBox 29"/>
          <p:cNvSpPr txBox="1"/>
          <p:nvPr/>
        </p:nvSpPr>
        <p:spPr>
          <a:xfrm>
            <a:off x="107504" y="1993930"/>
            <a:ext cx="2376264" cy="1323439"/>
          </a:xfrm>
          <a:prstGeom prst="rect">
            <a:avLst/>
          </a:prstGeom>
          <a:noFill/>
          <a:ln w="28575">
            <a:solidFill>
              <a:srgbClr val="007A87"/>
            </a:solidFill>
          </a:ln>
        </p:spPr>
        <p:txBody>
          <a:bodyPr wrap="square" rtlCol="0">
            <a:spAutoFit/>
          </a:bodyPr>
          <a:lstStyle/>
          <a:p>
            <a:pPr algn="ctr"/>
            <a:r>
              <a:rPr lang="en-US" sz="1600" b="1" dirty="0" smtClean="0"/>
              <a:t>SPOR Evidence Alliance</a:t>
            </a:r>
          </a:p>
          <a:p>
            <a:pPr algn="ctr"/>
            <a:r>
              <a:rPr lang="en-US" sz="1200" b="1" i="1" dirty="0" smtClean="0"/>
              <a:t>Lead:</a:t>
            </a:r>
            <a:r>
              <a:rPr lang="en-US" sz="1200" i="1" dirty="0" smtClean="0"/>
              <a:t> </a:t>
            </a:r>
            <a:r>
              <a:rPr lang="en-US" sz="1200" dirty="0" smtClean="0"/>
              <a:t>Andrea </a:t>
            </a:r>
            <a:r>
              <a:rPr lang="en-US" sz="1200" dirty="0" err="1" smtClean="0"/>
              <a:t>Tricco</a:t>
            </a:r>
            <a:r>
              <a:rPr lang="en-US" sz="1200" dirty="0" smtClean="0"/>
              <a:t> and Sharon Straus, Li </a:t>
            </a:r>
            <a:r>
              <a:rPr lang="en-US" sz="1200" dirty="0" err="1" smtClean="0"/>
              <a:t>Ka</a:t>
            </a:r>
            <a:r>
              <a:rPr lang="en-US" sz="1200" dirty="0" smtClean="0"/>
              <a:t> </a:t>
            </a:r>
            <a:r>
              <a:rPr lang="en-US" sz="1200" dirty="0" err="1" smtClean="0"/>
              <a:t>Shing</a:t>
            </a:r>
            <a:r>
              <a:rPr lang="en-US" sz="1200" dirty="0" smtClean="0"/>
              <a:t> Knowledge Institute, St Michael’s Hospital</a:t>
            </a:r>
            <a:endParaRPr lang="en-CA" sz="1200" dirty="0"/>
          </a:p>
        </p:txBody>
      </p:sp>
    </p:spTree>
    <p:extLst>
      <p:ext uri="{BB962C8B-B14F-4D97-AF65-F5344CB8AC3E}">
        <p14:creationId xmlns:p14="http://schemas.microsoft.com/office/powerpoint/2010/main" val="112894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Context </a:t>
            </a:r>
            <a:endParaRPr lang="en-CA" dirty="0"/>
          </a:p>
        </p:txBody>
      </p:sp>
      <p:sp>
        <p:nvSpPr>
          <p:cNvPr id="3" name="Content Placeholder 2"/>
          <p:cNvSpPr>
            <a:spLocks noGrp="1"/>
          </p:cNvSpPr>
          <p:nvPr>
            <p:ph idx="1"/>
          </p:nvPr>
        </p:nvSpPr>
        <p:spPr/>
        <p:txBody>
          <a:bodyPr/>
          <a:lstStyle/>
          <a:p>
            <a:r>
              <a:rPr lang="en-CA" dirty="0" smtClean="0"/>
              <a:t>Issue that faces all of SPOR enterprise at both national and provincial level </a:t>
            </a:r>
          </a:p>
          <a:p>
            <a:pPr lvl="1"/>
            <a:r>
              <a:rPr lang="en-CA" dirty="0" smtClean="0"/>
              <a:t>SPOR 2.0 vision is being worked on at national level and will be on agenda at CIHR meeting middle of February 2019 </a:t>
            </a:r>
          </a:p>
          <a:p>
            <a:pPr lvl="1"/>
            <a:r>
              <a:rPr lang="en-CA" dirty="0" smtClean="0"/>
              <a:t>MOHLTC, broader provincial government and Ontario health care system in major transition/transformation </a:t>
            </a:r>
          </a:p>
          <a:p>
            <a:r>
              <a:rPr lang="en-CA" dirty="0" smtClean="0"/>
              <a:t>Issue that faces specific SPOR components</a:t>
            </a:r>
          </a:p>
          <a:p>
            <a:pPr lvl="1"/>
            <a:r>
              <a:rPr lang="en-CA" dirty="0" smtClean="0"/>
              <a:t>OSSU renewal </a:t>
            </a:r>
          </a:p>
          <a:p>
            <a:pPr lvl="1"/>
            <a:r>
              <a:rPr lang="en-CA" dirty="0" err="1" smtClean="0"/>
              <a:t>BeACCoN</a:t>
            </a:r>
            <a:r>
              <a:rPr lang="en-CA" dirty="0" smtClean="0"/>
              <a:t> renewal  </a:t>
            </a:r>
            <a:endParaRPr lang="en-CA" dirty="0"/>
          </a:p>
        </p:txBody>
      </p:sp>
    </p:spTree>
    <p:extLst>
      <p:ext uri="{BB962C8B-B14F-4D97-AF65-F5344CB8AC3E}">
        <p14:creationId xmlns:p14="http://schemas.microsoft.com/office/powerpoint/2010/main" val="1541124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POR EA_PRESENTATION Template">
  <a:themeElements>
    <a:clrScheme name="SPOR Evidence Alliance">
      <a:dk1>
        <a:srgbClr val="262626"/>
      </a:dk1>
      <a:lt1>
        <a:srgbClr val="FFFFFF"/>
      </a:lt1>
      <a:dk2>
        <a:srgbClr val="000000"/>
      </a:dk2>
      <a:lt2>
        <a:srgbClr val="FFFFFF"/>
      </a:lt2>
      <a:accent1>
        <a:srgbClr val="FFFFFF"/>
      </a:accent1>
      <a:accent2>
        <a:srgbClr val="C6161D"/>
      </a:accent2>
      <a:accent3>
        <a:srgbClr val="636466"/>
      </a:accent3>
      <a:accent4>
        <a:srgbClr val="00749F"/>
      </a:accent4>
      <a:accent5>
        <a:srgbClr val="D07E28"/>
      </a:accent5>
      <a:accent6>
        <a:srgbClr val="000000"/>
      </a:accent6>
      <a:hlink>
        <a:srgbClr val="00749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1136</TotalTime>
  <Words>5759</Words>
  <Application>Microsoft Office PowerPoint</Application>
  <PresentationFormat>On-screen Show (4:3)</PresentationFormat>
  <Paragraphs>773</Paragraphs>
  <Slides>79</Slides>
  <Notes>13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79</vt:i4>
      </vt:variant>
    </vt:vector>
  </HeadingPairs>
  <TitlesOfParts>
    <vt:vector size="92" baseType="lpstr">
      <vt:lpstr>Arial</vt:lpstr>
      <vt:lpstr>Arial Black</vt:lpstr>
      <vt:lpstr>Calibri</vt:lpstr>
      <vt:lpstr>Calibri Light</vt:lpstr>
      <vt:lpstr>Courier New</vt:lpstr>
      <vt:lpstr>Mangal</vt:lpstr>
      <vt:lpstr>Monolog</vt:lpstr>
      <vt:lpstr>Times New Roman</vt:lpstr>
      <vt:lpstr>Wingdings</vt:lpstr>
      <vt:lpstr>Wingdings 2</vt:lpstr>
      <vt:lpstr>Office Theme</vt:lpstr>
      <vt:lpstr>1_Office Theme</vt:lpstr>
      <vt:lpstr>SPOR EA_PRESENTATION Template</vt:lpstr>
      <vt:lpstr>Understanding the Collective Impact of SPOR in Ontario</vt:lpstr>
      <vt:lpstr>Welcome</vt:lpstr>
      <vt:lpstr>Agenda</vt:lpstr>
      <vt:lpstr>Introductions and Objectives of the Day</vt:lpstr>
      <vt:lpstr>Introductions </vt:lpstr>
      <vt:lpstr>SPOR Goal and Vision</vt:lpstr>
      <vt:lpstr>The SPOR  Enterprise </vt:lpstr>
      <vt:lpstr>SPOR Enterprise in Ontario</vt:lpstr>
      <vt:lpstr>Context </vt:lpstr>
      <vt:lpstr>Common Evaluative Challenge </vt:lpstr>
      <vt:lpstr>Objective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Partnership Program T2D ≥ 65 yr with more than 2 chronic conditions</vt:lpstr>
      <vt:lpstr>PowerPoint Presentation</vt:lpstr>
      <vt:lpstr>PowerPoint Presentation</vt:lpstr>
      <vt:lpstr>PowerPoint Presentation</vt:lpstr>
      <vt:lpstr>PowerPoint Presentation</vt:lpstr>
      <vt:lpstr>Collective Impact Framework Applied to SPOR: Focus on Common Agenda and Metrics </vt:lpstr>
      <vt:lpstr>From Isolated to Collective Impact</vt:lpstr>
      <vt:lpstr>The Collaboration Spectrum</vt:lpstr>
      <vt:lpstr>PowerPoint Presentation</vt:lpstr>
      <vt:lpstr>Components of a Common Agenda</vt:lpstr>
      <vt:lpstr>Example: Unidos Contra Diabetes guiding principles</vt:lpstr>
      <vt:lpstr>Defining The Problem</vt:lpstr>
      <vt:lpstr>Setting a Goal</vt:lpstr>
      <vt:lpstr>Framework for Change</vt:lpstr>
      <vt:lpstr>Planning for Learning and Evaluation</vt:lpstr>
      <vt:lpstr>Thinking About Shared Measurement </vt:lpstr>
      <vt:lpstr>Collective Impact on the ground- SPOR as a catalyst</vt:lpstr>
      <vt:lpstr>Reports and Discussion on Agenda and Success Stories of Each SPOR Element in Ontario </vt:lpstr>
      <vt:lpstr>ACCESS Open Minds Network </vt:lpstr>
      <vt:lpstr>ACCESS Open Minds’ SPOR Success Story</vt:lpstr>
      <vt:lpstr>BeACCoN (Better Access and Care for Complex Needs) PIHCI Network</vt:lpstr>
      <vt:lpstr>BeACCoN’s SPOR Success Story</vt:lpstr>
      <vt:lpstr>Listening, Learning, Leading: Canadians Seeking Solutions and Innovations to Overcome Chronic Kidney Disease | Can-SOLVE CKD Network </vt:lpstr>
      <vt:lpstr>Can-SOLVE CKD Success Story: Increasing Living Donor Kidney Transplantation Transplant Ambassador Program (TAP) www.transplantambassadors.ca</vt:lpstr>
      <vt:lpstr>PowerPoint Presentation</vt:lpstr>
      <vt:lpstr>PowerPoint Presentation</vt:lpstr>
      <vt:lpstr>Chronic Pain Network </vt:lpstr>
      <vt:lpstr>Chronic Pain Network’s SPOR Success Story</vt:lpstr>
      <vt:lpstr>Diabetes Action Canada </vt:lpstr>
      <vt:lpstr>Diabetes Action Canada’s SPOR Success Story</vt:lpstr>
      <vt:lpstr>SPOR Evidence Alliance</vt:lpstr>
      <vt:lpstr>SPOR Evidence Alliance’s Success Story</vt:lpstr>
      <vt:lpstr>Inflammation, Microbiome, and Alimentation: Gastro-Intestinal and Neuropsychiatric Effects: the IMAGINE-SPOR Chronic Disease Network</vt:lpstr>
      <vt:lpstr>IMAGINE-SPOR’s Success Story</vt:lpstr>
      <vt:lpstr>Ontario SPOR Support Unit </vt:lpstr>
      <vt:lpstr>OSSU’s SPOR Success Story</vt:lpstr>
      <vt:lpstr>Discussion </vt:lpstr>
      <vt:lpstr>BREAK  10:45 – 11:00</vt:lpstr>
      <vt:lpstr> Research Evaluation and SPOR in Ontario  </vt:lpstr>
      <vt:lpstr>To cover</vt:lpstr>
      <vt:lpstr>Research evaluation – research on research</vt:lpstr>
      <vt:lpstr>The state of the art</vt:lpstr>
      <vt:lpstr>Narratives vs. metrics</vt:lpstr>
      <vt:lpstr>Evaluation in SPOR</vt:lpstr>
      <vt:lpstr>Evaluation in SPOR</vt:lpstr>
      <vt:lpstr>Understanding impact / ROI of SPOR in Ontario</vt:lpstr>
      <vt:lpstr>For more information:</vt:lpstr>
      <vt:lpstr>Reports and Discussion on Evaluation Plans and Metrics of Each SPOR Element in Ontario </vt:lpstr>
      <vt:lpstr>ACCESS Open Minds  Evaluation &amp; Metrics</vt:lpstr>
      <vt:lpstr>BeACCoN’s Evaluation &amp; Metrics</vt:lpstr>
      <vt:lpstr>Can-SOLVE CKD Evaluation and Metrics</vt:lpstr>
      <vt:lpstr>PowerPoint Presentation</vt:lpstr>
      <vt:lpstr>Chronic Pain Network Evaluation &amp; Metrics</vt:lpstr>
      <vt:lpstr>Diabetes Action Canada Evaluation &amp; Metrics</vt:lpstr>
      <vt:lpstr>SPOR Evidence Alliance  Evaluation &amp; Metrics</vt:lpstr>
      <vt:lpstr>IMAGINE Evaluation &amp; Metrics</vt:lpstr>
      <vt:lpstr>OSSU Evaluation &amp; Metrics</vt:lpstr>
      <vt:lpstr>Summary and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PIHCI NCO Patient Engagement Task Force Final Report to the  National Leadership Council</dc:title>
  <dc:creator>Bob Walsh</dc:creator>
  <cp:lastModifiedBy>Wong, Ivy</cp:lastModifiedBy>
  <cp:revision>107</cp:revision>
  <dcterms:created xsi:type="dcterms:W3CDTF">2018-08-02T13:03:58Z</dcterms:created>
  <dcterms:modified xsi:type="dcterms:W3CDTF">2019-01-22T19:23:00Z</dcterms:modified>
</cp:coreProperties>
</file>