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5" r:id="rId2"/>
    <p:sldMasterId id="2147483738" r:id="rId3"/>
  </p:sldMasterIdLst>
  <p:notesMasterIdLst>
    <p:notesMasterId r:id="rId25"/>
  </p:notesMasterIdLst>
  <p:handoutMasterIdLst>
    <p:handoutMasterId r:id="rId26"/>
  </p:handoutMasterIdLst>
  <p:sldIdLst>
    <p:sldId id="256" r:id="rId4"/>
    <p:sldId id="290" r:id="rId5"/>
    <p:sldId id="360" r:id="rId6"/>
    <p:sldId id="364" r:id="rId7"/>
    <p:sldId id="365" r:id="rId8"/>
    <p:sldId id="322" r:id="rId9"/>
    <p:sldId id="323" r:id="rId10"/>
    <p:sldId id="357" r:id="rId11"/>
    <p:sldId id="358" r:id="rId12"/>
    <p:sldId id="361" r:id="rId13"/>
    <p:sldId id="362" r:id="rId14"/>
    <p:sldId id="371" r:id="rId15"/>
    <p:sldId id="372" r:id="rId16"/>
    <p:sldId id="351" r:id="rId17"/>
    <p:sldId id="352" r:id="rId18"/>
    <p:sldId id="368" r:id="rId19"/>
    <p:sldId id="369" r:id="rId20"/>
    <p:sldId id="354" r:id="rId21"/>
    <p:sldId id="355" r:id="rId22"/>
    <p:sldId id="348" r:id="rId23"/>
    <p:sldId id="34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es Maybee" initials="A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BC"/>
    <a:srgbClr val="7570B3"/>
    <a:srgbClr val="466F82"/>
    <a:srgbClr val="C6ACD3"/>
    <a:srgbClr val="818A93"/>
    <a:srgbClr val="6E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290" autoAdjust="0"/>
  </p:normalViewPr>
  <p:slideViewPr>
    <p:cSldViewPr snapToGrid="0">
      <p:cViewPr varScale="1">
        <p:scale>
          <a:sx n="124" d="100"/>
          <a:sy n="124" d="100"/>
        </p:scale>
        <p:origin x="1314" y="96"/>
      </p:cViewPr>
      <p:guideLst>
        <p:guide orient="horz" pos="2160"/>
        <p:guide pos="2880"/>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195A4-FCF1-4624-897D-45BE9D34F0C3}" type="datetimeFigureOut">
              <a:rPr lang="en-US" smtClean="0"/>
              <a:t>2/21/2019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96984C-7FAB-4BE4-934D-9C753AE47073}" type="slidenum">
              <a:rPr lang="en-US" smtClean="0"/>
              <a:t>‹#›</a:t>
            </a:fld>
            <a:endParaRPr lang="en-US"/>
          </a:p>
        </p:txBody>
      </p:sp>
    </p:spTree>
    <p:extLst>
      <p:ext uri="{BB962C8B-B14F-4D97-AF65-F5344CB8AC3E}">
        <p14:creationId xmlns:p14="http://schemas.microsoft.com/office/powerpoint/2010/main" val="274294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DA408-5755-4748-86AC-28F3DDA1FA72}" type="datetimeFigureOut">
              <a:rPr lang="en-CA" smtClean="0"/>
              <a:t>21/02/2019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1E162-61D4-4B3E-9DE4-2C56A0EA3B68}" type="slidenum">
              <a:rPr lang="en-CA" smtClean="0"/>
              <a:t>‹#›</a:t>
            </a:fld>
            <a:endParaRPr lang="en-CA"/>
          </a:p>
        </p:txBody>
      </p:sp>
    </p:spTree>
    <p:extLst>
      <p:ext uri="{BB962C8B-B14F-4D97-AF65-F5344CB8AC3E}">
        <p14:creationId xmlns:p14="http://schemas.microsoft.com/office/powerpoint/2010/main" val="215553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i="1" dirty="0"/>
              <a:t>How we worked with patients to identify gaps</a:t>
            </a:r>
          </a:p>
          <a:p>
            <a:pPr lvl="1"/>
            <a:r>
              <a:rPr lang="en-US" i="1" dirty="0"/>
              <a:t>How we</a:t>
            </a:r>
            <a:r>
              <a:rPr lang="en-US" i="1" baseline="0" dirty="0"/>
              <a:t> </a:t>
            </a:r>
            <a:r>
              <a:rPr lang="en-US" i="1" dirty="0"/>
              <a:t>co-designed new model(s)/intervention(s) to address the gaps</a:t>
            </a:r>
          </a:p>
          <a:p>
            <a:pPr lvl="1"/>
            <a:r>
              <a:rPr lang="en-US" i="1" dirty="0"/>
              <a:t>How we conducted research/generated evidence on how/whether the new model/intervention worked</a:t>
            </a:r>
          </a:p>
          <a:p>
            <a:pPr lvl="1"/>
            <a:r>
              <a:rPr lang="en-US" i="1" dirty="0"/>
              <a:t>How we</a:t>
            </a:r>
            <a:r>
              <a:rPr lang="en-US" i="1" baseline="0" dirty="0"/>
              <a:t> </a:t>
            </a:r>
            <a:r>
              <a:rPr lang="en-US" i="1" dirty="0"/>
              <a:t>translated the evidence into improvements for patients/providers/policy</a:t>
            </a:r>
          </a:p>
          <a:p>
            <a:endParaRPr lang="en-US" dirty="0"/>
          </a:p>
        </p:txBody>
      </p:sp>
      <p:sp>
        <p:nvSpPr>
          <p:cNvPr id="4" name="Slide Number Placeholder 3"/>
          <p:cNvSpPr>
            <a:spLocks noGrp="1"/>
          </p:cNvSpPr>
          <p:nvPr>
            <p:ph type="sldNum" sz="quarter" idx="10"/>
          </p:nvPr>
        </p:nvSpPr>
        <p:spPr/>
        <p:txBody>
          <a:bodyPr/>
          <a:lstStyle/>
          <a:p>
            <a:fld id="{A3A1E162-61D4-4B3E-9DE4-2C56A0EA3B68}" type="slidenum">
              <a:rPr lang="en-CA" smtClean="0"/>
              <a:t>9</a:t>
            </a:fld>
            <a:endParaRPr lang="en-CA"/>
          </a:p>
        </p:txBody>
      </p:sp>
    </p:spTree>
    <p:extLst>
      <p:ext uri="{BB962C8B-B14F-4D97-AF65-F5344CB8AC3E}">
        <p14:creationId xmlns:p14="http://schemas.microsoft.com/office/powerpoint/2010/main" val="144761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C2C2-000C-48F8-B7A4-38AAF0BE07B9}" type="slidenum">
              <a:rPr lang="en-CA" smtClean="0"/>
              <a:t>10</a:t>
            </a:fld>
            <a:endParaRPr lang="en-CA"/>
          </a:p>
        </p:txBody>
      </p:sp>
    </p:spTree>
    <p:extLst>
      <p:ext uri="{BB962C8B-B14F-4D97-AF65-F5344CB8AC3E}">
        <p14:creationId xmlns:p14="http://schemas.microsoft.com/office/powerpoint/2010/main" val="598162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C2C2-000C-48F8-B7A4-38AAF0BE07B9}" type="slidenum">
              <a:rPr lang="en-CA" smtClean="0"/>
              <a:t>11</a:t>
            </a:fld>
            <a:endParaRPr lang="en-CA"/>
          </a:p>
        </p:txBody>
      </p:sp>
    </p:spTree>
    <p:extLst>
      <p:ext uri="{BB962C8B-B14F-4D97-AF65-F5344CB8AC3E}">
        <p14:creationId xmlns:p14="http://schemas.microsoft.com/office/powerpoint/2010/main" val="420985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1E162-61D4-4B3E-9DE4-2C56A0EA3B68}" type="slidenum">
              <a:rPr lang="en-CA" smtClean="0"/>
              <a:t>19</a:t>
            </a:fld>
            <a:endParaRPr lang="en-CA"/>
          </a:p>
        </p:txBody>
      </p:sp>
    </p:spTree>
    <p:extLst>
      <p:ext uri="{BB962C8B-B14F-4D97-AF65-F5344CB8AC3E}">
        <p14:creationId xmlns:p14="http://schemas.microsoft.com/office/powerpoint/2010/main" val="133001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267147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44040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1726861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17372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E4F56-794D-4DFC-8576-B1A348A06731}" type="slidenum">
              <a:rPr lang="en-CA" smtClean="0"/>
              <a:pPr/>
              <a:t>‹#›</a:t>
            </a:fld>
            <a:endParaRPr lang="en-CA" dirty="0" smtClean="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5927C24-8C09-410D-8923-454200AAAE75}" type="slidenum">
              <a:rPr lang="en-US" smtClean="0"/>
              <a:t>‹#›</a:t>
            </a:fld>
            <a:endParaRPr lang="en-US"/>
          </a:p>
        </p:txBody>
      </p:sp>
      <p:sp>
        <p:nvSpPr>
          <p:cNvPr id="7" name="Rectangle 6">
            <a:extLst>
              <a:ext uri="{FF2B5EF4-FFF2-40B4-BE49-F238E27FC236}">
                <a16:creationId xmlns:a16="http://schemas.microsoft.com/office/drawing/2014/main" id="{1823C63D-2AB4-4840-AFCD-F809BDFB43A6}"/>
              </a:ext>
            </a:extLst>
          </p:cNvPr>
          <p:cNvSpPr/>
          <p:nvPr userDrawn="1"/>
        </p:nvSpPr>
        <p:spPr>
          <a:xfrm>
            <a:off x="99060" y="233680"/>
            <a:ext cx="152400" cy="6479356"/>
          </a:xfrm>
          <a:prstGeom prst="rect">
            <a:avLst/>
          </a:prstGeom>
          <a:solidFill>
            <a:srgbClr val="6E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Tree>
    <p:extLst>
      <p:ext uri="{BB962C8B-B14F-4D97-AF65-F5344CB8AC3E}">
        <p14:creationId xmlns:p14="http://schemas.microsoft.com/office/powerpoint/2010/main" val="142181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742658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81772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2E4F56-794D-4DFC-8576-B1A348A06731}" type="slidenum">
              <a:rPr lang="en-CA" smtClean="0"/>
              <a:pPr/>
              <a:t>‹#›</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endParaRPr lang="en-CA" dirty="0"/>
          </a:p>
        </p:txBody>
      </p:sp>
    </p:spTree>
    <p:extLst>
      <p:ext uri="{BB962C8B-B14F-4D97-AF65-F5344CB8AC3E}">
        <p14:creationId xmlns:p14="http://schemas.microsoft.com/office/powerpoint/2010/main" val="3992338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2E4F56-794D-4DFC-8576-B1A348A06731}" type="slidenum">
              <a:rPr lang="en-CA" smtClean="0"/>
              <a:pPr/>
              <a:t>‹#›</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5927C24-8C09-410D-8923-454200AAAE75}" type="slidenum">
              <a:rPr lang="en-US" smtClean="0"/>
              <a:t>‹#›</a:t>
            </a:fld>
            <a:endParaRPr lang="en-US"/>
          </a:p>
        </p:txBody>
      </p:sp>
      <p:pic>
        <p:nvPicPr>
          <p:cNvPr id="6" name="Picture 5">
            <a:extLst>
              <a:ext uri="{FF2B5EF4-FFF2-40B4-BE49-F238E27FC236}">
                <a16:creationId xmlns:a16="http://schemas.microsoft.com/office/drawing/2014/main" id="{BDCAAC45-4926-4BD4-8DC4-133E4DDF4DAD}"/>
              </a:ext>
            </a:extLst>
          </p:cNvPr>
          <p:cNvPicPr>
            <a:picLocks noChangeAspect="1"/>
          </p:cNvPicPr>
          <p:nvPr userDrawn="1"/>
        </p:nvPicPr>
        <p:blipFill>
          <a:blip r:embed="rId2"/>
          <a:stretch>
            <a:fillRect/>
          </a:stretch>
        </p:blipFill>
        <p:spPr>
          <a:xfrm>
            <a:off x="7835404" y="5274845"/>
            <a:ext cx="1093851" cy="1305965"/>
          </a:xfrm>
          <a:prstGeom prst="rect">
            <a:avLst/>
          </a:prstGeom>
        </p:spPr>
      </p:pic>
    </p:spTree>
    <p:extLst>
      <p:ext uri="{BB962C8B-B14F-4D97-AF65-F5344CB8AC3E}">
        <p14:creationId xmlns:p14="http://schemas.microsoft.com/office/powerpoint/2010/main" val="3589536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1469524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59761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E4F56-794D-4DFC-8576-B1A348A06731}" type="slidenum">
              <a:rPr lang="en-CA" smtClean="0"/>
              <a:pPr/>
              <a:t>‹#›</a:t>
            </a:fld>
            <a:endParaRPr lang="en-CA" dirty="0" smtClean="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5927C24-8C09-410D-8923-454200AAAE75}" type="slidenum">
              <a:rPr lang="en-US" smtClean="0"/>
              <a:t>‹#›</a:t>
            </a:fld>
            <a:endParaRPr lang="en-US"/>
          </a:p>
        </p:txBody>
      </p:sp>
      <p:sp>
        <p:nvSpPr>
          <p:cNvPr id="7" name="Rectangle 6">
            <a:extLst>
              <a:ext uri="{FF2B5EF4-FFF2-40B4-BE49-F238E27FC236}">
                <a16:creationId xmlns:a16="http://schemas.microsoft.com/office/drawing/2014/main" id="{1823C63D-2AB4-4840-AFCD-F809BDFB43A6}"/>
              </a:ext>
            </a:extLst>
          </p:cNvPr>
          <p:cNvSpPr/>
          <p:nvPr userDrawn="1"/>
        </p:nvSpPr>
        <p:spPr>
          <a:xfrm>
            <a:off x="99060" y="233680"/>
            <a:ext cx="152400" cy="6479356"/>
          </a:xfrm>
          <a:prstGeom prst="rect">
            <a:avLst/>
          </a:prstGeom>
          <a:solidFill>
            <a:srgbClr val="6E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623707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239235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2172483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75365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a:grpSpLocks/>
          </p:cNvGrpSpPr>
          <p:nvPr userDrawn="1"/>
        </p:nvGrpSpPr>
        <p:grpSpPr bwMode="auto">
          <a:xfrm>
            <a:off x="685800" y="332285"/>
            <a:ext cx="3170019" cy="750035"/>
            <a:chOff x="1106727" y="1053815"/>
            <a:chExt cx="31701" cy="7498"/>
          </a:xfrm>
        </p:grpSpPr>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345" y="1053815"/>
              <a:ext cx="14083" cy="7498"/>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2"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6727" y="1053815"/>
              <a:ext cx="16400" cy="7011"/>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6" name="Rectangle 5"/>
          <p:cNvSpPr/>
          <p:nvPr userDrawn="1"/>
        </p:nvSpPr>
        <p:spPr>
          <a:xfrm>
            <a:off x="-13138" y="1828800"/>
            <a:ext cx="7324344" cy="373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435225"/>
            <a:ext cx="6400800" cy="1489075"/>
          </a:xfrm>
        </p:spPr>
        <p:txBody>
          <a:bodyPr>
            <a:norm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038600"/>
            <a:ext cx="6400800" cy="609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6" name="Group 15"/>
          <p:cNvGrpSpPr/>
          <p:nvPr userDrawn="1"/>
        </p:nvGrpSpPr>
        <p:grpSpPr>
          <a:xfrm>
            <a:off x="-13138" y="5257800"/>
            <a:ext cx="7328338" cy="304800"/>
            <a:chOff x="0" y="0"/>
            <a:chExt cx="9144000" cy="228600"/>
          </a:xfrm>
        </p:grpSpPr>
        <p:sp>
          <p:nvSpPr>
            <p:cNvPr id="17" name="Rectangle 16"/>
            <p:cNvSpPr/>
            <p:nvPr userDrawn="1"/>
          </p:nvSpPr>
          <p:spPr>
            <a:xfrm>
              <a:off x="7848600" y="0"/>
              <a:ext cx="1295400" cy="228600"/>
            </a:xfrm>
            <a:prstGeom prst="rect">
              <a:avLst/>
            </a:prstGeom>
            <a:pattFill prst="lgCheck">
              <a:fgClr>
                <a:schemeClr val="tx1">
                  <a:lumMod val="90000"/>
                  <a:lumOff val="1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5638800" y="0"/>
              <a:ext cx="2209800" cy="228600"/>
            </a:xfrm>
            <a:prstGeom prst="rect">
              <a:avLst/>
            </a:prstGeom>
            <a:pattFill prst="divot">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0" y="0"/>
              <a:ext cx="9144000" cy="228600"/>
            </a:xfrm>
            <a:prstGeom prst="rect">
              <a:avLst/>
            </a:prstGeom>
            <a:gradFill flip="none" rotWithShape="1">
              <a:gsLst>
                <a:gs pos="0">
                  <a:srgbClr val="7C0E02"/>
                </a:gs>
                <a:gs pos="51000">
                  <a:srgbClr val="B80810"/>
                </a:gs>
                <a:gs pos="86000">
                  <a:srgbClr val="E00A14">
                    <a:alpha val="87843"/>
                  </a:srgbClr>
                </a:gs>
                <a:gs pos="100000">
                  <a:srgbClr val="FF0000">
                    <a:alpha val="60000"/>
                    <a:lumMod val="1000"/>
                    <a:lumOff val="9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2084621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solidFill>
                  <a:srgbClr val="C6161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a:solidFill>
                  <a:schemeClr val="accent6"/>
                </a:solidFill>
              </a:defRPr>
            </a:lvl1pPr>
            <a:lvl2pPr>
              <a:defRPr>
                <a:solidFill>
                  <a:schemeClr val="tx1"/>
                </a:solidFill>
              </a:defRPr>
            </a:lvl2pPr>
            <a:lvl3pPr>
              <a:defRPr>
                <a:solidFill>
                  <a:schemeClr val="tx1">
                    <a:lumMod val="90000"/>
                    <a:lumOff val="10000"/>
                  </a:schemeClr>
                </a:solidFill>
              </a:defRPr>
            </a:lvl3pPr>
            <a:lvl4pPr>
              <a:defRPr>
                <a:solidFill>
                  <a:schemeClr val="tx1">
                    <a:lumMod val="90000"/>
                    <a:lumOff val="10000"/>
                  </a:schemeClr>
                </a:solidFill>
              </a:defRPr>
            </a:lvl4pPr>
            <a:lvl5pPr>
              <a:defRPr>
                <a:solidFill>
                  <a:schemeClr val="tx1">
                    <a:lumMod val="90000"/>
                    <a:lumOff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2622399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Pentagon 11"/>
          <p:cNvSpPr/>
          <p:nvPr userDrawn="1"/>
        </p:nvSpPr>
        <p:spPr>
          <a:xfrm>
            <a:off x="-13138" y="1828800"/>
            <a:ext cx="7328338" cy="373380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4041648"/>
            <a:ext cx="5410200" cy="612648"/>
          </a:xfrm>
        </p:spPr>
        <p:txBody>
          <a:bodyPr anchor="t">
            <a:normAutofit/>
          </a:bodyPr>
          <a:lstStyle>
            <a:lvl1pPr algn="l">
              <a:defRPr sz="2000" b="0"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432304"/>
            <a:ext cx="5330952" cy="1490472"/>
          </a:xfrm>
        </p:spPr>
        <p:txBody>
          <a:bodyPr anchor="ctr">
            <a:normAutofit/>
          </a:bodyPr>
          <a:lstStyle>
            <a:lvl1pPr marL="0" indent="0">
              <a:buNone/>
              <a:defRPr sz="3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solidFill>
                  <a:sysClr val="windowText" lastClr="000000"/>
                </a:solidFill>
              </a:defRPr>
            </a:lvl1pPr>
          </a:lstStyle>
          <a:p>
            <a:fld id="{E3D5E142-BA66-4577-AABD-3D3B043058E5}" type="slidenum">
              <a:rPr lang="en-US" smtClean="0"/>
              <a:pPr/>
              <a:t>‹#›</a:t>
            </a:fld>
            <a:endParaRPr lang="en-US" dirty="0"/>
          </a:p>
        </p:txBody>
      </p:sp>
      <p:grpSp>
        <p:nvGrpSpPr>
          <p:cNvPr id="9" name="Group 8"/>
          <p:cNvGrpSpPr>
            <a:grpSpLocks/>
          </p:cNvGrpSpPr>
          <p:nvPr userDrawn="1"/>
        </p:nvGrpSpPr>
        <p:grpSpPr bwMode="auto">
          <a:xfrm>
            <a:off x="562875" y="191850"/>
            <a:ext cx="3170019" cy="750035"/>
            <a:chOff x="1106727" y="1053815"/>
            <a:chExt cx="31701" cy="7498"/>
          </a:xfrm>
        </p:grpSpPr>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345" y="1053815"/>
              <a:ext cx="14083" cy="7498"/>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6727" y="1053815"/>
              <a:ext cx="16400" cy="7011"/>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grpSp>
      <p:grpSp>
        <p:nvGrpSpPr>
          <p:cNvPr id="13" name="Group 12"/>
          <p:cNvGrpSpPr/>
          <p:nvPr userDrawn="1"/>
        </p:nvGrpSpPr>
        <p:grpSpPr>
          <a:xfrm>
            <a:off x="0" y="5239129"/>
            <a:ext cx="5780212" cy="323471"/>
            <a:chOff x="21897" y="-14003"/>
            <a:chExt cx="9633686" cy="242603"/>
          </a:xfrm>
        </p:grpSpPr>
        <p:sp>
          <p:nvSpPr>
            <p:cNvPr id="17" name="Rectangle 16"/>
            <p:cNvSpPr/>
            <p:nvPr userDrawn="1"/>
          </p:nvSpPr>
          <p:spPr>
            <a:xfrm>
              <a:off x="7848600" y="0"/>
              <a:ext cx="1755475" cy="228600"/>
            </a:xfrm>
            <a:custGeom>
              <a:avLst/>
              <a:gdLst>
                <a:gd name="connsiteX0" fmla="*/ 0 w 777240"/>
                <a:gd name="connsiteY0" fmla="*/ 0 h 304800"/>
                <a:gd name="connsiteX1" fmla="*/ 777240 w 777240"/>
                <a:gd name="connsiteY1" fmla="*/ 0 h 304800"/>
                <a:gd name="connsiteX2" fmla="*/ 777240 w 777240"/>
                <a:gd name="connsiteY2" fmla="*/ 304800 h 304800"/>
                <a:gd name="connsiteX3" fmla="*/ 0 w 777240"/>
                <a:gd name="connsiteY3" fmla="*/ 304800 h 304800"/>
                <a:gd name="connsiteX4" fmla="*/ 0 w 777240"/>
                <a:gd name="connsiteY4" fmla="*/ 0 h 304800"/>
                <a:gd name="connsiteX0" fmla="*/ 0 w 1053285"/>
                <a:gd name="connsiteY0" fmla="*/ 0 h 304800"/>
                <a:gd name="connsiteX1" fmla="*/ 1053285 w 1053285"/>
                <a:gd name="connsiteY1" fmla="*/ 0 h 304800"/>
                <a:gd name="connsiteX2" fmla="*/ 777240 w 1053285"/>
                <a:gd name="connsiteY2" fmla="*/ 304800 h 304800"/>
                <a:gd name="connsiteX3" fmla="*/ 0 w 1053285"/>
                <a:gd name="connsiteY3" fmla="*/ 304800 h 304800"/>
                <a:gd name="connsiteX4" fmla="*/ 0 w 1053285"/>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285" h="304800">
                  <a:moveTo>
                    <a:pt x="0" y="0"/>
                  </a:moveTo>
                  <a:lnTo>
                    <a:pt x="1053285" y="0"/>
                  </a:lnTo>
                  <a:lnTo>
                    <a:pt x="777240" y="304800"/>
                  </a:lnTo>
                  <a:lnTo>
                    <a:pt x="0" y="304800"/>
                  </a:lnTo>
                  <a:lnTo>
                    <a:pt x="0" y="0"/>
                  </a:lnTo>
                  <a:close/>
                </a:path>
              </a:pathLst>
            </a:custGeom>
            <a:pattFill prst="lgCheck">
              <a:fgClr>
                <a:schemeClr val="tx1">
                  <a:lumMod val="90000"/>
                  <a:lumOff val="1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5638800" y="0"/>
              <a:ext cx="2209800" cy="228600"/>
            </a:xfrm>
            <a:prstGeom prst="rect">
              <a:avLst/>
            </a:prstGeom>
            <a:pattFill prst="divot">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21897" y="-14003"/>
              <a:ext cx="9633686" cy="242603"/>
            </a:xfrm>
            <a:custGeom>
              <a:avLst/>
              <a:gdLst>
                <a:gd name="connsiteX0" fmla="*/ 0 w 5486400"/>
                <a:gd name="connsiteY0" fmla="*/ 0 h 304800"/>
                <a:gd name="connsiteX1" fmla="*/ 5486400 w 5486400"/>
                <a:gd name="connsiteY1" fmla="*/ 0 h 304800"/>
                <a:gd name="connsiteX2" fmla="*/ 5486400 w 5486400"/>
                <a:gd name="connsiteY2" fmla="*/ 304800 h 304800"/>
                <a:gd name="connsiteX3" fmla="*/ 0 w 5486400"/>
                <a:gd name="connsiteY3" fmla="*/ 304800 h 304800"/>
                <a:gd name="connsiteX4" fmla="*/ 0 w 5486400"/>
                <a:gd name="connsiteY4" fmla="*/ 0 h 304800"/>
                <a:gd name="connsiteX0" fmla="*/ 0 w 5745707"/>
                <a:gd name="connsiteY0" fmla="*/ 27296 h 332096"/>
                <a:gd name="connsiteX1" fmla="*/ 5745707 w 5745707"/>
                <a:gd name="connsiteY1" fmla="*/ 0 h 332096"/>
                <a:gd name="connsiteX2" fmla="*/ 5486400 w 5745707"/>
                <a:gd name="connsiteY2" fmla="*/ 332096 h 332096"/>
                <a:gd name="connsiteX3" fmla="*/ 0 w 5745707"/>
                <a:gd name="connsiteY3" fmla="*/ 332096 h 332096"/>
                <a:gd name="connsiteX4" fmla="*/ 0 w 5745707"/>
                <a:gd name="connsiteY4" fmla="*/ 27296 h 332096"/>
                <a:gd name="connsiteX0" fmla="*/ 0 w 5780212"/>
                <a:gd name="connsiteY0" fmla="*/ 18670 h 323470"/>
                <a:gd name="connsiteX1" fmla="*/ 5780212 w 5780212"/>
                <a:gd name="connsiteY1" fmla="*/ 0 h 323470"/>
                <a:gd name="connsiteX2" fmla="*/ 5486400 w 5780212"/>
                <a:gd name="connsiteY2" fmla="*/ 323470 h 323470"/>
                <a:gd name="connsiteX3" fmla="*/ 0 w 5780212"/>
                <a:gd name="connsiteY3" fmla="*/ 323470 h 323470"/>
                <a:gd name="connsiteX4" fmla="*/ 0 w 5780212"/>
                <a:gd name="connsiteY4" fmla="*/ 18670 h 3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0212" h="323470">
                  <a:moveTo>
                    <a:pt x="0" y="18670"/>
                  </a:moveTo>
                  <a:lnTo>
                    <a:pt x="5780212" y="0"/>
                  </a:lnTo>
                  <a:lnTo>
                    <a:pt x="5486400" y="323470"/>
                  </a:lnTo>
                  <a:lnTo>
                    <a:pt x="0" y="323470"/>
                  </a:lnTo>
                  <a:lnTo>
                    <a:pt x="0" y="18670"/>
                  </a:lnTo>
                  <a:close/>
                </a:path>
              </a:pathLst>
            </a:custGeom>
            <a:gradFill flip="none" rotWithShape="1">
              <a:gsLst>
                <a:gs pos="0">
                  <a:srgbClr val="7C0E02"/>
                </a:gs>
                <a:gs pos="51000">
                  <a:srgbClr val="B80810"/>
                </a:gs>
                <a:gs pos="86000">
                  <a:srgbClr val="E00A14">
                    <a:alpha val="87843"/>
                  </a:srgbClr>
                </a:gs>
                <a:gs pos="100000">
                  <a:srgbClr val="FF0000">
                    <a:alpha val="60000"/>
                    <a:lumMod val="1000"/>
                    <a:lumOff val="9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3227791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2215328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6036028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796025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20773285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195883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6504886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27577287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33601625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37344743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29499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2E4F56-794D-4DFC-8576-B1A348A06731}" type="slidenum">
              <a:rPr lang="en-CA" smtClean="0"/>
              <a:pPr/>
              <a:t>‹#›</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endParaRPr lang="en-CA" dirty="0"/>
          </a:p>
        </p:txBody>
      </p:sp>
    </p:spTree>
    <p:extLst>
      <p:ext uri="{BB962C8B-B14F-4D97-AF65-F5344CB8AC3E}">
        <p14:creationId xmlns:p14="http://schemas.microsoft.com/office/powerpoint/2010/main" val="213548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2E4F56-794D-4DFC-8576-B1A348A06731}" type="slidenum">
              <a:rPr lang="en-CA" smtClean="0"/>
              <a:pPr/>
              <a:t>‹#›</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5927C24-8C09-410D-8923-454200AAAE75}" type="slidenum">
              <a:rPr lang="en-US" smtClean="0"/>
              <a:t>‹#›</a:t>
            </a:fld>
            <a:endParaRPr lang="en-US"/>
          </a:p>
        </p:txBody>
      </p:sp>
      <p:pic>
        <p:nvPicPr>
          <p:cNvPr id="6" name="Picture 5">
            <a:extLst>
              <a:ext uri="{FF2B5EF4-FFF2-40B4-BE49-F238E27FC236}">
                <a16:creationId xmlns:a16="http://schemas.microsoft.com/office/drawing/2014/main" id="{BDCAAC45-4926-4BD4-8DC4-133E4DDF4DAD}"/>
              </a:ext>
            </a:extLst>
          </p:cNvPr>
          <p:cNvPicPr>
            <a:picLocks noChangeAspect="1"/>
          </p:cNvPicPr>
          <p:nvPr userDrawn="1"/>
        </p:nvPicPr>
        <p:blipFill>
          <a:blip r:embed="rId2"/>
          <a:stretch>
            <a:fillRect/>
          </a:stretch>
        </p:blipFill>
        <p:spPr>
          <a:xfrm>
            <a:off x="7835404" y="5274843"/>
            <a:ext cx="1093851" cy="1305965"/>
          </a:xfrm>
          <a:prstGeom prst="rect">
            <a:avLst/>
          </a:prstGeom>
        </p:spPr>
      </p:pic>
    </p:spTree>
    <p:extLst>
      <p:ext uri="{BB962C8B-B14F-4D97-AF65-F5344CB8AC3E}">
        <p14:creationId xmlns:p14="http://schemas.microsoft.com/office/powerpoint/2010/main" val="18350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13084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424640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412361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278213786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9921103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E3D5E142-BA66-4577-AABD-3D3B043058E5}" type="slidenum">
              <a:rPr lang="en-US" smtClean="0"/>
              <a:pPr/>
              <a:t>‹#›</a:t>
            </a:fld>
            <a:endParaRPr lang="en-US" dirty="0"/>
          </a:p>
        </p:txBody>
      </p:sp>
      <p:grpSp>
        <p:nvGrpSpPr>
          <p:cNvPr id="9" name="Group 8"/>
          <p:cNvGrpSpPr>
            <a:grpSpLocks/>
          </p:cNvGrpSpPr>
          <p:nvPr/>
        </p:nvGrpSpPr>
        <p:grpSpPr bwMode="auto">
          <a:xfrm>
            <a:off x="381000" y="6172200"/>
            <a:ext cx="2438399" cy="576932"/>
            <a:chOff x="1106727" y="1053815"/>
            <a:chExt cx="31701" cy="7498"/>
          </a:xfrm>
        </p:grpSpPr>
        <p:pic>
          <p:nvPicPr>
            <p:cNvPr id="10" name="Picture 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24345" y="1053815"/>
              <a:ext cx="14083" cy="7498"/>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1"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6727" y="1053815"/>
              <a:ext cx="16400" cy="7011"/>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grpSp>
      <p:grpSp>
        <p:nvGrpSpPr>
          <p:cNvPr id="8" name="Group 7"/>
          <p:cNvGrpSpPr/>
          <p:nvPr/>
        </p:nvGrpSpPr>
        <p:grpSpPr>
          <a:xfrm>
            <a:off x="0" y="0"/>
            <a:ext cx="9144000" cy="228600"/>
            <a:chOff x="0" y="0"/>
            <a:chExt cx="9144000" cy="228600"/>
          </a:xfrm>
        </p:grpSpPr>
        <p:sp>
          <p:nvSpPr>
            <p:cNvPr id="12" name="Rectangle 11"/>
            <p:cNvSpPr/>
            <p:nvPr userDrawn="1"/>
          </p:nvSpPr>
          <p:spPr>
            <a:xfrm>
              <a:off x="7848600" y="0"/>
              <a:ext cx="1295400" cy="228600"/>
            </a:xfrm>
            <a:prstGeom prst="rect">
              <a:avLst/>
            </a:prstGeom>
            <a:pattFill prst="lgCheck">
              <a:fgClr>
                <a:schemeClr val="tx1">
                  <a:lumMod val="90000"/>
                  <a:lumOff val="1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a:off x="5638800" y="0"/>
              <a:ext cx="2209800" cy="228600"/>
            </a:xfrm>
            <a:prstGeom prst="rect">
              <a:avLst/>
            </a:prstGeom>
            <a:pattFill prst="divot">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userDrawn="1"/>
          </p:nvSpPr>
          <p:spPr>
            <a:xfrm>
              <a:off x="0" y="0"/>
              <a:ext cx="9144000" cy="228600"/>
            </a:xfrm>
            <a:prstGeom prst="rect">
              <a:avLst/>
            </a:prstGeom>
            <a:gradFill flip="none" rotWithShape="1">
              <a:gsLst>
                <a:gs pos="0">
                  <a:srgbClr val="7C0E02"/>
                </a:gs>
                <a:gs pos="51000">
                  <a:srgbClr val="B80810"/>
                </a:gs>
                <a:gs pos="86000">
                  <a:srgbClr val="E00A14">
                    <a:alpha val="87843"/>
                  </a:srgbClr>
                </a:gs>
                <a:gs pos="100000">
                  <a:srgbClr val="FF0000">
                    <a:alpha val="60000"/>
                    <a:lumMod val="1000"/>
                    <a:lumOff val="9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89342684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C6161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SzPct val="120000"/>
        <a:buFont typeface="Wingdings" pitchFamily="2"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E107-F2B3-40A0-8213-5053936E0DE1}"/>
              </a:ext>
            </a:extLst>
          </p:cNvPr>
          <p:cNvSpPr>
            <a:spLocks noGrp="1"/>
          </p:cNvSpPr>
          <p:nvPr>
            <p:ph type="ctrTitle"/>
          </p:nvPr>
        </p:nvSpPr>
        <p:spPr/>
        <p:txBody>
          <a:bodyPr anchor="ctr">
            <a:normAutofit/>
          </a:bodyPr>
          <a:lstStyle/>
          <a:p>
            <a:r>
              <a:rPr lang="en-US" sz="3200" b="1" dirty="0"/>
              <a:t>Understanding the Collective Impact of</a:t>
            </a:r>
            <a:br>
              <a:rPr lang="en-US" sz="3200" b="1" dirty="0"/>
            </a:br>
            <a:r>
              <a:rPr lang="en-US" sz="3200" b="1" dirty="0"/>
              <a:t>SPOR in Ontario</a:t>
            </a:r>
            <a:endParaRPr lang="en-CA" sz="3200" b="1" dirty="0"/>
          </a:p>
        </p:txBody>
      </p:sp>
      <p:sp>
        <p:nvSpPr>
          <p:cNvPr id="3" name="Subtitle 2">
            <a:extLst>
              <a:ext uri="{FF2B5EF4-FFF2-40B4-BE49-F238E27FC236}">
                <a16:creationId xmlns:a16="http://schemas.microsoft.com/office/drawing/2014/main" id="{005FD5DD-386F-4D90-B03A-BC75F4123EC7}"/>
              </a:ext>
            </a:extLst>
          </p:cNvPr>
          <p:cNvSpPr>
            <a:spLocks noGrp="1"/>
          </p:cNvSpPr>
          <p:nvPr>
            <p:ph type="subTitle" idx="1"/>
          </p:nvPr>
        </p:nvSpPr>
        <p:spPr/>
        <p:txBody>
          <a:bodyPr anchor="t">
            <a:normAutofit/>
          </a:bodyPr>
          <a:lstStyle/>
          <a:p>
            <a:pPr algn="l"/>
            <a:endParaRPr lang="en-CA" sz="2000" dirty="0">
              <a:solidFill>
                <a:schemeClr val="tx2"/>
              </a:solidFill>
            </a:endParaRPr>
          </a:p>
          <a:p>
            <a:pPr algn="l"/>
            <a:r>
              <a:rPr lang="en-CA" sz="2000" dirty="0">
                <a:solidFill>
                  <a:schemeClr val="tx2"/>
                </a:solidFill>
              </a:rPr>
              <a:t>Workshop</a:t>
            </a:r>
          </a:p>
          <a:p>
            <a:pPr algn="l"/>
            <a:r>
              <a:rPr lang="en-CA" sz="2000" dirty="0">
                <a:solidFill>
                  <a:schemeClr val="tx2"/>
                </a:solidFill>
              </a:rPr>
              <a:t>Women’s College Hospital</a:t>
            </a:r>
          </a:p>
          <a:p>
            <a:pPr algn="l"/>
            <a:r>
              <a:rPr lang="en-US" sz="2000" dirty="0">
                <a:solidFill>
                  <a:schemeClr val="tx2"/>
                </a:solidFill>
              </a:rPr>
              <a:t>January 21, 2019</a:t>
            </a:r>
            <a:endParaRPr lang="en-CA" sz="2000" dirty="0">
              <a:solidFill>
                <a:schemeClr val="tx2"/>
              </a:solidFill>
            </a:endParaRPr>
          </a:p>
        </p:txBody>
      </p:sp>
      <p:pic>
        <p:nvPicPr>
          <p:cNvPr id="4" name="Picture 3"/>
          <p:cNvPicPr>
            <a:picLocks noChangeAspect="1"/>
          </p:cNvPicPr>
          <p:nvPr/>
        </p:nvPicPr>
        <p:blipFill>
          <a:blip r:embed="rId2"/>
          <a:stretch>
            <a:fillRect/>
          </a:stretch>
        </p:blipFill>
        <p:spPr>
          <a:xfrm>
            <a:off x="7180330" y="5923555"/>
            <a:ext cx="1878763" cy="776695"/>
          </a:xfrm>
          <a:prstGeom prst="rect">
            <a:avLst/>
          </a:prstGeom>
        </p:spPr>
      </p:pic>
    </p:spTree>
    <p:extLst>
      <p:ext uri="{BB962C8B-B14F-4D97-AF65-F5344CB8AC3E}">
        <p14:creationId xmlns:p14="http://schemas.microsoft.com/office/powerpoint/2010/main" val="1045433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B1B3B3-8305-4245-BCE8-05846B2BA27E}"/>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l="53753" t="-1394" r="26646" b="2793"/>
          <a:stretch/>
        </p:blipFill>
        <p:spPr>
          <a:xfrm>
            <a:off x="6743867" y="672956"/>
            <a:ext cx="2400134" cy="6185045"/>
          </a:xfrm>
          <a:prstGeom prst="rect">
            <a:avLst/>
          </a:prstGeom>
        </p:spPr>
      </p:pic>
      <p:sp>
        <p:nvSpPr>
          <p:cNvPr id="7" name="Rectangle 6">
            <a:extLst>
              <a:ext uri="{FF2B5EF4-FFF2-40B4-BE49-F238E27FC236}">
                <a16:creationId xmlns:a16="http://schemas.microsoft.com/office/drawing/2014/main" id="{48A5079D-93FE-CE4F-AD55-0F01752133C6}"/>
              </a:ext>
            </a:extLst>
          </p:cNvPr>
          <p:cNvSpPr/>
          <p:nvPr/>
        </p:nvSpPr>
        <p:spPr>
          <a:xfrm>
            <a:off x="-1" y="0"/>
            <a:ext cx="9144001" cy="792088"/>
          </a:xfrm>
          <a:prstGeom prst="rect">
            <a:avLst/>
          </a:prstGeom>
          <a:solidFill>
            <a:srgbClr val="F79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latin typeface="+mj-lt"/>
              </a:rPr>
              <a:t>CHILD-BRIGHT Network</a:t>
            </a:r>
            <a:endParaRPr lang="en-US" sz="2800" dirty="0">
              <a:solidFill>
                <a:schemeClr val="bg1"/>
              </a:solidFill>
              <a:latin typeface="+mj-lt"/>
            </a:endParaRPr>
          </a:p>
        </p:txBody>
      </p:sp>
      <p:sp>
        <p:nvSpPr>
          <p:cNvPr id="11" name="Content Placeholder 2">
            <a:extLst>
              <a:ext uri="{FF2B5EF4-FFF2-40B4-BE49-F238E27FC236}">
                <a16:creationId xmlns:a16="http://schemas.microsoft.com/office/drawing/2014/main" id="{68509D4E-2311-F248-A954-A40CAF8B18D2}"/>
              </a:ext>
            </a:extLst>
          </p:cNvPr>
          <p:cNvSpPr>
            <a:spLocks noGrp="1"/>
          </p:cNvSpPr>
          <p:nvPr>
            <p:ph idx="1"/>
          </p:nvPr>
        </p:nvSpPr>
        <p:spPr>
          <a:xfrm>
            <a:off x="395536" y="1021211"/>
            <a:ext cx="6238303" cy="3585089"/>
          </a:xfrm>
        </p:spPr>
        <p:txBody>
          <a:bodyPr>
            <a:noAutofit/>
          </a:bodyPr>
          <a:lstStyle/>
          <a:p>
            <a:pPr marL="0" indent="0">
              <a:buNone/>
            </a:pPr>
            <a:r>
              <a:rPr lang="en-US" sz="1400" b="1" dirty="0">
                <a:solidFill>
                  <a:srgbClr val="F79338"/>
                </a:solidFill>
              </a:rPr>
              <a:t>Agenda</a:t>
            </a:r>
            <a:r>
              <a:rPr lang="en-US" sz="1400" dirty="0">
                <a:solidFill>
                  <a:srgbClr val="F79338"/>
                </a:solidFill>
              </a:rPr>
              <a:t>: </a:t>
            </a:r>
            <a:r>
              <a:rPr lang="en-US" sz="1400" dirty="0"/>
              <a:t>Making the future brighter for children with brain-based developmental disabilities and their families</a:t>
            </a:r>
          </a:p>
          <a:p>
            <a:pPr marL="0" indent="0">
              <a:buNone/>
            </a:pPr>
            <a:endParaRPr lang="en-US" sz="1400" b="1" dirty="0">
              <a:solidFill>
                <a:srgbClr val="FF0000"/>
              </a:solidFill>
            </a:endParaRPr>
          </a:p>
          <a:p>
            <a:pPr marL="0" indent="0">
              <a:buNone/>
            </a:pPr>
            <a:r>
              <a:rPr lang="en-US" sz="1400" b="1" dirty="0">
                <a:solidFill>
                  <a:srgbClr val="F79338"/>
                </a:solidFill>
              </a:rPr>
              <a:t>Focus</a:t>
            </a:r>
            <a:r>
              <a:rPr lang="en-US" sz="1400" dirty="0">
                <a:solidFill>
                  <a:srgbClr val="F79338"/>
                </a:solidFill>
              </a:rPr>
              <a:t>: </a:t>
            </a:r>
            <a:r>
              <a:rPr lang="en-US" sz="1400" dirty="0"/>
              <a:t>In Canada, as many as </a:t>
            </a:r>
            <a:r>
              <a:rPr lang="en-US" sz="1400" b="1" dirty="0">
                <a:solidFill>
                  <a:srgbClr val="F79338"/>
                </a:solidFill>
              </a:rPr>
              <a:t>850,000</a:t>
            </a:r>
            <a:r>
              <a:rPr lang="en-US" sz="1400" dirty="0"/>
              <a:t> children under the age of 14 are living with a brain-based developmental disability and face life-long challenges with mobility, language, learning, socialization, and/or self-care that impact the quality of their lives.</a:t>
            </a:r>
          </a:p>
          <a:p>
            <a:pPr marL="266700" indent="0">
              <a:buNone/>
            </a:pPr>
            <a:r>
              <a:rPr lang="en-US" sz="1400" i="1" dirty="0">
                <a:solidFill>
                  <a:srgbClr val="F79338"/>
                </a:solidFill>
              </a:rPr>
              <a:t>At CHILD-BRIGHT, patients, families, researchers, clinicians, policy makers and other key stakeholders work together to improve health care systems, practices, and knowledge to ensure better outcomes for these children and their families.</a:t>
            </a:r>
          </a:p>
          <a:p>
            <a:pPr marL="0" indent="0">
              <a:buNone/>
            </a:pPr>
            <a:endParaRPr lang="en-US" sz="1400" b="1" dirty="0">
              <a:solidFill>
                <a:srgbClr val="FF0000"/>
              </a:solidFill>
            </a:endParaRPr>
          </a:p>
          <a:p>
            <a:pPr marL="0" indent="0">
              <a:buNone/>
            </a:pPr>
            <a:r>
              <a:rPr lang="en-US" sz="1400" b="1" dirty="0">
                <a:solidFill>
                  <a:srgbClr val="F79338"/>
                </a:solidFill>
              </a:rPr>
              <a:t>Sectors</a:t>
            </a:r>
            <a:r>
              <a:rPr lang="en-US" sz="1400" dirty="0">
                <a:solidFill>
                  <a:srgbClr val="F79338"/>
                </a:solidFill>
              </a:rPr>
              <a:t>: </a:t>
            </a:r>
            <a:r>
              <a:rPr lang="en-US" sz="1400" dirty="0"/>
              <a:t>Spectrum of health care, from acute intensive care to community; fetal to emerging young adults</a:t>
            </a:r>
          </a:p>
          <a:p>
            <a:pPr marL="0" indent="0">
              <a:buNone/>
            </a:pPr>
            <a:endParaRPr lang="en-US" sz="1400" dirty="0"/>
          </a:p>
          <a:p>
            <a:pPr marL="0" indent="0">
              <a:buNone/>
            </a:pPr>
            <a:r>
              <a:rPr lang="en-US" sz="1400" b="1" dirty="0">
                <a:solidFill>
                  <a:srgbClr val="F79338"/>
                </a:solidFill>
              </a:rPr>
              <a:t>Key Projects</a:t>
            </a:r>
            <a:r>
              <a:rPr lang="en-US" sz="1400" dirty="0">
                <a:solidFill>
                  <a:srgbClr val="F79338"/>
                </a:solidFill>
              </a:rPr>
              <a:t>:  </a:t>
            </a:r>
            <a:r>
              <a:rPr lang="en-CA" sz="1400" dirty="0"/>
              <a:t>Research projects</a:t>
            </a:r>
          </a:p>
          <a:p>
            <a:pPr marL="0" indent="0">
              <a:buNone/>
            </a:pPr>
            <a:endParaRPr lang="en-US" sz="1400" dirty="0"/>
          </a:p>
          <a:p>
            <a:pPr marL="0" indent="0">
              <a:buNone/>
            </a:pPr>
            <a:endParaRPr lang="en-US" sz="1400" dirty="0"/>
          </a:p>
        </p:txBody>
      </p:sp>
      <p:pic>
        <p:nvPicPr>
          <p:cNvPr id="5" name="Picture 4">
            <a:extLst>
              <a:ext uri="{FF2B5EF4-FFF2-40B4-BE49-F238E27FC236}">
                <a16:creationId xmlns:a16="http://schemas.microsoft.com/office/drawing/2014/main" id="{65791D17-661D-4148-AFCE-07E9B75D6A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75656" y="4713098"/>
            <a:ext cx="2993383" cy="492582"/>
          </a:xfrm>
          <a:prstGeom prst="rect">
            <a:avLst/>
          </a:prstGeom>
        </p:spPr>
      </p:pic>
      <p:pic>
        <p:nvPicPr>
          <p:cNvPr id="15" name="Picture 14">
            <a:extLst>
              <a:ext uri="{FF2B5EF4-FFF2-40B4-BE49-F238E27FC236}">
                <a16:creationId xmlns:a16="http://schemas.microsoft.com/office/drawing/2014/main" id="{369D1EF8-2393-A141-AD5A-41D2749FAB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00705" y="6025859"/>
            <a:ext cx="3258622" cy="492582"/>
          </a:xfrm>
          <a:prstGeom prst="rect">
            <a:avLst/>
          </a:prstGeom>
        </p:spPr>
      </p:pic>
      <p:pic>
        <p:nvPicPr>
          <p:cNvPr id="17" name="Picture 16">
            <a:extLst>
              <a:ext uri="{FF2B5EF4-FFF2-40B4-BE49-F238E27FC236}">
                <a16:creationId xmlns:a16="http://schemas.microsoft.com/office/drawing/2014/main" id="{F078719D-B019-B24F-9AEA-802424BD2B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656" y="5402307"/>
            <a:ext cx="2718672" cy="492582"/>
          </a:xfrm>
          <a:prstGeom prst="rect">
            <a:avLst/>
          </a:prstGeom>
        </p:spPr>
      </p:pic>
      <p:sp>
        <p:nvSpPr>
          <p:cNvPr id="4" name="Rectangle 3">
            <a:extLst>
              <a:ext uri="{FF2B5EF4-FFF2-40B4-BE49-F238E27FC236}">
                <a16:creationId xmlns:a16="http://schemas.microsoft.com/office/drawing/2014/main" id="{FF4BA0C6-3131-F646-B9DB-CB4A6082ED6E}"/>
              </a:ext>
            </a:extLst>
          </p:cNvPr>
          <p:cNvSpPr/>
          <p:nvPr/>
        </p:nvSpPr>
        <p:spPr>
          <a:xfrm>
            <a:off x="6758631" y="0"/>
            <a:ext cx="2385369"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r="48540"/>
          <a:stretch/>
        </p:blipFill>
        <p:spPr>
          <a:xfrm>
            <a:off x="7129316" y="-85771"/>
            <a:ext cx="1658898" cy="1072648"/>
          </a:xfrm>
          <a:prstGeom prst="rect">
            <a:avLst/>
          </a:prstGeom>
        </p:spPr>
      </p:pic>
      <p:sp>
        <p:nvSpPr>
          <p:cNvPr id="18" name="Rectangle 17">
            <a:extLst>
              <a:ext uri="{FF2B5EF4-FFF2-40B4-BE49-F238E27FC236}">
                <a16:creationId xmlns:a16="http://schemas.microsoft.com/office/drawing/2014/main" id="{DDD36B6B-A93A-8445-A0F1-13213DC3F91F}"/>
              </a:ext>
            </a:extLst>
          </p:cNvPr>
          <p:cNvSpPr/>
          <p:nvPr/>
        </p:nvSpPr>
        <p:spPr>
          <a:xfrm>
            <a:off x="4946655" y="4713098"/>
            <a:ext cx="1559078" cy="1805343"/>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82FBD92-5387-1B40-A1CE-EE57A2B6DDA1}"/>
              </a:ext>
            </a:extLst>
          </p:cNvPr>
          <p:cNvSpPr txBox="1"/>
          <p:nvPr/>
        </p:nvSpPr>
        <p:spPr>
          <a:xfrm>
            <a:off x="5421365" y="4496472"/>
            <a:ext cx="765695" cy="1015663"/>
          </a:xfrm>
          <a:prstGeom prst="rect">
            <a:avLst/>
          </a:prstGeom>
          <a:noFill/>
        </p:spPr>
        <p:txBody>
          <a:bodyPr wrap="square" rtlCol="0">
            <a:spAutoFit/>
          </a:bodyPr>
          <a:lstStyle/>
          <a:p>
            <a:r>
              <a:rPr lang="en-US" sz="6000" dirty="0">
                <a:solidFill>
                  <a:srgbClr val="784860"/>
                </a:solidFill>
              </a:rPr>
              <a:t>+</a:t>
            </a:r>
          </a:p>
        </p:txBody>
      </p:sp>
      <p:sp>
        <p:nvSpPr>
          <p:cNvPr id="14" name="TextBox 13">
            <a:extLst>
              <a:ext uri="{FF2B5EF4-FFF2-40B4-BE49-F238E27FC236}">
                <a16:creationId xmlns:a16="http://schemas.microsoft.com/office/drawing/2014/main" id="{49968F46-BCB4-B94D-8153-D8F082CA30E7}"/>
              </a:ext>
            </a:extLst>
          </p:cNvPr>
          <p:cNvSpPr txBox="1"/>
          <p:nvPr/>
        </p:nvSpPr>
        <p:spPr>
          <a:xfrm>
            <a:off x="5024652" y="5340891"/>
            <a:ext cx="1419556" cy="1107996"/>
          </a:xfrm>
          <a:prstGeom prst="rect">
            <a:avLst/>
          </a:prstGeom>
          <a:noFill/>
        </p:spPr>
        <p:txBody>
          <a:bodyPr wrap="square" rtlCol="0">
            <a:spAutoFit/>
          </a:bodyPr>
          <a:lstStyle/>
          <a:p>
            <a:pPr algn="ctr"/>
            <a:r>
              <a:rPr lang="en-CA" sz="1100" dirty="0">
                <a:solidFill>
                  <a:srgbClr val="784860"/>
                </a:solidFill>
              </a:rPr>
              <a:t>POR training program, knowledge translation program, data coordinating centre and health economics services</a:t>
            </a:r>
            <a:endParaRPr lang="en-US" sz="1100" dirty="0">
              <a:solidFill>
                <a:srgbClr val="784860"/>
              </a:solidFill>
            </a:endParaRPr>
          </a:p>
        </p:txBody>
      </p:sp>
      <p:sp>
        <p:nvSpPr>
          <p:cNvPr id="19" name="TextBox 18">
            <a:extLst>
              <a:ext uri="{FF2B5EF4-FFF2-40B4-BE49-F238E27FC236}">
                <a16:creationId xmlns:a16="http://schemas.microsoft.com/office/drawing/2014/main" id="{D126441A-24C2-9649-AF24-4678718414C3}"/>
              </a:ext>
            </a:extLst>
          </p:cNvPr>
          <p:cNvSpPr txBox="1"/>
          <p:nvPr/>
        </p:nvSpPr>
        <p:spPr>
          <a:xfrm>
            <a:off x="3699060" y="4973809"/>
            <a:ext cx="1008112" cy="246221"/>
          </a:xfrm>
          <a:prstGeom prst="rect">
            <a:avLst/>
          </a:prstGeom>
          <a:noFill/>
        </p:spPr>
        <p:txBody>
          <a:bodyPr wrap="square" rtlCol="0">
            <a:spAutoFit/>
          </a:bodyPr>
          <a:lstStyle/>
          <a:p>
            <a:r>
              <a:rPr lang="en-CA" sz="1000" dirty="0">
                <a:solidFill>
                  <a:srgbClr val="BF73B3"/>
                </a:solidFill>
              </a:rPr>
              <a:t>(6 projects)</a:t>
            </a:r>
            <a:endParaRPr lang="en-US" sz="1000" dirty="0">
              <a:solidFill>
                <a:srgbClr val="BF73B3"/>
              </a:solidFill>
            </a:endParaRPr>
          </a:p>
        </p:txBody>
      </p:sp>
      <p:sp>
        <p:nvSpPr>
          <p:cNvPr id="20" name="TextBox 19">
            <a:extLst>
              <a:ext uri="{FF2B5EF4-FFF2-40B4-BE49-F238E27FC236}">
                <a16:creationId xmlns:a16="http://schemas.microsoft.com/office/drawing/2014/main" id="{A7DAD3C7-62E2-784A-988D-6F6F52F59E95}"/>
              </a:ext>
            </a:extLst>
          </p:cNvPr>
          <p:cNvSpPr txBox="1"/>
          <p:nvPr/>
        </p:nvSpPr>
        <p:spPr>
          <a:xfrm>
            <a:off x="3762917" y="6277806"/>
            <a:ext cx="1008112" cy="246221"/>
          </a:xfrm>
          <a:prstGeom prst="rect">
            <a:avLst/>
          </a:prstGeom>
          <a:noFill/>
        </p:spPr>
        <p:txBody>
          <a:bodyPr wrap="square" rtlCol="0">
            <a:spAutoFit/>
          </a:bodyPr>
          <a:lstStyle/>
          <a:p>
            <a:r>
              <a:rPr lang="en-CA" sz="1000" dirty="0">
                <a:solidFill>
                  <a:srgbClr val="46C0B6"/>
                </a:solidFill>
              </a:rPr>
              <a:t>(3 projects)</a:t>
            </a:r>
            <a:endParaRPr lang="en-US" sz="1000" dirty="0">
              <a:solidFill>
                <a:srgbClr val="46C0B6"/>
              </a:solidFill>
            </a:endParaRPr>
          </a:p>
        </p:txBody>
      </p:sp>
      <p:sp>
        <p:nvSpPr>
          <p:cNvPr id="21" name="TextBox 20">
            <a:extLst>
              <a:ext uri="{FF2B5EF4-FFF2-40B4-BE49-F238E27FC236}">
                <a16:creationId xmlns:a16="http://schemas.microsoft.com/office/drawing/2014/main" id="{32CCB31D-23EE-2E47-A310-F71E13109241}"/>
              </a:ext>
            </a:extLst>
          </p:cNvPr>
          <p:cNvSpPr txBox="1"/>
          <p:nvPr/>
        </p:nvSpPr>
        <p:spPr>
          <a:xfrm>
            <a:off x="3906514" y="5651461"/>
            <a:ext cx="1008112" cy="246221"/>
          </a:xfrm>
          <a:prstGeom prst="rect">
            <a:avLst/>
          </a:prstGeom>
          <a:noFill/>
        </p:spPr>
        <p:txBody>
          <a:bodyPr wrap="square" rtlCol="0">
            <a:spAutoFit/>
          </a:bodyPr>
          <a:lstStyle/>
          <a:p>
            <a:r>
              <a:rPr lang="en-CA" sz="1000" dirty="0">
                <a:solidFill>
                  <a:srgbClr val="F79338"/>
                </a:solidFill>
              </a:rPr>
              <a:t>(4 projects)</a:t>
            </a:r>
            <a:endParaRPr lang="en-US" sz="1000" dirty="0">
              <a:solidFill>
                <a:srgbClr val="F79338"/>
              </a:solidFill>
            </a:endParaRPr>
          </a:p>
        </p:txBody>
      </p:sp>
    </p:spTree>
    <p:extLst>
      <p:ext uri="{BB962C8B-B14F-4D97-AF65-F5344CB8AC3E}">
        <p14:creationId xmlns:p14="http://schemas.microsoft.com/office/powerpoint/2010/main" val="337096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897CC8B-1339-AF43-94E5-9900545EED71}"/>
              </a:ext>
            </a:extLst>
          </p:cNvPr>
          <p:cNvPicPr>
            <a:picLocks noChangeAspect="1"/>
          </p:cNvPicPr>
          <p:nvPr/>
        </p:nvPicPr>
        <p:blipFill rotWithShape="1">
          <a:blip r:embed="rId3" cstate="screen">
            <a:alphaModFix/>
            <a:duotone>
              <a:schemeClr val="accent2">
                <a:shade val="45000"/>
                <a:satMod val="135000"/>
              </a:schemeClr>
              <a:prstClr val="white"/>
            </a:duotone>
            <a:extLst>
              <a:ext uri="{28A0092B-C50C-407E-A947-70E740481C1C}">
                <a14:useLocalDpi xmlns:a14="http://schemas.microsoft.com/office/drawing/2010/main"/>
              </a:ext>
            </a:extLst>
          </a:blip>
          <a:srcRect l="36998" t="-1140" r="44595" b="3337"/>
          <a:stretch/>
        </p:blipFill>
        <p:spPr>
          <a:xfrm>
            <a:off x="6740989" y="662109"/>
            <a:ext cx="2403011" cy="6195891"/>
          </a:xfrm>
          <a:prstGeom prst="rect">
            <a:avLst/>
          </a:prstGeom>
        </p:spPr>
      </p:pic>
      <p:sp>
        <p:nvSpPr>
          <p:cNvPr id="7" name="Rectangle 6">
            <a:extLst>
              <a:ext uri="{FF2B5EF4-FFF2-40B4-BE49-F238E27FC236}">
                <a16:creationId xmlns:a16="http://schemas.microsoft.com/office/drawing/2014/main" id="{48A5079D-93FE-CE4F-AD55-0F01752133C6}"/>
              </a:ext>
            </a:extLst>
          </p:cNvPr>
          <p:cNvSpPr/>
          <p:nvPr/>
        </p:nvSpPr>
        <p:spPr>
          <a:xfrm>
            <a:off x="-1" y="0"/>
            <a:ext cx="9144001" cy="792088"/>
          </a:xfrm>
          <a:prstGeom prst="rect">
            <a:avLst/>
          </a:prstGeom>
          <a:solidFill>
            <a:srgbClr val="46C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t>CHILD-BRIGHT’s SPOR Success Story</a:t>
            </a:r>
            <a:endParaRPr lang="en-US" sz="2800" dirty="0">
              <a:solidFill>
                <a:schemeClr val="bg1"/>
              </a:solidFill>
              <a:latin typeface="Monolog" pitchFamily="2" charset="77"/>
            </a:endParaRPr>
          </a:p>
        </p:txBody>
      </p:sp>
      <p:sp>
        <p:nvSpPr>
          <p:cNvPr id="11" name="Content Placeholder 2">
            <a:extLst>
              <a:ext uri="{FF2B5EF4-FFF2-40B4-BE49-F238E27FC236}">
                <a16:creationId xmlns:a16="http://schemas.microsoft.com/office/drawing/2014/main" id="{68509D4E-2311-F248-A954-A40CAF8B18D2}"/>
              </a:ext>
            </a:extLst>
          </p:cNvPr>
          <p:cNvSpPr>
            <a:spLocks noGrp="1"/>
          </p:cNvSpPr>
          <p:nvPr>
            <p:ph idx="1"/>
          </p:nvPr>
        </p:nvSpPr>
        <p:spPr>
          <a:xfrm>
            <a:off x="395536" y="1021211"/>
            <a:ext cx="6238303" cy="3415901"/>
          </a:xfrm>
        </p:spPr>
        <p:txBody>
          <a:bodyPr>
            <a:noAutofit/>
          </a:bodyPr>
          <a:lstStyle/>
          <a:p>
            <a:pPr marL="0" indent="0">
              <a:buNone/>
            </a:pPr>
            <a:r>
              <a:rPr lang="en-US" sz="1800" b="1" dirty="0">
                <a:solidFill>
                  <a:srgbClr val="46C0B6"/>
                </a:solidFill>
              </a:rPr>
              <a:t>CHILD-BRIGHT’s National Advisory Youth Panel (NYAP)</a:t>
            </a:r>
          </a:p>
          <a:p>
            <a:pPr marL="0" indent="0">
              <a:buNone/>
            </a:pPr>
            <a:endParaRPr lang="en-US" sz="1400" dirty="0"/>
          </a:p>
          <a:p>
            <a:pPr marL="0" indent="0">
              <a:buNone/>
            </a:pPr>
            <a:r>
              <a:rPr lang="en-US" sz="1400" dirty="0"/>
              <a:t>8 youth advisors across Canada, ages 16-29, with brain-based developmental disabilities</a:t>
            </a:r>
          </a:p>
          <a:p>
            <a:endParaRPr lang="en-CA" sz="1400" dirty="0"/>
          </a:p>
          <a:p>
            <a:pPr marL="0" indent="0">
              <a:buNone/>
            </a:pPr>
            <a:r>
              <a:rPr lang="en-CA" sz="1400" dirty="0"/>
              <a:t>Provides our network with the youths’ lived experience lens to our projects and activities by advising on:</a:t>
            </a:r>
          </a:p>
          <a:p>
            <a:pPr marL="0" indent="0">
              <a:buNone/>
            </a:pPr>
            <a:r>
              <a:rPr lang="en-CA" sz="1400" dirty="0"/>
              <a:t>			</a:t>
            </a:r>
            <a:r>
              <a:rPr lang="en-CA" sz="1400" b="1" i="1" dirty="0">
                <a:solidFill>
                  <a:srgbClr val="784860"/>
                </a:solidFill>
              </a:rPr>
              <a:t>Research protocols</a:t>
            </a:r>
          </a:p>
          <a:p>
            <a:pPr marL="0" indent="0">
              <a:buNone/>
            </a:pPr>
            <a:r>
              <a:rPr lang="en-CA" sz="1400" b="1" dirty="0"/>
              <a:t>			</a:t>
            </a:r>
            <a:r>
              <a:rPr lang="en-CA" sz="1400" b="1" i="1" dirty="0">
                <a:solidFill>
                  <a:srgbClr val="46C0B6"/>
                </a:solidFill>
              </a:rPr>
              <a:t>Recruitment strategies</a:t>
            </a:r>
          </a:p>
          <a:p>
            <a:pPr marL="0" indent="0">
              <a:buNone/>
            </a:pPr>
            <a:r>
              <a:rPr lang="en-CA" sz="1400" b="1" dirty="0"/>
              <a:t>			</a:t>
            </a:r>
            <a:r>
              <a:rPr lang="en-CA" sz="1400" b="1" i="1" dirty="0">
                <a:solidFill>
                  <a:srgbClr val="F79338"/>
                </a:solidFill>
              </a:rPr>
              <a:t>Communication plans</a:t>
            </a:r>
          </a:p>
          <a:p>
            <a:pPr marL="0" indent="0">
              <a:buNone/>
            </a:pPr>
            <a:r>
              <a:rPr lang="en-CA" sz="1400" b="1" dirty="0"/>
              <a:t>			</a:t>
            </a:r>
            <a:r>
              <a:rPr lang="en-CA" sz="1400" b="1" i="1" dirty="0">
                <a:solidFill>
                  <a:srgbClr val="BF73B3"/>
                </a:solidFill>
              </a:rPr>
              <a:t>Dissemination activities</a:t>
            </a:r>
            <a:br>
              <a:rPr lang="en-CA" sz="1400" b="1" i="1" dirty="0">
                <a:solidFill>
                  <a:srgbClr val="BF73B3"/>
                </a:solidFill>
              </a:rPr>
            </a:br>
            <a:endParaRPr lang="en-US" sz="1400" dirty="0"/>
          </a:p>
          <a:p>
            <a:pPr marL="0" indent="0">
              <a:buNone/>
            </a:pPr>
            <a:r>
              <a:rPr lang="en-US" sz="1400" dirty="0"/>
              <a:t>Consultation with NYAP will be available to external research teams shortly</a:t>
            </a:r>
          </a:p>
          <a:p>
            <a:pPr marL="0" indent="0">
              <a:buNone/>
            </a:pPr>
            <a:endParaRPr lang="en-US" sz="1400" dirty="0"/>
          </a:p>
          <a:p>
            <a:pPr marL="0" indent="0">
              <a:buNone/>
            </a:pPr>
            <a:endParaRPr lang="en-US" sz="1400" dirty="0"/>
          </a:p>
        </p:txBody>
      </p:sp>
      <p:sp>
        <p:nvSpPr>
          <p:cNvPr id="4" name="Rectangle 3">
            <a:extLst>
              <a:ext uri="{FF2B5EF4-FFF2-40B4-BE49-F238E27FC236}">
                <a16:creationId xmlns:a16="http://schemas.microsoft.com/office/drawing/2014/main" id="{FF4BA0C6-3131-F646-B9DB-CB4A6082ED6E}"/>
              </a:ext>
            </a:extLst>
          </p:cNvPr>
          <p:cNvSpPr/>
          <p:nvPr/>
        </p:nvSpPr>
        <p:spPr>
          <a:xfrm>
            <a:off x="6758631" y="0"/>
            <a:ext cx="2385369"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48540"/>
          <a:stretch/>
        </p:blipFill>
        <p:spPr>
          <a:xfrm>
            <a:off x="7129316" y="-85771"/>
            <a:ext cx="1658898" cy="1072648"/>
          </a:xfrm>
          <a:prstGeom prst="rect">
            <a:avLst/>
          </a:prstGeom>
        </p:spPr>
      </p:pic>
      <p:pic>
        <p:nvPicPr>
          <p:cNvPr id="8" name="Picture 7">
            <a:extLst>
              <a:ext uri="{FF2B5EF4-FFF2-40B4-BE49-F238E27FC236}">
                <a16:creationId xmlns:a16="http://schemas.microsoft.com/office/drawing/2014/main" id="{C4216CF9-5308-BB4C-8B8E-BCCCA658CFFD}"/>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l="2681" t="9508" r="5444" b="30305"/>
          <a:stretch/>
        </p:blipFill>
        <p:spPr>
          <a:xfrm>
            <a:off x="492140" y="4437112"/>
            <a:ext cx="5688632" cy="2160240"/>
          </a:xfrm>
          <a:prstGeom prst="rect">
            <a:avLst/>
          </a:prstGeom>
          <a:ln w="57150">
            <a:noFill/>
          </a:ln>
        </p:spPr>
      </p:pic>
    </p:spTree>
    <p:extLst>
      <p:ext uri="{BB962C8B-B14F-4D97-AF65-F5344CB8AC3E}">
        <p14:creationId xmlns:p14="http://schemas.microsoft.com/office/powerpoint/2010/main" val="237452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Network </a:t>
            </a:r>
            <a:endParaRPr lang="en-US" dirty="0"/>
          </a:p>
        </p:txBody>
      </p:sp>
      <p:sp>
        <p:nvSpPr>
          <p:cNvPr id="3" name="Content Placeholder 2"/>
          <p:cNvSpPr>
            <a:spLocks noGrp="1"/>
          </p:cNvSpPr>
          <p:nvPr>
            <p:ph idx="1"/>
          </p:nvPr>
        </p:nvSpPr>
        <p:spPr>
          <a:xfrm>
            <a:off x="747647" y="1800573"/>
            <a:ext cx="7886700" cy="4351338"/>
          </a:xfrm>
        </p:spPr>
        <p:txBody>
          <a:bodyPr>
            <a:normAutofit fontScale="85000" lnSpcReduction="20000"/>
          </a:bodyPr>
          <a:lstStyle/>
          <a:p>
            <a:pPr marL="0" indent="0">
              <a:buNone/>
            </a:pPr>
            <a:r>
              <a:rPr lang="en-US" b="1" dirty="0" smtClean="0"/>
              <a:t>Agenda</a:t>
            </a:r>
            <a:r>
              <a:rPr lang="en-US" dirty="0" smtClean="0"/>
              <a:t>: To direct new research in chronic pain, train researchers and clinicians, and translate findings into knowledge and policy.</a:t>
            </a:r>
          </a:p>
          <a:p>
            <a:pPr marL="0" indent="0">
              <a:buNone/>
            </a:pPr>
            <a:endParaRPr lang="en-US" dirty="0" smtClean="0"/>
          </a:p>
          <a:p>
            <a:pPr marL="0" indent="0">
              <a:buNone/>
            </a:pPr>
            <a:r>
              <a:rPr lang="en-US" b="1" dirty="0" smtClean="0"/>
              <a:t>Focus</a:t>
            </a:r>
            <a:r>
              <a:rPr lang="en-US" dirty="0" smtClean="0"/>
              <a:t>: Chronic pain </a:t>
            </a:r>
          </a:p>
          <a:p>
            <a:pPr marL="0" indent="0">
              <a:buNone/>
            </a:pPr>
            <a:endParaRPr lang="en-US" dirty="0"/>
          </a:p>
          <a:p>
            <a:pPr marL="0" indent="0">
              <a:buNone/>
            </a:pPr>
            <a:r>
              <a:rPr lang="en-US" b="1" dirty="0" smtClean="0"/>
              <a:t>Sectors</a:t>
            </a:r>
            <a:r>
              <a:rPr lang="en-US" dirty="0" smtClean="0"/>
              <a:t>:</a:t>
            </a:r>
            <a:r>
              <a:rPr lang="en-US" dirty="0" smtClean="0">
                <a:solidFill>
                  <a:srgbClr val="FF0000"/>
                </a:solidFill>
              </a:rPr>
              <a:t> </a:t>
            </a:r>
            <a:r>
              <a:rPr lang="en-US" dirty="0"/>
              <a:t>P</a:t>
            </a:r>
            <a:r>
              <a:rPr lang="en-US" dirty="0" smtClean="0"/>
              <a:t>atients</a:t>
            </a:r>
            <a:r>
              <a:rPr lang="en-US" dirty="0"/>
              <a:t>, researchers, healthcare professionals, educators, industry and government policy advisors</a:t>
            </a:r>
            <a:endParaRPr lang="en-US" dirty="0" smtClean="0">
              <a:solidFill>
                <a:srgbClr val="FF0000"/>
              </a:solidFill>
            </a:endParaRPr>
          </a:p>
          <a:p>
            <a:pPr marL="0" indent="0">
              <a:buNone/>
            </a:pPr>
            <a:endParaRPr lang="en-US" dirty="0"/>
          </a:p>
          <a:p>
            <a:pPr marL="0" indent="0">
              <a:buNone/>
            </a:pPr>
            <a:r>
              <a:rPr lang="en-US" b="1" dirty="0" smtClean="0"/>
              <a:t>Key Projects</a:t>
            </a:r>
            <a:r>
              <a:rPr lang="en-US" dirty="0" smtClean="0"/>
              <a:t>:</a:t>
            </a:r>
            <a:r>
              <a:rPr lang="en-US" dirty="0"/>
              <a:t> </a:t>
            </a:r>
            <a:r>
              <a:rPr lang="en-US" dirty="0" smtClean="0"/>
              <a:t>Includes more than 20 research projects, a clinical research network, a registry working group, an Indigenous Health Research Advisory committee.</a:t>
            </a:r>
            <a:endParaRPr lang="en-US"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96668" y="572844"/>
            <a:ext cx="1818682" cy="910126"/>
          </a:xfrm>
          <a:prstGeom prst="rect">
            <a:avLst/>
          </a:prstGeom>
        </p:spPr>
      </p:pic>
    </p:spTree>
    <p:extLst>
      <p:ext uri="{BB962C8B-B14F-4D97-AF65-F5344CB8AC3E}">
        <p14:creationId xmlns:p14="http://schemas.microsoft.com/office/powerpoint/2010/main" val="9050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Network’s SPOR Success Story</a:t>
            </a:r>
            <a:endParaRPr lang="en-US" dirty="0"/>
          </a:p>
        </p:txBody>
      </p:sp>
      <p:sp>
        <p:nvSpPr>
          <p:cNvPr id="3" name="Content Placeholder 2"/>
          <p:cNvSpPr>
            <a:spLocks noGrp="1"/>
          </p:cNvSpPr>
          <p:nvPr>
            <p:ph idx="1"/>
          </p:nvPr>
        </p:nvSpPr>
        <p:spPr>
          <a:xfrm>
            <a:off x="642718" y="1783421"/>
            <a:ext cx="7886700" cy="4351338"/>
          </a:xfrm>
        </p:spPr>
        <p:txBody>
          <a:bodyPr>
            <a:noAutofit/>
          </a:bodyPr>
          <a:lstStyle/>
          <a:p>
            <a:r>
              <a:rPr lang="en-US" i="1" dirty="0" err="1" smtClean="0"/>
              <a:t>Pain+CPN</a:t>
            </a:r>
            <a:endParaRPr lang="en-US" i="1" dirty="0" smtClean="0"/>
          </a:p>
          <a:p>
            <a:pPr lvl="1"/>
            <a:r>
              <a:rPr lang="en-US" i="1" dirty="0" smtClean="0"/>
              <a:t>A premium </a:t>
            </a:r>
            <a:r>
              <a:rPr lang="en-US" i="1" dirty="0"/>
              <a:t>l</a:t>
            </a:r>
            <a:r>
              <a:rPr lang="en-US" i="1" dirty="0" smtClean="0"/>
              <a:t>iterature service that pulls pain-related articles from more than 110 journals. Eligible articles are rated for clinical relevance and newsworthiness by doctors, clinicians and other healthcare professionals</a:t>
            </a:r>
          </a:p>
          <a:p>
            <a:pPr lvl="2"/>
            <a:r>
              <a:rPr lang="en-US" i="1" dirty="0" smtClean="0"/>
              <a:t>Knowledge Translation committee worked together to expand raters to include patient perspective partners to better identify patient interests and informational needs</a:t>
            </a:r>
          </a:p>
          <a:p>
            <a:pPr lvl="2"/>
            <a:r>
              <a:rPr lang="en-US" i="1" dirty="0" smtClean="0"/>
              <a:t>Incorporated the introduction of lay summaries, geared towards patient-users, to help better facilitate conversations between patients and their healthcare providers</a:t>
            </a:r>
          </a:p>
          <a:p>
            <a:pPr lvl="2"/>
            <a:r>
              <a:rPr lang="en-US" i="1" dirty="0" smtClean="0"/>
              <a:t>Looking to increase number of patient raters and healthcare raters and increase frequency of lay summary production</a:t>
            </a:r>
            <a:endParaRPr lang="en-US" i="1" dirty="0"/>
          </a:p>
          <a:p>
            <a:pPr marL="914400" lvl="2" indent="0" algn="ctr">
              <a:buNone/>
            </a:pPr>
            <a:r>
              <a:rPr lang="en-US" sz="3900" dirty="0"/>
              <a:t>p</a:t>
            </a:r>
            <a:r>
              <a:rPr lang="en-US" sz="3900" dirty="0" smtClean="0"/>
              <a:t>ainpluscpn.ca</a:t>
            </a:r>
          </a:p>
          <a:p>
            <a:pPr lvl="2"/>
            <a:endParaRPr lang="en-US" i="1" dirty="0" smtClean="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63955" y="1027907"/>
            <a:ext cx="3351395" cy="1322919"/>
          </a:xfrm>
          <a:prstGeom prst="rect">
            <a:avLst/>
          </a:prstGeom>
        </p:spPr>
      </p:pic>
    </p:spTree>
    <p:extLst>
      <p:ext uri="{BB962C8B-B14F-4D97-AF65-F5344CB8AC3E}">
        <p14:creationId xmlns:p14="http://schemas.microsoft.com/office/powerpoint/2010/main" val="187799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129463" cy="892174"/>
          </a:xfrm>
        </p:spPr>
        <p:txBody>
          <a:bodyPr/>
          <a:lstStyle/>
          <a:p>
            <a:r>
              <a:rPr lang="en-US" dirty="0" smtClean="0"/>
              <a:t>Diabetes Action Canada </a:t>
            </a:r>
            <a:endParaRPr lang="en-US" dirty="0"/>
          </a:p>
        </p:txBody>
      </p:sp>
      <p:sp>
        <p:nvSpPr>
          <p:cNvPr id="3" name="Content Placeholder 2"/>
          <p:cNvSpPr>
            <a:spLocks noGrp="1"/>
          </p:cNvSpPr>
          <p:nvPr>
            <p:ph idx="1"/>
          </p:nvPr>
        </p:nvSpPr>
        <p:spPr>
          <a:xfrm>
            <a:off x="628650" y="1571627"/>
            <a:ext cx="8115301" cy="5143498"/>
          </a:xfrm>
        </p:spPr>
        <p:txBody>
          <a:bodyPr>
            <a:noAutofit/>
          </a:bodyPr>
          <a:lstStyle/>
          <a:p>
            <a:pPr marL="0" indent="0" defTabSz="457200">
              <a:lnSpc>
                <a:spcPct val="100000"/>
              </a:lnSpc>
              <a:buNone/>
            </a:pPr>
            <a:r>
              <a:rPr lang="en-US" sz="2000" b="1" dirty="0" smtClean="0"/>
              <a:t>Agenda</a:t>
            </a:r>
            <a:r>
              <a:rPr lang="en-US" sz="2000" dirty="0" smtClean="0"/>
              <a:t>: </a:t>
            </a:r>
            <a:r>
              <a:rPr lang="en-US" sz="2000" dirty="0">
                <a:solidFill>
                  <a:prstClr val="black"/>
                </a:solidFill>
              </a:rPr>
              <a:t>To develop patient- and research-informed innovations in </a:t>
            </a:r>
            <a:r>
              <a:rPr lang="en-US" sz="2000" dirty="0" smtClean="0">
                <a:solidFill>
                  <a:prstClr val="black"/>
                </a:solidFill>
              </a:rPr>
              <a:t>equitable health care delivery designed to prevent diabetes and </a:t>
            </a:r>
            <a:r>
              <a:rPr lang="en-US" sz="2000" dirty="0">
                <a:solidFill>
                  <a:prstClr val="black"/>
                </a:solidFill>
              </a:rPr>
              <a:t>its related complications and to achieve the Quadruple </a:t>
            </a:r>
            <a:r>
              <a:rPr lang="en-US" sz="2000" dirty="0" smtClean="0">
                <a:solidFill>
                  <a:prstClr val="black"/>
                </a:solidFill>
              </a:rPr>
              <a:t>Aim goals.  </a:t>
            </a:r>
            <a:endParaRPr lang="en-US" sz="2000" b="1" dirty="0">
              <a:solidFill>
                <a:prstClr val="black"/>
              </a:solidFill>
            </a:endParaRPr>
          </a:p>
          <a:p>
            <a:pPr marL="0" indent="0" defTabSz="457200">
              <a:lnSpc>
                <a:spcPct val="100000"/>
              </a:lnSpc>
              <a:buNone/>
            </a:pPr>
            <a:r>
              <a:rPr lang="en-US" sz="2000" b="1" dirty="0" smtClean="0"/>
              <a:t>Focus</a:t>
            </a:r>
            <a:r>
              <a:rPr lang="en-US" sz="2000" dirty="0" smtClean="0"/>
              <a:t>: Catalyzing the </a:t>
            </a:r>
            <a:r>
              <a:rPr lang="en-CA" sz="2000" dirty="0" smtClean="0"/>
              <a:t>scaling-up of effective </a:t>
            </a:r>
            <a:r>
              <a:rPr lang="en-CA" sz="2000" dirty="0"/>
              <a:t>health care solutions that directly improve outcomes for </a:t>
            </a:r>
            <a:r>
              <a:rPr lang="en-CA" sz="2000" dirty="0" smtClean="0"/>
              <a:t>persons </a:t>
            </a:r>
            <a:r>
              <a:rPr lang="en-CA" sz="2000" dirty="0"/>
              <a:t>living with </a:t>
            </a:r>
            <a:r>
              <a:rPr lang="en-CA" sz="2000" dirty="0" smtClean="0"/>
              <a:t>diabetes, particularly the most vulnerable, by </a:t>
            </a:r>
            <a:r>
              <a:rPr lang="en-CA" sz="2000" dirty="0"/>
              <a:t>addressing the </a:t>
            </a:r>
            <a:r>
              <a:rPr lang="en-CA" sz="2000" dirty="0" smtClean="0"/>
              <a:t>barriers to prevention </a:t>
            </a:r>
            <a:r>
              <a:rPr lang="en-CA" sz="2000" dirty="0"/>
              <a:t>and treatment of </a:t>
            </a:r>
            <a:r>
              <a:rPr lang="en-CA" sz="2000" dirty="0" smtClean="0"/>
              <a:t>diabetes complications that are most important to our Patient Partners. </a:t>
            </a:r>
            <a:endParaRPr lang="en-US" sz="2000" dirty="0"/>
          </a:p>
          <a:p>
            <a:pPr marL="0" indent="0">
              <a:lnSpc>
                <a:spcPct val="100000"/>
              </a:lnSpc>
              <a:buNone/>
            </a:pPr>
            <a:r>
              <a:rPr lang="en-US" sz="2000" b="1" dirty="0" smtClean="0"/>
              <a:t>Sectors</a:t>
            </a:r>
            <a:r>
              <a:rPr lang="en-US" sz="2000" dirty="0" smtClean="0"/>
              <a:t>: Persons living with diabetes, primary and community </a:t>
            </a:r>
            <a:r>
              <a:rPr lang="en-US" sz="2000" dirty="0"/>
              <a:t>healthcare </a:t>
            </a:r>
            <a:r>
              <a:rPr lang="en-US" sz="2000" dirty="0" smtClean="0"/>
              <a:t>providers, specialists, and advocacy organizations. (Policy decision-makers)</a:t>
            </a:r>
            <a:endParaRPr lang="en-US" sz="2000" dirty="0"/>
          </a:p>
          <a:p>
            <a:pPr marL="0" indent="0">
              <a:lnSpc>
                <a:spcPct val="100000"/>
              </a:lnSpc>
              <a:buNone/>
            </a:pPr>
            <a:r>
              <a:rPr lang="en-US" sz="2000" b="1" dirty="0" smtClean="0"/>
              <a:t>Key Projects</a:t>
            </a:r>
            <a:r>
              <a:rPr lang="en-US" sz="2000" dirty="0" smtClean="0"/>
              <a:t>: Digital Health Solutions (national repository, T1D Registry, </a:t>
            </a:r>
            <a:r>
              <a:rPr lang="en-US" sz="2000" i="1" dirty="0" err="1" smtClean="0"/>
              <a:t>bant</a:t>
            </a:r>
            <a:r>
              <a:rPr lang="en-US" sz="2000" dirty="0" smtClean="0"/>
              <a:t>); Indigenous Youth Mentorship Program; Community-engaged Care for Seniors with Diabetes;  Prevention of diabetic retinopathy and foot ulcers; building capacity in patient engagement and patient-oriented research. </a:t>
            </a:r>
            <a:endParaRPr lang="en-US" sz="2000" dirty="0"/>
          </a:p>
        </p:txBody>
      </p:sp>
    </p:spTree>
    <p:extLst>
      <p:ext uri="{BB962C8B-B14F-4D97-AF65-F5344CB8AC3E}">
        <p14:creationId xmlns:p14="http://schemas.microsoft.com/office/powerpoint/2010/main" val="195313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2162"/>
          </a:xfrm>
        </p:spPr>
        <p:txBody>
          <a:bodyPr>
            <a:normAutofit/>
          </a:bodyPr>
          <a:lstStyle/>
          <a:p>
            <a:r>
              <a:rPr lang="en-US" sz="3200" dirty="0" smtClean="0"/>
              <a:t>Diabetes Action Canada’s SPOR Success Story</a:t>
            </a:r>
            <a:endParaRPr lang="en-US" sz="3200" dirty="0"/>
          </a:p>
        </p:txBody>
      </p:sp>
      <p:sp>
        <p:nvSpPr>
          <p:cNvPr id="3" name="Content Placeholder 2"/>
          <p:cNvSpPr>
            <a:spLocks noGrp="1"/>
          </p:cNvSpPr>
          <p:nvPr>
            <p:ph idx="1"/>
          </p:nvPr>
        </p:nvSpPr>
        <p:spPr>
          <a:xfrm>
            <a:off x="388824" y="1432835"/>
            <a:ext cx="8366352" cy="5390468"/>
          </a:xfrm>
        </p:spPr>
        <p:txBody>
          <a:bodyPr>
            <a:normAutofit lnSpcReduction="10000"/>
          </a:bodyPr>
          <a:lstStyle/>
          <a:p>
            <a:r>
              <a:rPr lang="en-US" i="1" dirty="0" smtClean="0"/>
              <a:t>Patient-Oriented Research in Action</a:t>
            </a:r>
          </a:p>
          <a:p>
            <a:pPr lvl="1">
              <a:lnSpc>
                <a:spcPct val="110000"/>
              </a:lnSpc>
            </a:pPr>
            <a:r>
              <a:rPr lang="en-US" sz="2200" b="1" dirty="0" smtClean="0"/>
              <a:t>T1D Registry: </a:t>
            </a:r>
            <a:r>
              <a:rPr lang="en-US" sz="2200" dirty="0" smtClean="0"/>
              <a:t>a patient engagement tool co-designed </a:t>
            </a:r>
            <a:r>
              <a:rPr lang="en-US" sz="2200" dirty="0"/>
              <a:t>with individuals living with </a:t>
            </a:r>
            <a:r>
              <a:rPr lang="en-US" sz="2200" dirty="0" smtClean="0"/>
              <a:t>T1D.  Through an innovative workshop and planning process the Registry has been redesigned to address the unique needs of the T1D community. </a:t>
            </a:r>
          </a:p>
          <a:p>
            <a:pPr lvl="1">
              <a:lnSpc>
                <a:spcPct val="110000"/>
              </a:lnSpc>
            </a:pPr>
            <a:r>
              <a:rPr lang="en-US" sz="2200" b="1" dirty="0" smtClean="0"/>
              <a:t>Indigenous Youth Mentorship Program (IYMP): </a:t>
            </a:r>
            <a:r>
              <a:rPr lang="en-US" sz="2200" dirty="0" smtClean="0"/>
              <a:t>enabling the rippling out of the successful IYMP program (co-developed by researchers, Indigenous communities and elders) from 5 sites in Manitoba to over </a:t>
            </a:r>
            <a:r>
              <a:rPr lang="en-US" sz="2200" dirty="0"/>
              <a:t>3</a:t>
            </a:r>
            <a:r>
              <a:rPr lang="en-US" sz="2200" dirty="0" smtClean="0"/>
              <a:t>0 sites across the country including Northern Ontario communities. </a:t>
            </a:r>
          </a:p>
          <a:p>
            <a:pPr lvl="1">
              <a:lnSpc>
                <a:spcPct val="110000"/>
              </a:lnSpc>
            </a:pPr>
            <a:r>
              <a:rPr lang="en-US" sz="2200" b="1" dirty="0" smtClean="0"/>
              <a:t>Foot Care to Prevent Lower Limb Amputations: </a:t>
            </a:r>
            <a:r>
              <a:rPr lang="en-US" sz="2200" dirty="0" smtClean="0"/>
              <a:t>new research group emerged based on Patient Partner advice. Chiropody-led multi-</a:t>
            </a:r>
            <a:r>
              <a:rPr lang="en-US" sz="2200" dirty="0" err="1" smtClean="0"/>
              <a:t>centre</a:t>
            </a:r>
            <a:r>
              <a:rPr lang="en-US" sz="2200" dirty="0" smtClean="0"/>
              <a:t> </a:t>
            </a:r>
            <a:r>
              <a:rPr lang="en-US" sz="2200" dirty="0" err="1" smtClean="0"/>
              <a:t>iCT</a:t>
            </a:r>
            <a:r>
              <a:rPr lang="en-US" sz="2200" dirty="0" smtClean="0"/>
              <a:t> now funded. St. Michael’s leading new comprehensive, multi-disciplinary care path</a:t>
            </a:r>
            <a:endParaRPr lang="en-US" sz="2200" dirty="0"/>
          </a:p>
        </p:txBody>
      </p:sp>
    </p:spTree>
    <p:extLst>
      <p:ext uri="{BB962C8B-B14F-4D97-AF65-F5344CB8AC3E}">
        <p14:creationId xmlns:p14="http://schemas.microsoft.com/office/powerpoint/2010/main" val="240171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685800"/>
          </a:xfrm>
        </p:spPr>
        <p:txBody>
          <a:bodyPr/>
          <a:lstStyle/>
          <a:p>
            <a:r>
              <a:rPr lang="en-CA" dirty="0" smtClean="0"/>
              <a:t>SPOR Evidence Alliance</a:t>
            </a:r>
            <a:endParaRPr lang="en-CA" dirty="0"/>
          </a:p>
        </p:txBody>
      </p:sp>
      <p:sp>
        <p:nvSpPr>
          <p:cNvPr id="9" name="Content Placeholder 8"/>
          <p:cNvSpPr>
            <a:spLocks noGrp="1"/>
          </p:cNvSpPr>
          <p:nvPr>
            <p:ph idx="1"/>
          </p:nvPr>
        </p:nvSpPr>
        <p:spPr>
          <a:xfrm>
            <a:off x="457200" y="1066800"/>
            <a:ext cx="8229600" cy="4906963"/>
          </a:xfrm>
        </p:spPr>
        <p:txBody>
          <a:bodyPr>
            <a:normAutofit lnSpcReduction="10000"/>
          </a:bodyPr>
          <a:lstStyle/>
          <a:p>
            <a:pPr marL="0" indent="0">
              <a:spcBef>
                <a:spcPts val="0"/>
              </a:spcBef>
              <a:buNone/>
            </a:pPr>
            <a:r>
              <a:rPr lang="en-US" sz="2200" b="1" dirty="0"/>
              <a:t>Agenda: </a:t>
            </a:r>
            <a:r>
              <a:rPr lang="en-US" sz="2200" dirty="0"/>
              <a:t>To improve the Canadian health system by providing access to </a:t>
            </a:r>
            <a:r>
              <a:rPr lang="en-US" sz="2200" dirty="0" smtClean="0"/>
              <a:t>high-quality scientific </a:t>
            </a:r>
            <a:r>
              <a:rPr lang="en-US" sz="2200" dirty="0"/>
              <a:t>information synthesized to meet the needs of decision-makers, such as patients, healthcare providers, and </a:t>
            </a:r>
            <a:r>
              <a:rPr lang="en-US" sz="2200" dirty="0" smtClean="0"/>
              <a:t>policy-makers</a:t>
            </a:r>
          </a:p>
          <a:p>
            <a:pPr marL="0" indent="0">
              <a:spcBef>
                <a:spcPts val="0"/>
              </a:spcBef>
              <a:buNone/>
            </a:pPr>
            <a:endParaRPr lang="en-US" sz="2200" dirty="0"/>
          </a:p>
          <a:p>
            <a:pPr marL="0" indent="0">
              <a:spcBef>
                <a:spcPts val="0"/>
              </a:spcBef>
              <a:buNone/>
            </a:pPr>
            <a:r>
              <a:rPr lang="en-US" sz="2200" b="1" dirty="0" smtClean="0"/>
              <a:t>Focus</a:t>
            </a:r>
            <a:r>
              <a:rPr lang="en-US" sz="2200" b="1" dirty="0"/>
              <a:t>: </a:t>
            </a:r>
            <a:r>
              <a:rPr lang="en-US" sz="2200" dirty="0" smtClean="0"/>
              <a:t>Knowledge Synthesis, Knowledge Translation &amp; Implementation, and Clinical Practice Guidelines with a strong emphasis on decision-maker and patient engagement</a:t>
            </a:r>
          </a:p>
          <a:p>
            <a:pPr marL="0" indent="0">
              <a:spcBef>
                <a:spcPts val="0"/>
              </a:spcBef>
              <a:buNone/>
            </a:pPr>
            <a:endParaRPr lang="en-US" sz="2200" dirty="0"/>
          </a:p>
          <a:p>
            <a:pPr marL="0" indent="0">
              <a:spcBef>
                <a:spcPts val="0"/>
              </a:spcBef>
              <a:buNone/>
            </a:pPr>
            <a:r>
              <a:rPr lang="en-US" sz="2200" b="1" dirty="0"/>
              <a:t>Sectors: </a:t>
            </a:r>
            <a:r>
              <a:rPr lang="en-US" sz="2200" dirty="0"/>
              <a:t>Researchers, </a:t>
            </a:r>
            <a:r>
              <a:rPr lang="en-US" sz="2200" dirty="0" smtClean="0"/>
              <a:t>research trainees, patient partners, </a:t>
            </a:r>
            <a:r>
              <a:rPr lang="en-US" sz="2200" dirty="0"/>
              <a:t>healthcare providers, policy makers, and </a:t>
            </a:r>
            <a:r>
              <a:rPr lang="en-US" sz="2200" dirty="0" smtClean="0"/>
              <a:t>other decision-makers</a:t>
            </a:r>
          </a:p>
          <a:p>
            <a:pPr marL="0" indent="0">
              <a:spcBef>
                <a:spcPts val="0"/>
              </a:spcBef>
              <a:buNone/>
            </a:pPr>
            <a:endParaRPr lang="en-US" sz="2200" dirty="0"/>
          </a:p>
          <a:p>
            <a:pPr marL="0" indent="0">
              <a:spcBef>
                <a:spcPts val="0"/>
              </a:spcBef>
              <a:buNone/>
            </a:pPr>
            <a:r>
              <a:rPr lang="en-US" sz="2200" b="1" dirty="0"/>
              <a:t>Key </a:t>
            </a:r>
            <a:r>
              <a:rPr lang="en-US" sz="2200" b="1" dirty="0" smtClean="0"/>
              <a:t>Initiatives: </a:t>
            </a:r>
            <a:r>
              <a:rPr lang="en-US" sz="2200" dirty="0" smtClean="0"/>
              <a:t>Knowledge user-initiated research queries, searchable database of Canadian Clinical Practice Guidelines, as well as training </a:t>
            </a:r>
            <a:r>
              <a:rPr lang="en-US" sz="2200" dirty="0"/>
              <a:t>and mentorship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5E142-BA66-4577-AABD-3D3B043058E5}" type="slidenum">
              <a:rPr kumimoji="0" lang="en-US" sz="1200" b="1" i="0" u="none" strike="noStrike" kern="1200" cap="none" spc="0" normalizeH="0" baseline="0" noProof="0" smtClean="0">
                <a:ln>
                  <a:noFill/>
                </a:ln>
                <a:solidFill>
                  <a:srgbClr val="26262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600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dirty="0" smtClean="0"/>
              <a:t>SPOR Evidence Alliance’s </a:t>
            </a:r>
            <a:r>
              <a:rPr lang="en-US" dirty="0"/>
              <a:t>Success Story</a:t>
            </a:r>
          </a:p>
        </p:txBody>
      </p:sp>
      <p:sp>
        <p:nvSpPr>
          <p:cNvPr id="3" name="Content Placeholder 2"/>
          <p:cNvSpPr>
            <a:spLocks noGrp="1"/>
          </p:cNvSpPr>
          <p:nvPr>
            <p:ph idx="1"/>
          </p:nvPr>
        </p:nvSpPr>
        <p:spPr>
          <a:xfrm>
            <a:off x="457200" y="990600"/>
            <a:ext cx="8229600" cy="5105400"/>
          </a:xfrm>
        </p:spPr>
        <p:txBody>
          <a:bodyPr>
            <a:noAutofit/>
          </a:bodyPr>
          <a:lstStyle/>
          <a:p>
            <a:pPr marL="0" indent="0">
              <a:spcBef>
                <a:spcPts val="0"/>
              </a:spcBef>
              <a:spcAft>
                <a:spcPts val="300"/>
              </a:spcAft>
              <a:buNone/>
            </a:pPr>
            <a:r>
              <a:rPr lang="en-CA" sz="2200" b="1" dirty="0" smtClean="0"/>
              <a:t>Alliance Governance:</a:t>
            </a:r>
          </a:p>
          <a:p>
            <a:pPr>
              <a:spcBef>
                <a:spcPts val="0"/>
              </a:spcBef>
              <a:spcAft>
                <a:spcPts val="300"/>
              </a:spcAft>
            </a:pPr>
            <a:r>
              <a:rPr lang="en-US" sz="2200" dirty="0"/>
              <a:t>The Alliance has oversight from six committees to ensure progress towards its vision and goals are on </a:t>
            </a:r>
            <a:r>
              <a:rPr lang="en-US" sz="2200" dirty="0" smtClean="0"/>
              <a:t>track</a:t>
            </a:r>
          </a:p>
          <a:p>
            <a:pPr>
              <a:spcBef>
                <a:spcPts val="0"/>
              </a:spcBef>
              <a:spcAft>
                <a:spcPts val="300"/>
              </a:spcAft>
            </a:pPr>
            <a:r>
              <a:rPr lang="en-CA" sz="2200" dirty="0" smtClean="0"/>
              <a:t>Each committee has reserved seats for patient partners</a:t>
            </a:r>
          </a:p>
          <a:p>
            <a:pPr lvl="1">
              <a:spcBef>
                <a:spcPts val="0"/>
              </a:spcBef>
              <a:spcAft>
                <a:spcPts val="300"/>
              </a:spcAft>
            </a:pPr>
            <a:r>
              <a:rPr lang="en-CA" sz="2200" dirty="0"/>
              <a:t>F</a:t>
            </a:r>
            <a:r>
              <a:rPr lang="en-CA" sz="2200" dirty="0" smtClean="0"/>
              <a:t>ive of the committees are co-chaired by a patient partner</a:t>
            </a:r>
          </a:p>
          <a:p>
            <a:pPr>
              <a:spcBef>
                <a:spcPts val="0"/>
              </a:spcBef>
              <a:spcAft>
                <a:spcPts val="300"/>
              </a:spcAft>
            </a:pPr>
            <a:r>
              <a:rPr lang="en-CA" sz="2200" dirty="0" smtClean="0"/>
              <a:t>Patient partners, researchers, trainees and knowledge-users worked together in the Alliance’s inaugural year on the following:</a:t>
            </a:r>
          </a:p>
          <a:p>
            <a:pPr lvl="1">
              <a:spcBef>
                <a:spcPts val="0"/>
              </a:spcBef>
              <a:spcAft>
                <a:spcPts val="300"/>
              </a:spcAft>
            </a:pPr>
            <a:r>
              <a:rPr lang="en-CA" sz="2200" dirty="0" smtClean="0"/>
              <a:t>Branding of the Alliance</a:t>
            </a:r>
          </a:p>
          <a:p>
            <a:pPr lvl="1">
              <a:spcBef>
                <a:spcPts val="0"/>
              </a:spcBef>
              <a:spcAft>
                <a:spcPts val="300"/>
              </a:spcAft>
            </a:pPr>
            <a:r>
              <a:rPr lang="en-CA" sz="2200" dirty="0" smtClean="0"/>
              <a:t>Patient engagement strategy and compensation policy for Alliance activities</a:t>
            </a:r>
          </a:p>
          <a:p>
            <a:pPr lvl="1">
              <a:spcBef>
                <a:spcPts val="0"/>
              </a:spcBef>
              <a:spcAft>
                <a:spcPts val="300"/>
              </a:spcAft>
            </a:pPr>
            <a:r>
              <a:rPr lang="en-CA" sz="2200" dirty="0" smtClean="0"/>
              <a:t>Training and mentorship strategy</a:t>
            </a:r>
          </a:p>
          <a:p>
            <a:pPr lvl="1">
              <a:spcBef>
                <a:spcPts val="0"/>
              </a:spcBef>
              <a:spcAft>
                <a:spcPts val="300"/>
              </a:spcAft>
            </a:pPr>
            <a:r>
              <a:rPr lang="en-CA" sz="2200" dirty="0" smtClean="0"/>
              <a:t>Assessing patient engagement opportunities in research queries received through our query services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5E142-BA66-4577-AABD-3D3B043058E5}" type="slidenum">
              <a:rPr kumimoji="0" lang="en-US" sz="1200" b="1" i="0" u="none" strike="noStrike" kern="1200" cap="none" spc="0" normalizeH="0" baseline="0" noProof="0" smtClean="0">
                <a:ln>
                  <a:noFill/>
                </a:ln>
                <a:solidFill>
                  <a:srgbClr val="26262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934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Inflammation, Microbiome, and Alimentation: Gastro-Intestinal and Neuropsychiatric Effects: the IMAGINE-SPOR Chronic Disease Network</a:t>
            </a:r>
          </a:p>
        </p:txBody>
      </p:sp>
      <p:sp>
        <p:nvSpPr>
          <p:cNvPr id="3" name="Content Placeholder 2"/>
          <p:cNvSpPr>
            <a:spLocks noGrp="1"/>
          </p:cNvSpPr>
          <p:nvPr>
            <p:ph idx="1"/>
          </p:nvPr>
        </p:nvSpPr>
        <p:spPr>
          <a:xfrm>
            <a:off x="703806" y="1913307"/>
            <a:ext cx="7886700" cy="4712081"/>
          </a:xfrm>
        </p:spPr>
        <p:txBody>
          <a:bodyPr>
            <a:normAutofit fontScale="92500" lnSpcReduction="20000"/>
          </a:bodyPr>
          <a:lstStyle/>
          <a:p>
            <a:pPr marL="0" indent="0">
              <a:buNone/>
            </a:pPr>
            <a:r>
              <a:rPr lang="en-US" b="1" dirty="0" smtClean="0"/>
              <a:t>Agenda</a:t>
            </a:r>
            <a:r>
              <a:rPr lang="en-US" dirty="0" smtClean="0"/>
              <a:t>: </a:t>
            </a:r>
            <a:r>
              <a:rPr lang="en-US" dirty="0"/>
              <a:t>T</a:t>
            </a:r>
            <a:r>
              <a:rPr lang="en-US" dirty="0" smtClean="0"/>
              <a:t>o </a:t>
            </a:r>
            <a:r>
              <a:rPr lang="en-US" dirty="0"/>
              <a:t>develop innovative therapies for Irritable Bowel Syndrome (IBS) and Inflammatory Bowel Disease (IBD</a:t>
            </a:r>
            <a:r>
              <a:rPr lang="en-US" dirty="0" smtClean="0"/>
              <a:t>) and their associated mental health disorders.</a:t>
            </a:r>
          </a:p>
          <a:p>
            <a:pPr marL="0" indent="0">
              <a:buNone/>
            </a:pPr>
            <a:endParaRPr lang="en-US" dirty="0"/>
          </a:p>
          <a:p>
            <a:pPr marL="0" indent="0">
              <a:buNone/>
            </a:pPr>
            <a:r>
              <a:rPr lang="en-US" b="1" dirty="0" smtClean="0"/>
              <a:t>Focus</a:t>
            </a:r>
            <a:r>
              <a:rPr lang="en-US" dirty="0" smtClean="0"/>
              <a:t>: </a:t>
            </a:r>
            <a:r>
              <a:rPr lang="en-US" dirty="0"/>
              <a:t>Irritable Bowel Syndrome (IBS) and Inflammatory Bowel Disease (IBD</a:t>
            </a:r>
            <a:r>
              <a:rPr lang="en-US" dirty="0" smtClean="0"/>
              <a:t>) and mental health</a:t>
            </a:r>
          </a:p>
          <a:p>
            <a:pPr marL="0" indent="0">
              <a:buNone/>
            </a:pPr>
            <a:endParaRPr lang="en-US" dirty="0"/>
          </a:p>
          <a:p>
            <a:pPr marL="0" indent="0">
              <a:buNone/>
            </a:pPr>
            <a:r>
              <a:rPr lang="en-US" b="1" dirty="0" smtClean="0"/>
              <a:t>Sectors</a:t>
            </a:r>
            <a:r>
              <a:rPr lang="en-US" dirty="0" smtClean="0"/>
              <a:t>: Specialist (Gastroenterology &amp; Psychiatry)</a:t>
            </a:r>
          </a:p>
          <a:p>
            <a:pPr marL="0" indent="0">
              <a:buNone/>
            </a:pPr>
            <a:endParaRPr lang="en-US" dirty="0"/>
          </a:p>
          <a:p>
            <a:pPr marL="0" indent="0">
              <a:buNone/>
            </a:pPr>
            <a:r>
              <a:rPr lang="en-US" b="1" dirty="0" smtClean="0"/>
              <a:t>Key Projects</a:t>
            </a:r>
            <a:r>
              <a:rPr lang="en-US" dirty="0" smtClean="0"/>
              <a:t>: Establish legacy patient cohort to develop innovative therapies, improve outcomes of existing therapies, develop strategies to optimize current therapies  </a:t>
            </a:r>
            <a:endParaRPr lang="en-US" dirty="0"/>
          </a:p>
        </p:txBody>
      </p:sp>
    </p:spTree>
    <p:extLst>
      <p:ext uri="{BB962C8B-B14F-4D97-AF65-F5344CB8AC3E}">
        <p14:creationId xmlns:p14="http://schemas.microsoft.com/office/powerpoint/2010/main" val="210071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IMAGINE-SPOR</a:t>
            </a:r>
            <a:r>
              <a:rPr lang="en-US" dirty="0" smtClean="0"/>
              <a:t>’s Success Story</a:t>
            </a:r>
            <a:endParaRPr lang="en-US" dirty="0"/>
          </a:p>
        </p:txBody>
      </p:sp>
      <p:sp>
        <p:nvSpPr>
          <p:cNvPr id="4" name="Content Placeholder 3"/>
          <p:cNvSpPr>
            <a:spLocks noGrp="1"/>
          </p:cNvSpPr>
          <p:nvPr>
            <p:ph idx="1"/>
          </p:nvPr>
        </p:nvSpPr>
        <p:spPr>
          <a:xfrm>
            <a:off x="628649" y="1825625"/>
            <a:ext cx="8066171" cy="4767680"/>
          </a:xfrm>
        </p:spPr>
        <p:txBody>
          <a:bodyPr>
            <a:normAutofit fontScale="92500" lnSpcReduction="20000"/>
          </a:bodyPr>
          <a:lstStyle/>
          <a:p>
            <a:r>
              <a:rPr lang="en-US" dirty="0" smtClean="0"/>
              <a:t>PACE Quality Indicators to Improve IBD Care Delivery</a:t>
            </a:r>
          </a:p>
          <a:p>
            <a:pPr lvl="1"/>
            <a:r>
              <a:rPr lang="en-US" dirty="0" smtClean="0"/>
              <a:t>Partnered with </a:t>
            </a:r>
            <a:r>
              <a:rPr lang="en-US" dirty="0" err="1" smtClean="0"/>
              <a:t>Crohn’s</a:t>
            </a:r>
            <a:r>
              <a:rPr lang="en-US" dirty="0" smtClean="0"/>
              <a:t> </a:t>
            </a:r>
            <a:r>
              <a:rPr lang="en-US" dirty="0"/>
              <a:t>and Colitis Canada’s PACE </a:t>
            </a:r>
            <a:r>
              <a:rPr lang="en-US" dirty="0" smtClean="0"/>
              <a:t>Program</a:t>
            </a:r>
          </a:p>
          <a:p>
            <a:pPr lvl="1"/>
            <a:r>
              <a:rPr lang="en-US" dirty="0" smtClean="0"/>
              <a:t>Active </a:t>
            </a:r>
            <a:r>
              <a:rPr lang="en-US" dirty="0"/>
              <a:t>involvement of patient representatives to develop and select a comprehensive list of Quality Indicators (QI) for </a:t>
            </a:r>
            <a:r>
              <a:rPr lang="en-US" dirty="0" smtClean="0"/>
              <a:t>IBD </a:t>
            </a:r>
            <a:r>
              <a:rPr lang="en-US" dirty="0"/>
              <a:t>management </a:t>
            </a:r>
            <a:endParaRPr lang="en-US" dirty="0" smtClean="0"/>
          </a:p>
          <a:p>
            <a:pPr lvl="1"/>
            <a:r>
              <a:rPr lang="en-US" dirty="0" smtClean="0"/>
              <a:t>Variable clinical </a:t>
            </a:r>
            <a:r>
              <a:rPr lang="en-US" dirty="0"/>
              <a:t>practice exists in many aspects of IBD care </a:t>
            </a:r>
            <a:endParaRPr lang="en-US" dirty="0" smtClean="0"/>
          </a:p>
          <a:p>
            <a:pPr lvl="1"/>
            <a:r>
              <a:rPr lang="en-US" dirty="0" smtClean="0"/>
              <a:t>QIs </a:t>
            </a:r>
            <a:r>
              <a:rPr lang="en-US" dirty="0"/>
              <a:t>hold great potential to advance best practices for medical professionals and elevate the standard of care for patients </a:t>
            </a:r>
            <a:r>
              <a:rPr lang="en-US" dirty="0" smtClean="0"/>
              <a:t>  </a:t>
            </a:r>
          </a:p>
          <a:p>
            <a:pPr lvl="1"/>
            <a:r>
              <a:rPr lang="en-US" dirty="0" smtClean="0"/>
              <a:t>Patients </a:t>
            </a:r>
            <a:r>
              <a:rPr lang="en-US" dirty="0"/>
              <a:t>are the ultimate beneficiaries of any healthcare improvement program, </a:t>
            </a:r>
            <a:r>
              <a:rPr lang="en-US" dirty="0" smtClean="0"/>
              <a:t>therefore this </a:t>
            </a:r>
            <a:r>
              <a:rPr lang="en-US" dirty="0"/>
              <a:t>initiative engaged patients throughout the methodological </a:t>
            </a:r>
            <a:r>
              <a:rPr lang="en-US" dirty="0" smtClean="0"/>
              <a:t>process</a:t>
            </a:r>
          </a:p>
          <a:p>
            <a:pPr lvl="1"/>
            <a:r>
              <a:rPr lang="en-US" dirty="0" smtClean="0"/>
              <a:t>Ensure </a:t>
            </a:r>
            <a:r>
              <a:rPr lang="en-US" dirty="0"/>
              <a:t>that aspects of IBD care of importance to the Canadian patient population were </a:t>
            </a:r>
            <a:r>
              <a:rPr lang="en-US" dirty="0" smtClean="0"/>
              <a:t>considered</a:t>
            </a:r>
          </a:p>
          <a:p>
            <a:pPr lvl="1"/>
            <a:r>
              <a:rPr lang="en-US" dirty="0" smtClean="0"/>
              <a:t>Implementation</a:t>
            </a:r>
            <a:r>
              <a:rPr lang="en-US" dirty="0"/>
              <a:t>:</a:t>
            </a:r>
            <a:r>
              <a:rPr lang="en-US" dirty="0" smtClean="0"/>
              <a:t> </a:t>
            </a:r>
            <a:r>
              <a:rPr lang="en-US" dirty="0"/>
              <a:t>12 of the 45 QI indicators </a:t>
            </a:r>
            <a:r>
              <a:rPr lang="en-US" dirty="0" smtClean="0"/>
              <a:t>(amenable </a:t>
            </a:r>
            <a:r>
              <a:rPr lang="en-US" dirty="0"/>
              <a:t>to patient </a:t>
            </a:r>
            <a:r>
              <a:rPr lang="en-US" dirty="0" smtClean="0"/>
              <a:t>self-reporting) incorporated </a:t>
            </a:r>
            <a:r>
              <a:rPr lang="en-US" dirty="0"/>
              <a:t>in a smartphone app (</a:t>
            </a:r>
            <a:r>
              <a:rPr lang="en-US" dirty="0" err="1"/>
              <a:t>HealthPromise</a:t>
            </a:r>
            <a:r>
              <a:rPr lang="en-US" dirty="0"/>
              <a:t>) used by IBD patients</a:t>
            </a:r>
            <a:r>
              <a:rPr lang="en-US" dirty="0" smtClean="0"/>
              <a:t>.</a:t>
            </a:r>
            <a:endParaRPr lang="en-US" dirty="0"/>
          </a:p>
        </p:txBody>
      </p:sp>
    </p:spTree>
    <p:extLst>
      <p:ext uri="{BB962C8B-B14F-4D97-AF65-F5344CB8AC3E}">
        <p14:creationId xmlns:p14="http://schemas.microsoft.com/office/powerpoint/2010/main" val="414371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B961-0924-4E4D-9209-4B116A58C1FF}"/>
              </a:ext>
            </a:extLst>
          </p:cNvPr>
          <p:cNvSpPr>
            <a:spLocks noGrp="1"/>
          </p:cNvSpPr>
          <p:nvPr>
            <p:ph type="title"/>
          </p:nvPr>
        </p:nvSpPr>
        <p:spPr>
          <a:xfrm>
            <a:off x="541683" y="142490"/>
            <a:ext cx="7886700" cy="1325563"/>
          </a:xfrm>
        </p:spPr>
        <p:txBody>
          <a:bodyPr/>
          <a:lstStyle/>
          <a:p>
            <a:r>
              <a:rPr lang="en-US" dirty="0" smtClean="0"/>
              <a:t>Agenda</a:t>
            </a:r>
            <a:endParaRPr lang="en-CA" dirty="0"/>
          </a:p>
        </p:txBody>
      </p:sp>
      <p:sp>
        <p:nvSpPr>
          <p:cNvPr id="3" name="Content Placeholder 2">
            <a:extLst>
              <a:ext uri="{FF2B5EF4-FFF2-40B4-BE49-F238E27FC236}">
                <a16:creationId xmlns:a16="http://schemas.microsoft.com/office/drawing/2014/main" id="{031A688B-D696-4BCE-B245-541C875C05B6}"/>
              </a:ext>
            </a:extLst>
          </p:cNvPr>
          <p:cNvSpPr>
            <a:spLocks noGrp="1"/>
          </p:cNvSpPr>
          <p:nvPr>
            <p:ph idx="1"/>
          </p:nvPr>
        </p:nvSpPr>
        <p:spPr>
          <a:xfrm>
            <a:off x="-685799" y="1825626"/>
            <a:ext cx="10730345" cy="4351339"/>
          </a:xfrm>
        </p:spPr>
        <p:txBody>
          <a:bodyPr>
            <a:normAutofit/>
          </a:bodyPr>
          <a:lstStyle/>
          <a:p>
            <a:pPr marL="0" indent="0">
              <a:buNone/>
            </a:pPr>
            <a:endParaRPr lang="en-US" dirty="0" smtClean="0"/>
          </a:p>
          <a:p>
            <a:pPr marL="0"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825043128"/>
              </p:ext>
            </p:extLst>
          </p:nvPr>
        </p:nvGraphicFramePr>
        <p:xfrm>
          <a:off x="467003" y="1280389"/>
          <a:ext cx="8036059" cy="5486539"/>
        </p:xfrm>
        <a:graphic>
          <a:graphicData uri="http://schemas.openxmlformats.org/drawingml/2006/table">
            <a:tbl>
              <a:tblPr firstRow="1" firstCol="1" bandRow="1">
                <a:tableStyleId>{5C22544A-7EE6-4342-B048-85BDC9FD1C3A}</a:tableStyleId>
              </a:tblPr>
              <a:tblGrid>
                <a:gridCol w="1750417">
                  <a:extLst>
                    <a:ext uri="{9D8B030D-6E8A-4147-A177-3AD203B41FA5}">
                      <a16:colId xmlns:a16="http://schemas.microsoft.com/office/drawing/2014/main" val="1656569933"/>
                    </a:ext>
                  </a:extLst>
                </a:gridCol>
                <a:gridCol w="6285642">
                  <a:extLst>
                    <a:ext uri="{9D8B030D-6E8A-4147-A177-3AD203B41FA5}">
                      <a16:colId xmlns:a16="http://schemas.microsoft.com/office/drawing/2014/main" val="2017220071"/>
                    </a:ext>
                  </a:extLst>
                </a:gridCol>
              </a:tblGrid>
              <a:tr h="300032">
                <a:tc>
                  <a:txBody>
                    <a:bodyPr/>
                    <a:lstStyle/>
                    <a:p>
                      <a:pPr marL="0" marR="0">
                        <a:lnSpc>
                          <a:spcPct val="107000"/>
                        </a:lnSpc>
                        <a:spcBef>
                          <a:spcPts val="0"/>
                        </a:spcBef>
                        <a:spcAft>
                          <a:spcPts val="0"/>
                        </a:spcAft>
                      </a:pPr>
                      <a:r>
                        <a:rPr lang="en-US" sz="1900" dirty="0">
                          <a:effectLst/>
                        </a:rPr>
                        <a:t>Time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900">
                          <a:effectLst/>
                        </a:rPr>
                        <a:t>Topic</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9279245"/>
                  </a:ext>
                </a:extLst>
              </a:tr>
              <a:tr h="398614">
                <a:tc>
                  <a:txBody>
                    <a:bodyPr/>
                    <a:lstStyle/>
                    <a:p>
                      <a:pPr marL="0" marR="0">
                        <a:lnSpc>
                          <a:spcPct val="107000"/>
                        </a:lnSpc>
                        <a:spcBef>
                          <a:spcPts val="0"/>
                        </a:spcBef>
                        <a:spcAft>
                          <a:spcPts val="0"/>
                        </a:spcAft>
                      </a:pP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9:00 – 9:05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Welcome – Marilyn Emery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104229"/>
                  </a:ext>
                </a:extLst>
              </a:tr>
              <a:tr h="472922">
                <a:tc>
                  <a:txBody>
                    <a:bodyPr/>
                    <a:lstStyle/>
                    <a:p>
                      <a:pPr marL="0" marR="0">
                        <a:lnSpc>
                          <a:spcPct val="107000"/>
                        </a:lnSpc>
                        <a:spcBef>
                          <a:spcPts val="0"/>
                        </a:spcBef>
                        <a:spcAft>
                          <a:spcPts val="0"/>
                        </a:spcAft>
                      </a:pPr>
                      <a:r>
                        <a:rPr lang="en-US" sz="1900" dirty="0">
                          <a:effectLst/>
                        </a:rPr>
                        <a:t>9:00 – 9:15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Introductions and Objectives for the Day -  Geoff Anderson  </a:t>
                      </a:r>
                    </a:p>
                  </a:txBody>
                  <a:tcPr marL="68580" marR="68580" marT="0" marB="0"/>
                </a:tc>
                <a:extLst>
                  <a:ext uri="{0D108BD9-81ED-4DB2-BD59-A6C34878D82A}">
                    <a16:rowId xmlns:a16="http://schemas.microsoft.com/office/drawing/2014/main" val="1813185539"/>
                  </a:ext>
                </a:extLst>
              </a:tr>
              <a:tr h="600062">
                <a:tc>
                  <a:txBody>
                    <a:bodyPr/>
                    <a:lstStyle/>
                    <a:p>
                      <a:pPr marL="0" marR="0" algn="ctr">
                        <a:lnSpc>
                          <a:spcPct val="107000"/>
                        </a:lnSpc>
                        <a:spcBef>
                          <a:spcPts val="0"/>
                        </a:spcBef>
                        <a:spcAft>
                          <a:spcPts val="0"/>
                        </a:spcAft>
                      </a:pPr>
                      <a:r>
                        <a:rPr lang="en-US" sz="1900">
                          <a:effectLst/>
                        </a:rPr>
                        <a:t> </a:t>
                      </a:r>
                    </a:p>
                    <a:p>
                      <a:pPr marL="0" marR="0">
                        <a:lnSpc>
                          <a:spcPct val="107000"/>
                        </a:lnSpc>
                        <a:spcBef>
                          <a:spcPts val="0"/>
                        </a:spcBef>
                        <a:spcAft>
                          <a:spcPts val="0"/>
                        </a:spcAft>
                      </a:pPr>
                      <a:r>
                        <a:rPr lang="en-US" sz="1900">
                          <a:effectLst/>
                        </a:rPr>
                        <a:t>9:15 – 9:30</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The SPOR Enterprise in Ontario: Overview, opportunities and challenges - Catharine Whiteside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0145407"/>
                  </a:ext>
                </a:extLst>
              </a:tr>
              <a:tr h="600062">
                <a:tc>
                  <a:txBody>
                    <a:bodyPr/>
                    <a:lstStyle/>
                    <a:p>
                      <a:pPr marL="0" marR="0">
                        <a:lnSpc>
                          <a:spcPct val="107000"/>
                        </a:lnSpc>
                        <a:spcBef>
                          <a:spcPts val="0"/>
                        </a:spcBef>
                        <a:spcAft>
                          <a:spcPts val="0"/>
                        </a:spcAft>
                      </a:pPr>
                      <a:r>
                        <a:rPr lang="en-US" sz="1900">
                          <a:effectLst/>
                        </a:rPr>
                        <a:t>9:30 – 9:45</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Collective impact framework applied to SPOR: Focus on Common Agenda and Metrics - Onil Bhattacharyya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3781981"/>
                  </a:ext>
                </a:extLst>
              </a:tr>
              <a:tr h="300032">
                <a:tc>
                  <a:txBody>
                    <a:bodyPr/>
                    <a:lstStyle/>
                    <a:p>
                      <a:pPr marL="0" marR="0">
                        <a:lnSpc>
                          <a:spcPct val="107000"/>
                        </a:lnSpc>
                        <a:spcBef>
                          <a:spcPts val="0"/>
                        </a:spcBef>
                        <a:spcAft>
                          <a:spcPts val="0"/>
                        </a:spcAft>
                      </a:pPr>
                      <a:r>
                        <a:rPr lang="en-US" sz="1900">
                          <a:effectLst/>
                        </a:rPr>
                        <a:t>9:45 – 10:00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900">
                          <a:effectLst/>
                        </a:rPr>
                        <a:t>Discussion – All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651369"/>
                  </a:ext>
                </a:extLst>
              </a:tr>
              <a:tr h="600062">
                <a:tc>
                  <a:txBody>
                    <a:bodyPr/>
                    <a:lstStyle/>
                    <a:p>
                      <a:pPr marL="0" marR="0">
                        <a:lnSpc>
                          <a:spcPct val="107000"/>
                        </a:lnSpc>
                        <a:spcBef>
                          <a:spcPts val="0"/>
                        </a:spcBef>
                        <a:spcAft>
                          <a:spcPts val="0"/>
                        </a:spcAft>
                      </a:pPr>
                      <a:r>
                        <a:rPr lang="en-US" sz="1900" dirty="0">
                          <a:effectLst/>
                        </a:rPr>
                        <a:t>10:00 – 10:45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Reports and Discussion on Activities and Agendas of Each SPOR Element in Ontario - All</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0976258"/>
                  </a:ext>
                </a:extLst>
              </a:tr>
              <a:tr h="370623">
                <a:tc>
                  <a:txBody>
                    <a:bodyPr/>
                    <a:lstStyle/>
                    <a:p>
                      <a:pPr marL="0" marR="0">
                        <a:lnSpc>
                          <a:spcPct val="107000"/>
                        </a:lnSpc>
                        <a:spcBef>
                          <a:spcPts val="0"/>
                        </a:spcBef>
                        <a:spcAft>
                          <a:spcPts val="0"/>
                        </a:spcAft>
                      </a:pPr>
                      <a:r>
                        <a:rPr lang="en-US" sz="1900">
                          <a:effectLst/>
                        </a:rPr>
                        <a:t>10:45 – 11:00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Break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122827"/>
                  </a:ext>
                </a:extLst>
              </a:tr>
              <a:tr h="382449">
                <a:tc>
                  <a:txBody>
                    <a:bodyPr/>
                    <a:lstStyle/>
                    <a:p>
                      <a:pPr marL="0" marR="0">
                        <a:lnSpc>
                          <a:spcPct val="107000"/>
                        </a:lnSpc>
                        <a:spcBef>
                          <a:spcPts val="0"/>
                        </a:spcBef>
                        <a:spcAft>
                          <a:spcPts val="0"/>
                        </a:spcAft>
                      </a:pP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11:00 – 11:15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Evaluation and SPOR –</a:t>
                      </a:r>
                      <a:r>
                        <a:rPr lang="en-US" sz="1900" baseline="0" dirty="0" smtClean="0">
                          <a:effectLst/>
                          <a:latin typeface="Calibri" panose="020F0502020204030204" pitchFamily="34" charset="0"/>
                          <a:ea typeface="Calibri" panose="020F0502020204030204" pitchFamily="34" charset="0"/>
                          <a:cs typeface="Times New Roman" panose="02020603050405020304" pitchFamily="18" charset="0"/>
                        </a:rPr>
                        <a:t> Vasanthi Srinivasan and Eddy Nason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4139"/>
                  </a:ext>
                </a:extLst>
              </a:tr>
              <a:tr h="600062">
                <a:tc>
                  <a:txBody>
                    <a:bodyPr/>
                    <a:lstStyle/>
                    <a:p>
                      <a:pPr marL="0" marR="0">
                        <a:lnSpc>
                          <a:spcPct val="107000"/>
                        </a:lnSpc>
                        <a:spcBef>
                          <a:spcPts val="0"/>
                        </a:spcBef>
                        <a:spcAft>
                          <a:spcPts val="0"/>
                        </a:spcAft>
                      </a:pPr>
                      <a:r>
                        <a:rPr lang="en-US" sz="1900" dirty="0" smtClean="0">
                          <a:effectLst/>
                        </a:rPr>
                        <a:t>11:15 </a:t>
                      </a:r>
                      <a:r>
                        <a:rPr lang="en-US" sz="1900" dirty="0">
                          <a:effectLst/>
                        </a:rPr>
                        <a:t>– 11:45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Reports and Discussion on Evaluation Plans and Metrics of Each SPOR Element in Ontario - All</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0411934"/>
                  </a:ext>
                </a:extLst>
              </a:tr>
              <a:tr h="453948">
                <a:tc>
                  <a:txBody>
                    <a:bodyPr/>
                    <a:lstStyle/>
                    <a:p>
                      <a:pPr marL="0" marR="0">
                        <a:lnSpc>
                          <a:spcPct val="107000"/>
                        </a:lnSpc>
                        <a:spcBef>
                          <a:spcPts val="0"/>
                        </a:spcBef>
                        <a:spcAft>
                          <a:spcPts val="0"/>
                        </a:spcAft>
                      </a:pPr>
                      <a:r>
                        <a:rPr lang="en-US" sz="1900">
                          <a:effectLst/>
                        </a:rPr>
                        <a:t>11:45 – 12:00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Summary and Next Steps – Geoff Anderson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653601"/>
                  </a:ext>
                </a:extLst>
              </a:tr>
              <a:tr h="300032">
                <a:tc>
                  <a:txBody>
                    <a:bodyPr/>
                    <a:lstStyle/>
                    <a:p>
                      <a:pPr marL="0" marR="0">
                        <a:lnSpc>
                          <a:spcPct val="107000"/>
                        </a:lnSpc>
                        <a:spcBef>
                          <a:spcPts val="0"/>
                        </a:spcBef>
                        <a:spcAft>
                          <a:spcPts val="0"/>
                        </a:spcAft>
                      </a:pPr>
                      <a:r>
                        <a:rPr lang="en-US" sz="1900">
                          <a:effectLst/>
                        </a:rPr>
                        <a:t>12:00 – 1:00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Networking Lunch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170367"/>
                  </a:ext>
                </a:extLst>
              </a:tr>
            </a:tbl>
          </a:graphicData>
        </a:graphic>
      </p:graphicFrame>
      <p:sp>
        <p:nvSpPr>
          <p:cNvPr id="4" name="Rectangle 3"/>
          <p:cNvSpPr/>
          <p:nvPr/>
        </p:nvSpPr>
        <p:spPr>
          <a:xfrm>
            <a:off x="467003" y="4011066"/>
            <a:ext cx="8036059" cy="622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7772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Ontario SPOR Support Unit </a:t>
            </a:r>
          </a:p>
        </p:txBody>
      </p:sp>
      <p:sp>
        <p:nvSpPr>
          <p:cNvPr id="3" name="Content Placeholder 2"/>
          <p:cNvSpPr>
            <a:spLocks noGrp="1"/>
          </p:cNvSpPr>
          <p:nvPr>
            <p:ph idx="1"/>
          </p:nvPr>
        </p:nvSpPr>
        <p:spPr>
          <a:xfrm>
            <a:off x="628650" y="1825624"/>
            <a:ext cx="7886700" cy="4856529"/>
          </a:xfrm>
        </p:spPr>
        <p:txBody>
          <a:bodyPr>
            <a:noAutofit/>
          </a:bodyPr>
          <a:lstStyle/>
          <a:p>
            <a:pPr marL="0" indent="0">
              <a:spcBef>
                <a:spcPts val="1800"/>
              </a:spcBef>
              <a:buNone/>
            </a:pPr>
            <a:r>
              <a:rPr lang="en-US" sz="2300" b="1" dirty="0"/>
              <a:t>Mandate</a:t>
            </a:r>
            <a:r>
              <a:rPr lang="en-US" sz="2300" dirty="0"/>
              <a:t>: To shift Ontario’s culture of health research to one with a patient oriented, networked and impact driven paradigm for the benefit of health, health policy and healthcare in the province</a:t>
            </a:r>
            <a:endParaRPr lang="en-US" sz="2000" dirty="0"/>
          </a:p>
          <a:p>
            <a:pPr marL="0" indent="0">
              <a:spcBef>
                <a:spcPts val="1800"/>
              </a:spcBef>
              <a:buNone/>
            </a:pPr>
            <a:r>
              <a:rPr lang="en-US" sz="2300" b="1" dirty="0"/>
              <a:t>Focus</a:t>
            </a:r>
            <a:r>
              <a:rPr lang="en-US" sz="2300" dirty="0"/>
              <a:t>: Patient-oriented research support and excellence</a:t>
            </a:r>
          </a:p>
          <a:p>
            <a:pPr marL="0" indent="0">
              <a:spcBef>
                <a:spcPts val="1800"/>
              </a:spcBef>
              <a:buNone/>
            </a:pPr>
            <a:r>
              <a:rPr lang="en-US" sz="2300" b="1" dirty="0"/>
              <a:t>Sectors</a:t>
            </a:r>
            <a:r>
              <a:rPr lang="en-US" sz="2300" dirty="0"/>
              <a:t>: ‘Patients’, researchers, policy makers, health professionals, industry, health administrators/managers, the public</a:t>
            </a:r>
          </a:p>
          <a:p>
            <a:pPr marL="0" indent="0">
              <a:spcBef>
                <a:spcPts val="1800"/>
              </a:spcBef>
              <a:buNone/>
            </a:pPr>
            <a:r>
              <a:rPr lang="en-US" sz="2300" b="1" dirty="0"/>
              <a:t>Key Areas</a:t>
            </a:r>
            <a:r>
              <a:rPr lang="en-US" sz="2300" dirty="0"/>
              <a:t>: Consultation support, patient engagement, patient oriented research methods, pragmatic trails, indigenous health, francophone health, sex and gender, data, capacity building, knowledge translation, demonstration projects</a:t>
            </a:r>
          </a:p>
        </p:txBody>
      </p:sp>
      <p:pic>
        <p:nvPicPr>
          <p:cNvPr id="5" name="Picture 4" descr="A picture containing clipart&#10;&#10;Description automatically generated">
            <a:extLst>
              <a:ext uri="{FF2B5EF4-FFF2-40B4-BE49-F238E27FC236}">
                <a16:creationId xmlns:a16="http://schemas.microsoft.com/office/drawing/2014/main" id="{B38A262F-0386-418A-928C-B8B39085B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988" y="0"/>
            <a:ext cx="1700011" cy="1562488"/>
          </a:xfrm>
          <a:prstGeom prst="rect">
            <a:avLst/>
          </a:prstGeom>
        </p:spPr>
      </p:pic>
    </p:spTree>
    <p:extLst>
      <p:ext uri="{BB962C8B-B14F-4D97-AF65-F5344CB8AC3E}">
        <p14:creationId xmlns:p14="http://schemas.microsoft.com/office/powerpoint/2010/main" val="395273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629"/>
            <a:ext cx="7886700" cy="1325563"/>
          </a:xfrm>
        </p:spPr>
        <p:txBody>
          <a:bodyPr/>
          <a:lstStyle/>
          <a:p>
            <a:r>
              <a:rPr lang="en-US" dirty="0"/>
              <a:t>OSSU’s SPOR Success Story</a:t>
            </a:r>
          </a:p>
        </p:txBody>
      </p:sp>
      <p:sp>
        <p:nvSpPr>
          <p:cNvPr id="3" name="Content Placeholder 2"/>
          <p:cNvSpPr>
            <a:spLocks noGrp="1"/>
          </p:cNvSpPr>
          <p:nvPr>
            <p:ph sz="half" idx="1"/>
          </p:nvPr>
        </p:nvSpPr>
        <p:spPr>
          <a:xfrm>
            <a:off x="218940" y="1325564"/>
            <a:ext cx="4410209" cy="5389807"/>
          </a:xfrm>
        </p:spPr>
        <p:txBody>
          <a:bodyPr>
            <a:normAutofit fontScale="62500" lnSpcReduction="20000"/>
          </a:bodyPr>
          <a:lstStyle/>
          <a:p>
            <a:pPr marL="0" indent="0">
              <a:buNone/>
            </a:pPr>
            <a:r>
              <a:rPr lang="en-US" b="1" dirty="0"/>
              <a:t>OSSU Demonstration Projects (IMPACT Awards)</a:t>
            </a:r>
          </a:p>
          <a:p>
            <a:r>
              <a:rPr lang="en-US" dirty="0"/>
              <a:t>OSSU funded 17 demonstration projects across Ontario, to showcase the value and impact POR can have in the province when paired with POR support.</a:t>
            </a:r>
          </a:p>
          <a:p>
            <a:r>
              <a:rPr lang="en-US" dirty="0"/>
              <a:t>Funded IMPACT Awards were all co-designed with patient partners to fit with patient-identified needs</a:t>
            </a:r>
          </a:p>
          <a:p>
            <a:r>
              <a:rPr lang="en-US" dirty="0"/>
              <a:t>In the selection process for projects, patient partners, health professionals and decision makers worked with academics on reviewing proposals for potential impacts and patient </a:t>
            </a:r>
            <a:r>
              <a:rPr lang="en-US" dirty="0" err="1"/>
              <a:t>centredness</a:t>
            </a:r>
            <a:r>
              <a:rPr lang="en-US" dirty="0"/>
              <a:t>.</a:t>
            </a:r>
          </a:p>
          <a:p>
            <a:r>
              <a:rPr lang="en-US" dirty="0"/>
              <a:t>Patient partners on projects were also part of the interview process for proposing groups, in order to understand how patient partners had been, and would be, involved in the proposed project</a:t>
            </a:r>
          </a:p>
          <a:p>
            <a:r>
              <a:rPr lang="en-US" dirty="0"/>
              <a:t>All of the successful projects had to showcase how their work would be implementable and scalable in the province, as well as being required to work with at least three OSSU Research Centres</a:t>
            </a:r>
          </a:p>
          <a:p>
            <a:pPr lvl="2"/>
            <a:endParaRPr lang="en-US" i="1" dirty="0"/>
          </a:p>
        </p:txBody>
      </p:sp>
      <p:sp>
        <p:nvSpPr>
          <p:cNvPr id="4" name="Content Placeholder 3">
            <a:extLst>
              <a:ext uri="{FF2B5EF4-FFF2-40B4-BE49-F238E27FC236}">
                <a16:creationId xmlns:a16="http://schemas.microsoft.com/office/drawing/2014/main" id="{E4D13F14-8FAA-443F-A6D3-66FA611C181A}"/>
              </a:ext>
            </a:extLst>
          </p:cNvPr>
          <p:cNvSpPr>
            <a:spLocks noGrp="1"/>
          </p:cNvSpPr>
          <p:nvPr>
            <p:ph sz="half" idx="2"/>
          </p:nvPr>
        </p:nvSpPr>
        <p:spPr>
          <a:xfrm>
            <a:off x="4629149" y="1325563"/>
            <a:ext cx="4410209" cy="5389807"/>
          </a:xfrm>
        </p:spPr>
        <p:txBody>
          <a:bodyPr>
            <a:normAutofit fontScale="62500" lnSpcReduction="20000"/>
          </a:bodyPr>
          <a:lstStyle/>
          <a:p>
            <a:pPr marL="0" indent="0">
              <a:buNone/>
            </a:pPr>
            <a:r>
              <a:rPr lang="en-US" b="1" u="sng" dirty="0"/>
              <a:t>IMPACTS</a:t>
            </a:r>
          </a:p>
          <a:p>
            <a:r>
              <a:rPr lang="en-US" dirty="0"/>
              <a:t>Many projects have already produced impacts, including: </a:t>
            </a:r>
          </a:p>
          <a:p>
            <a:pPr lvl="1"/>
            <a:r>
              <a:rPr lang="en-US" sz="2900" b="1" i="1" dirty="0"/>
              <a:t>CLEAN Meds</a:t>
            </a:r>
            <a:r>
              <a:rPr lang="en-US" sz="2900" b="1" dirty="0"/>
              <a:t>: </a:t>
            </a:r>
            <a:r>
              <a:rPr lang="en-US" sz="2900" dirty="0"/>
              <a:t>the work on providing free medications has impacted Ontario and Canadian conversations on pharmacare, as well as providing much need medication to individuals who may not have been able to comply with their prescriptions</a:t>
            </a:r>
          </a:p>
          <a:p>
            <a:pPr lvl="1"/>
            <a:r>
              <a:rPr lang="en-US" sz="2900" b="1" i="1" dirty="0" err="1"/>
              <a:t>YouthCan</a:t>
            </a:r>
            <a:r>
              <a:rPr lang="en-US" sz="2900" b="1" i="1" dirty="0"/>
              <a:t> IMPACT</a:t>
            </a:r>
            <a:r>
              <a:rPr lang="en-US" sz="2900" dirty="0"/>
              <a:t>: the approach to youth mental health services is now being rolled out across the province in association with MOHLTC</a:t>
            </a:r>
          </a:p>
          <a:p>
            <a:pPr lvl="1"/>
            <a:r>
              <a:rPr lang="en-US" sz="2900" b="1" i="1" dirty="0"/>
              <a:t>First Nations Diabetes</a:t>
            </a:r>
            <a:r>
              <a:rPr lang="en-US" sz="2900" dirty="0"/>
              <a:t>: has changed the information available to First Nations on diabetes, as well as exemplifying how POR can work with FN communities</a:t>
            </a:r>
          </a:p>
          <a:p>
            <a:pPr lvl="1"/>
            <a:r>
              <a:rPr lang="en-US" sz="2900" b="1" i="1" dirty="0"/>
              <a:t>Ontario Healthcare Implementation Laboratory</a:t>
            </a:r>
            <a:r>
              <a:rPr lang="en-US" sz="2900" dirty="0"/>
              <a:t>: Working with HQO to create patient-partnered changes to quality improvement in Ontario’s health system and embedding it in the quality system</a:t>
            </a:r>
          </a:p>
          <a:p>
            <a:endParaRPr lang="en-US" dirty="0"/>
          </a:p>
        </p:txBody>
      </p:sp>
      <p:pic>
        <p:nvPicPr>
          <p:cNvPr id="7" name="Picture 6">
            <a:extLst>
              <a:ext uri="{FF2B5EF4-FFF2-40B4-BE49-F238E27FC236}">
                <a16:creationId xmlns:a16="http://schemas.microsoft.com/office/drawing/2014/main" id="{B86DDE8A-D9D8-46BB-8080-D5A6D3858A0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09498" y="24165"/>
            <a:ext cx="1119083" cy="1566716"/>
          </a:xfrm>
          <a:prstGeom prst="rect">
            <a:avLst/>
          </a:prstGeom>
        </p:spPr>
      </p:pic>
    </p:spTree>
    <p:extLst>
      <p:ext uri="{BB962C8B-B14F-4D97-AF65-F5344CB8AC3E}">
        <p14:creationId xmlns:p14="http://schemas.microsoft.com/office/powerpoint/2010/main" val="317442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189" y="2416562"/>
            <a:ext cx="7886700" cy="1793654"/>
          </a:xfrm>
        </p:spPr>
        <p:txBody>
          <a:bodyPr>
            <a:normAutofit fontScale="90000"/>
          </a:bodyPr>
          <a:lstStyle/>
          <a:p>
            <a:r>
              <a:rPr lang="en-US" dirty="0"/>
              <a:t>Reports and Discussion on </a:t>
            </a:r>
            <a:r>
              <a:rPr lang="en-US" dirty="0" smtClean="0"/>
              <a:t>Agenda and Success Stories of </a:t>
            </a:r>
            <a:r>
              <a:rPr lang="en-US" dirty="0"/>
              <a:t>Each SPOR Element in Ontario </a:t>
            </a:r>
          </a:p>
        </p:txBody>
      </p:sp>
      <p:pic>
        <p:nvPicPr>
          <p:cNvPr id="4" name="Picture 3"/>
          <p:cNvPicPr>
            <a:picLocks noChangeAspect="1"/>
          </p:cNvPicPr>
          <p:nvPr/>
        </p:nvPicPr>
        <p:blipFill>
          <a:blip r:embed="rId2"/>
          <a:stretch>
            <a:fillRect/>
          </a:stretch>
        </p:blipFill>
        <p:spPr>
          <a:xfrm>
            <a:off x="7180330" y="5923555"/>
            <a:ext cx="1878763" cy="776695"/>
          </a:xfrm>
          <a:prstGeom prst="rect">
            <a:avLst/>
          </a:prstGeom>
        </p:spPr>
      </p:pic>
    </p:spTree>
    <p:extLst>
      <p:ext uri="{BB962C8B-B14F-4D97-AF65-F5344CB8AC3E}">
        <p14:creationId xmlns:p14="http://schemas.microsoft.com/office/powerpoint/2010/main" val="182353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Open Minds Network </a:t>
            </a:r>
            <a:endParaRPr lang="en-US" dirty="0"/>
          </a:p>
        </p:txBody>
      </p:sp>
      <p:sp>
        <p:nvSpPr>
          <p:cNvPr id="3" name="Content Placeholder 2"/>
          <p:cNvSpPr>
            <a:spLocks noGrp="1"/>
          </p:cNvSpPr>
          <p:nvPr>
            <p:ph idx="1"/>
          </p:nvPr>
        </p:nvSpPr>
        <p:spPr>
          <a:xfrm>
            <a:off x="574082" y="1337617"/>
            <a:ext cx="7941268" cy="4820231"/>
          </a:xfrm>
        </p:spPr>
        <p:txBody>
          <a:bodyPr>
            <a:noAutofit/>
          </a:bodyPr>
          <a:lstStyle/>
          <a:p>
            <a:pPr marL="0" indent="0">
              <a:buNone/>
            </a:pPr>
            <a:r>
              <a:rPr lang="en-US" sz="1600" b="1" dirty="0" smtClean="0"/>
              <a:t>Agenda</a:t>
            </a:r>
            <a:r>
              <a:rPr lang="en-US" sz="1600" dirty="0" smtClean="0"/>
              <a:t>: </a:t>
            </a:r>
            <a:endParaRPr lang="en-CA" sz="1600" dirty="0"/>
          </a:p>
          <a:p>
            <a:r>
              <a:rPr lang="en-CA" sz="1600" dirty="0" smtClean="0"/>
              <a:t>To </a:t>
            </a:r>
            <a:r>
              <a:rPr lang="en-CA" sz="1600" dirty="0"/>
              <a:t>provide timely access to evidence-informed, youth-friendly, and situation-appropriate mental health care across the entire spectrum of mental health </a:t>
            </a:r>
            <a:r>
              <a:rPr lang="en-CA" sz="1600" dirty="0" smtClean="0"/>
              <a:t>problems; </a:t>
            </a:r>
            <a:r>
              <a:rPr lang="en-CA" sz="1600" dirty="0"/>
              <a:t>and </a:t>
            </a:r>
          </a:p>
          <a:p>
            <a:r>
              <a:rPr lang="en-CA" sz="1600" dirty="0" smtClean="0"/>
              <a:t>Create pan-Canadian network  of youth, families/carers, service providers, researchers and decision makers from diverse contexts across Canada</a:t>
            </a:r>
          </a:p>
          <a:p>
            <a:r>
              <a:rPr lang="en-CA" sz="1600" dirty="0" smtClean="0"/>
              <a:t>Generating new knowledge about youth mental health care across </a:t>
            </a:r>
            <a:r>
              <a:rPr lang="en-CA" sz="1600" dirty="0"/>
              <a:t>C</a:t>
            </a:r>
            <a:r>
              <a:rPr lang="en-CA" sz="1600" dirty="0" smtClean="0"/>
              <a:t>anada (what works, in what contexts and why)</a:t>
            </a:r>
            <a:endParaRPr lang="en-US" sz="1600" dirty="0"/>
          </a:p>
          <a:p>
            <a:pPr marL="0" indent="0">
              <a:buNone/>
            </a:pPr>
            <a:r>
              <a:rPr lang="en-US" sz="1600" b="1" dirty="0" smtClean="0"/>
              <a:t>Focus</a:t>
            </a:r>
            <a:r>
              <a:rPr lang="en-US" sz="1600" dirty="0" smtClean="0"/>
              <a:t>: Youth and their families/</a:t>
            </a:r>
            <a:r>
              <a:rPr lang="en-US" sz="1600" dirty="0" err="1" smtClean="0"/>
              <a:t>carers</a:t>
            </a:r>
            <a:r>
              <a:rPr lang="en-US" sz="1600" dirty="0" smtClean="0"/>
              <a:t> in need of mental health services, service providers, service planners </a:t>
            </a:r>
            <a:endParaRPr lang="en-US" sz="1600" dirty="0"/>
          </a:p>
          <a:p>
            <a:pPr marL="0" indent="0">
              <a:buNone/>
            </a:pPr>
            <a:r>
              <a:rPr lang="en-US" sz="1600" b="1" dirty="0" smtClean="0"/>
              <a:t>Sectors</a:t>
            </a:r>
            <a:r>
              <a:rPr lang="en-US" sz="1600" dirty="0" smtClean="0"/>
              <a:t>: Primary</a:t>
            </a:r>
            <a:r>
              <a:rPr lang="en-US" sz="1600" dirty="0"/>
              <a:t> </a:t>
            </a:r>
            <a:r>
              <a:rPr lang="en-US" sz="1600" dirty="0" smtClean="0"/>
              <a:t>care, specialist services, peer support, social &amp; community services </a:t>
            </a:r>
            <a:endParaRPr lang="en-US" sz="1600" dirty="0"/>
          </a:p>
          <a:p>
            <a:pPr marL="0" indent="0">
              <a:buNone/>
            </a:pPr>
            <a:r>
              <a:rPr lang="en-US" sz="1600" b="1" dirty="0" smtClean="0"/>
              <a:t>Key Projects</a:t>
            </a:r>
            <a:r>
              <a:rPr lang="en-US" sz="1600" dirty="0" smtClean="0"/>
              <a:t>:  </a:t>
            </a:r>
          </a:p>
          <a:p>
            <a:r>
              <a:rPr lang="en-US" sz="1600" dirty="0" smtClean="0"/>
              <a:t>O</a:t>
            </a:r>
            <a:r>
              <a:rPr lang="en-CA" sz="1600" dirty="0" err="1" smtClean="0"/>
              <a:t>ptimizing</a:t>
            </a:r>
            <a:r>
              <a:rPr lang="en-CA" sz="1600" dirty="0" smtClean="0"/>
              <a:t> local services to create integrated </a:t>
            </a:r>
            <a:r>
              <a:rPr lang="en-CA" sz="1600" dirty="0"/>
              <a:t>youth mental health service </a:t>
            </a:r>
            <a:r>
              <a:rPr lang="en-CA" sz="1600" dirty="0" smtClean="0"/>
              <a:t>sites across </a:t>
            </a:r>
            <a:r>
              <a:rPr lang="en-CA" sz="1600" dirty="0"/>
              <a:t>Canada </a:t>
            </a:r>
            <a:r>
              <a:rPr lang="en-CA" sz="1600" dirty="0" smtClean="0"/>
              <a:t>(14 sites in 6 provinces 1 territory)</a:t>
            </a:r>
          </a:p>
          <a:p>
            <a:r>
              <a:rPr lang="en-CA" sz="1600" dirty="0" smtClean="0"/>
              <a:t>Helping </a:t>
            </a:r>
            <a:r>
              <a:rPr lang="en-CA" sz="1600" dirty="0"/>
              <a:t>service providers, managers, and </a:t>
            </a:r>
            <a:r>
              <a:rPr lang="en-CA" sz="1600" dirty="0" smtClean="0"/>
              <a:t>clinical leaders </a:t>
            </a:r>
            <a:r>
              <a:rPr lang="en-CA" sz="1600" dirty="0"/>
              <a:t>across Canada </a:t>
            </a:r>
            <a:r>
              <a:rPr lang="en-CA" sz="1600" dirty="0" smtClean="0"/>
              <a:t>transform services through optimizing local resources, integration </a:t>
            </a:r>
            <a:r>
              <a:rPr lang="en-CA" sz="1600" dirty="0"/>
              <a:t>of </a:t>
            </a:r>
            <a:r>
              <a:rPr lang="en-CA" sz="1600" dirty="0" smtClean="0"/>
              <a:t>meaningful evaluation/research into </a:t>
            </a:r>
            <a:r>
              <a:rPr lang="en-CA" sz="1600" dirty="0"/>
              <a:t>care and engagement of youth, families and </a:t>
            </a:r>
            <a:r>
              <a:rPr lang="en-CA" sz="1600" dirty="0" smtClean="0"/>
              <a:t>carers</a:t>
            </a:r>
            <a:r>
              <a:rPr lang="en-CA" sz="1600" dirty="0"/>
              <a:t> </a:t>
            </a:r>
            <a:r>
              <a:rPr lang="en-CA" sz="1600" dirty="0" smtClean="0"/>
              <a:t>in service planning and research</a:t>
            </a:r>
          </a:p>
          <a:p>
            <a:r>
              <a:rPr lang="en-CA" sz="1600" dirty="0" smtClean="0"/>
              <a:t>Creating a diverse national network</a:t>
            </a:r>
          </a:p>
          <a:p>
            <a:endParaRPr lang="en-US" sz="1600" dirty="0"/>
          </a:p>
        </p:txBody>
      </p:sp>
    </p:spTree>
    <p:extLst>
      <p:ext uri="{BB962C8B-B14F-4D97-AF65-F5344CB8AC3E}">
        <p14:creationId xmlns:p14="http://schemas.microsoft.com/office/powerpoint/2010/main" val="330781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Open Minds’ SPOR Success Story</a:t>
            </a:r>
            <a:endParaRPr lang="en-US" dirty="0"/>
          </a:p>
        </p:txBody>
      </p:sp>
      <p:sp>
        <p:nvSpPr>
          <p:cNvPr id="3" name="Content Placeholder 2"/>
          <p:cNvSpPr>
            <a:spLocks noGrp="1"/>
          </p:cNvSpPr>
          <p:nvPr>
            <p:ph idx="1"/>
          </p:nvPr>
        </p:nvSpPr>
        <p:spPr>
          <a:xfrm>
            <a:off x="608875" y="1825624"/>
            <a:ext cx="7906475" cy="5032375"/>
          </a:xfrm>
        </p:spPr>
        <p:txBody>
          <a:bodyPr>
            <a:noAutofit/>
          </a:bodyPr>
          <a:lstStyle/>
          <a:p>
            <a:r>
              <a:rPr lang="en-US" sz="1400" dirty="0" smtClean="0"/>
              <a:t>AOM has transformed youth mental health field in Canada through:</a:t>
            </a:r>
          </a:p>
          <a:p>
            <a:pPr lvl="1"/>
            <a:r>
              <a:rPr lang="en-US" sz="1400" dirty="0" smtClean="0"/>
              <a:t>Created </a:t>
            </a:r>
            <a:r>
              <a:rPr lang="en-US" sz="1400" dirty="0"/>
              <a:t>the momentum for and </a:t>
            </a:r>
            <a:r>
              <a:rPr lang="en-US" sz="1400" dirty="0" smtClean="0"/>
              <a:t>informing policy </a:t>
            </a:r>
            <a:r>
              <a:rPr lang="en-US" sz="1400" dirty="0"/>
              <a:t>and funding commitments to youth mental health in Canada – Quickly influencing priorities unlike traditional research. Examples include YWHO (Ontario), Foundry (BC), Aires </a:t>
            </a:r>
            <a:r>
              <a:rPr lang="en-US" sz="1400" dirty="0" err="1"/>
              <a:t>ouvertes</a:t>
            </a:r>
            <a:r>
              <a:rPr lang="en-US" sz="1400" dirty="0"/>
              <a:t> (Quebec), ACCESS OM NB, FRAYME etc. </a:t>
            </a:r>
            <a:endParaRPr lang="en-US" sz="1400" dirty="0" smtClean="0"/>
          </a:p>
          <a:p>
            <a:pPr lvl="1"/>
            <a:r>
              <a:rPr lang="en-US" sz="1400" dirty="0" smtClean="0"/>
              <a:t>Having a </a:t>
            </a:r>
            <a:r>
              <a:rPr lang="en-US" sz="1400" b="1" dirty="0" smtClean="0"/>
              <a:t>direct, immediate impact</a:t>
            </a:r>
            <a:r>
              <a:rPr lang="en-US" sz="1400" dirty="0" smtClean="0"/>
              <a:t> on thousands of Canadian youth seeking help for mental health issues</a:t>
            </a:r>
          </a:p>
          <a:p>
            <a:pPr lvl="1"/>
            <a:r>
              <a:rPr lang="en-US" sz="1400" dirty="0" smtClean="0"/>
              <a:t>Improved </a:t>
            </a:r>
            <a:r>
              <a:rPr lang="en-US" sz="1400" dirty="0"/>
              <a:t>services from the ground up, based on evidence informed service design framework (change management, training &amp; capacity building</a:t>
            </a:r>
            <a:r>
              <a:rPr lang="en-US" sz="1400" dirty="0" smtClean="0"/>
              <a:t>)</a:t>
            </a:r>
          </a:p>
          <a:p>
            <a:pPr lvl="1"/>
            <a:r>
              <a:rPr lang="en-US" sz="1400" dirty="0" smtClean="0"/>
              <a:t>Integrating </a:t>
            </a:r>
            <a:r>
              <a:rPr lang="en-US" sz="1400" dirty="0"/>
              <a:t>evaluation and research directly into practice (shortening the gap in research </a:t>
            </a:r>
            <a:r>
              <a:rPr lang="en-US" sz="1400" dirty="0" smtClean="0"/>
              <a:t>  -&gt; </a:t>
            </a:r>
            <a:r>
              <a:rPr lang="en-US" sz="1400" dirty="0"/>
              <a:t>implementation</a:t>
            </a:r>
            <a:r>
              <a:rPr lang="en-US" sz="1400" dirty="0" smtClean="0"/>
              <a:t>)</a:t>
            </a:r>
          </a:p>
          <a:p>
            <a:pPr lvl="1"/>
            <a:r>
              <a:rPr lang="en-US" sz="1400" dirty="0" smtClean="0"/>
              <a:t>Creating a first of it’s kind dataset that will provide a national snapshot of youth mental healthcare across diverse contexts in Canada</a:t>
            </a:r>
          </a:p>
          <a:p>
            <a:r>
              <a:rPr lang="en-US" sz="1400" dirty="0" smtClean="0"/>
              <a:t>Project innovations (so far):</a:t>
            </a:r>
          </a:p>
          <a:p>
            <a:pPr lvl="1"/>
            <a:r>
              <a:rPr lang="en-US" sz="1400" dirty="0" smtClean="0"/>
              <a:t>Designed &amp; implemented evaluation protocol in consultation with youth, families/</a:t>
            </a:r>
            <a:r>
              <a:rPr lang="en-US" sz="1400" dirty="0" err="1" smtClean="0"/>
              <a:t>carers</a:t>
            </a:r>
            <a:r>
              <a:rPr lang="en-US" sz="1400" dirty="0" smtClean="0"/>
              <a:t>, researchers and service planners </a:t>
            </a:r>
          </a:p>
          <a:p>
            <a:pPr lvl="1"/>
            <a:r>
              <a:rPr lang="en-US" sz="1400" dirty="0" smtClean="0"/>
              <a:t>Designed and implemented innovative clinical model (ACCESS Clinician), training/capacity building program for clinicians and research staff across the country </a:t>
            </a:r>
          </a:p>
          <a:p>
            <a:pPr lvl="1"/>
            <a:r>
              <a:rPr lang="en-US" sz="1400" dirty="0" smtClean="0"/>
              <a:t>Created an online data platform that provides meaningful feedback to clinicians, service planners and researchers in real-time</a:t>
            </a:r>
          </a:p>
          <a:p>
            <a:pPr lvl="1"/>
            <a:r>
              <a:rPr lang="en-US" sz="1400" dirty="0"/>
              <a:t>Creating a multi-stakeholder network, connecting Indigenous and non-Indigenous partners from across Canada </a:t>
            </a:r>
          </a:p>
          <a:p>
            <a:pPr lvl="1"/>
            <a:endParaRPr lang="en-US" sz="1400" dirty="0" smtClean="0"/>
          </a:p>
        </p:txBody>
      </p:sp>
    </p:spTree>
    <p:extLst>
      <p:ext uri="{BB962C8B-B14F-4D97-AF65-F5344CB8AC3E}">
        <p14:creationId xmlns:p14="http://schemas.microsoft.com/office/powerpoint/2010/main" val="2263540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BeACCoN (Better Access and Care for Complex Needs) PIHCI Network</a:t>
            </a:r>
            <a:endParaRPr lang="en-US" sz="2800" dirty="0"/>
          </a:p>
        </p:txBody>
      </p:sp>
      <p:sp>
        <p:nvSpPr>
          <p:cNvPr id="3" name="Content Placeholder 2"/>
          <p:cNvSpPr>
            <a:spLocks noGrp="1"/>
          </p:cNvSpPr>
          <p:nvPr>
            <p:ph idx="1"/>
          </p:nvPr>
        </p:nvSpPr>
        <p:spPr/>
        <p:txBody>
          <a:bodyPr>
            <a:noAutofit/>
          </a:bodyPr>
          <a:lstStyle/>
          <a:p>
            <a:pPr marL="0" indent="0">
              <a:buNone/>
            </a:pPr>
            <a:r>
              <a:rPr lang="en-US" sz="2000" b="1" dirty="0"/>
              <a:t>Agenda</a:t>
            </a:r>
            <a:r>
              <a:rPr lang="en-US" sz="2000" dirty="0"/>
              <a:t>: Facilitate innovation to improve  integrated and primary care for people with complex needs in </a:t>
            </a:r>
            <a:r>
              <a:rPr lang="en-US" sz="2000" dirty="0" smtClean="0"/>
              <a:t>Ontario</a:t>
            </a:r>
            <a:endParaRPr lang="en-US" sz="2000" dirty="0"/>
          </a:p>
          <a:p>
            <a:pPr marL="0" indent="0">
              <a:buNone/>
            </a:pPr>
            <a:r>
              <a:rPr lang="en-US" sz="2000" b="1" dirty="0" smtClean="0"/>
              <a:t>Focus</a:t>
            </a:r>
            <a:r>
              <a:rPr lang="en-US" sz="2000" dirty="0" smtClean="0"/>
              <a:t>: </a:t>
            </a:r>
            <a:r>
              <a:rPr lang="en-CA" sz="2000" dirty="0"/>
              <a:t>Innovations that focus on multi-sector integration,  upstream prevention strategies and care delivery models.  Aimed at complex-needs and high cost users across the life course (children, adults and older people) </a:t>
            </a:r>
          </a:p>
          <a:p>
            <a:pPr marL="0" indent="0">
              <a:buNone/>
            </a:pPr>
            <a:r>
              <a:rPr lang="en-CA" sz="2000" dirty="0"/>
              <a:t>Generate evidence on the impacts of innovations on health outcomes, experience and cost to support evidenced-informed scale up and system </a:t>
            </a:r>
            <a:r>
              <a:rPr lang="en-CA" sz="2000" dirty="0" smtClean="0"/>
              <a:t>transformation</a:t>
            </a:r>
            <a:endParaRPr lang="en-US" sz="2000" dirty="0"/>
          </a:p>
          <a:p>
            <a:pPr marL="0" indent="0">
              <a:buNone/>
            </a:pPr>
            <a:r>
              <a:rPr lang="en-US" sz="2000" b="1" dirty="0" smtClean="0"/>
              <a:t>Sectors</a:t>
            </a:r>
            <a:r>
              <a:rPr lang="en-US" sz="2000" dirty="0" smtClean="0"/>
              <a:t>: Primary, community, social determinants (housing, social services, </a:t>
            </a:r>
            <a:r>
              <a:rPr lang="en-US" sz="2000" dirty="0" err="1" smtClean="0"/>
              <a:t>etc</a:t>
            </a:r>
            <a:r>
              <a:rPr lang="en-US" sz="2000" dirty="0" smtClean="0"/>
              <a:t>)</a:t>
            </a:r>
            <a:endParaRPr lang="en-US" sz="2000" dirty="0"/>
          </a:p>
          <a:p>
            <a:pPr marL="0" indent="0">
              <a:buNone/>
            </a:pPr>
            <a:r>
              <a:rPr lang="en-US" sz="2000" b="1" dirty="0" smtClean="0"/>
              <a:t>Key Projects</a:t>
            </a:r>
            <a:r>
              <a:rPr lang="en-US" sz="2000" dirty="0" smtClean="0"/>
              <a:t>: patient-generated data, common metrics for complex needs, rapid cycle learning for health system planning, segmentation of complex populations</a:t>
            </a:r>
            <a:endParaRPr lang="en-US" sz="2000" dirty="0"/>
          </a:p>
        </p:txBody>
      </p:sp>
      <p:pic>
        <p:nvPicPr>
          <p:cNvPr id="4" name="Picture 3" descr="logo-01.png"/>
          <p:cNvPicPr>
            <a:picLocks noChangeAspect="1"/>
          </p:cNvPicPr>
          <p:nvPr/>
        </p:nvPicPr>
        <p:blipFill rotWithShape="1">
          <a:blip r:embed="rId2" cstate="hqprint">
            <a:extLst>
              <a:ext uri="{28A0092B-C50C-407E-A947-70E740481C1C}">
                <a14:useLocalDpi xmlns:a14="http://schemas.microsoft.com/office/drawing/2010/main" val="0"/>
              </a:ext>
            </a:extLst>
          </a:blip>
          <a:srcRect l="35888" t="31955" r="35814" b="37209"/>
          <a:stretch/>
        </p:blipFill>
        <p:spPr>
          <a:xfrm>
            <a:off x="7647479" y="518123"/>
            <a:ext cx="1181900" cy="1019567"/>
          </a:xfrm>
          <a:prstGeom prst="rect">
            <a:avLst/>
          </a:prstGeom>
        </p:spPr>
      </p:pic>
    </p:spTree>
    <p:extLst>
      <p:ext uri="{BB962C8B-B14F-4D97-AF65-F5344CB8AC3E}">
        <p14:creationId xmlns:p14="http://schemas.microsoft.com/office/powerpoint/2010/main" val="399073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BeACCoN’s</a:t>
            </a:r>
            <a:r>
              <a:rPr lang="en-US" dirty="0" smtClean="0"/>
              <a:t> SPOR Success Story</a:t>
            </a:r>
            <a:endParaRPr lang="en-US" dirty="0"/>
          </a:p>
        </p:txBody>
      </p:sp>
      <p:sp>
        <p:nvSpPr>
          <p:cNvPr id="3" name="Content Placeholder 2"/>
          <p:cNvSpPr>
            <a:spLocks noGrp="1"/>
          </p:cNvSpPr>
          <p:nvPr>
            <p:ph idx="1"/>
          </p:nvPr>
        </p:nvSpPr>
        <p:spPr/>
        <p:txBody>
          <a:bodyPr>
            <a:normAutofit fontScale="92500"/>
          </a:bodyPr>
          <a:lstStyle/>
          <a:p>
            <a:r>
              <a:rPr lang="en-US" dirty="0" smtClean="0"/>
              <a:t>Patient-Generated Data</a:t>
            </a:r>
          </a:p>
          <a:p>
            <a:pPr lvl="1"/>
            <a:r>
              <a:rPr lang="en-US" dirty="0" smtClean="0"/>
              <a:t>Worked with patient and caregiver partners to hold workshop with stakeholders from policy, research, industry to identify key questions and issues around patient-generated data</a:t>
            </a:r>
          </a:p>
          <a:p>
            <a:pPr lvl="1"/>
            <a:r>
              <a:rPr lang="en-US" dirty="0" smtClean="0"/>
              <a:t>Co-designed an approach to addressing the gaps: framework and guidelines for patient-generated data</a:t>
            </a:r>
          </a:p>
          <a:p>
            <a:pPr lvl="1"/>
            <a:r>
              <a:rPr lang="en-US" dirty="0" smtClean="0"/>
              <a:t>Commissioned patient group (funding, in-kind) to undertake project to develop principles for patient-generated data in Ontario</a:t>
            </a:r>
          </a:p>
          <a:p>
            <a:pPr lvl="1"/>
            <a:r>
              <a:rPr lang="en-US" dirty="0" smtClean="0"/>
              <a:t>Project will also address consultative engagement of patients and the public on the principles and will include communications and knowledge translation to key stakeholders in the province</a:t>
            </a:r>
            <a:endParaRPr lang="en-US" dirty="0"/>
          </a:p>
        </p:txBody>
      </p:sp>
      <p:pic>
        <p:nvPicPr>
          <p:cNvPr id="4" name="Picture 3" descr="logo-01.png"/>
          <p:cNvPicPr>
            <a:picLocks noChangeAspect="1"/>
          </p:cNvPicPr>
          <p:nvPr/>
        </p:nvPicPr>
        <p:blipFill rotWithShape="1">
          <a:blip r:embed="rId2" cstate="hqprint">
            <a:extLst>
              <a:ext uri="{28A0092B-C50C-407E-A947-70E740481C1C}">
                <a14:useLocalDpi xmlns:a14="http://schemas.microsoft.com/office/drawing/2010/main" val="0"/>
              </a:ext>
            </a:extLst>
          </a:blip>
          <a:srcRect l="35888" t="31955" r="35814" b="37209"/>
          <a:stretch/>
        </p:blipFill>
        <p:spPr>
          <a:xfrm>
            <a:off x="7647479" y="518123"/>
            <a:ext cx="1181900" cy="1019567"/>
          </a:xfrm>
          <a:prstGeom prst="rect">
            <a:avLst/>
          </a:prstGeom>
        </p:spPr>
      </p:pic>
    </p:spTree>
    <p:extLst>
      <p:ext uri="{BB962C8B-B14F-4D97-AF65-F5344CB8AC3E}">
        <p14:creationId xmlns:p14="http://schemas.microsoft.com/office/powerpoint/2010/main" val="339624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19" y="399310"/>
            <a:ext cx="8485973" cy="1325563"/>
          </a:xfrm>
        </p:spPr>
        <p:txBody>
          <a:bodyPr>
            <a:noAutofit/>
          </a:bodyPr>
          <a:lstStyle/>
          <a:p>
            <a:pPr algn="ctr"/>
            <a:r>
              <a:rPr lang="en-US" sz="2800" b="1" dirty="0">
                <a:latin typeface="+mn-lt"/>
              </a:rPr>
              <a:t>Listening, Learning, Leading: </a:t>
            </a:r>
            <a:r>
              <a:rPr lang="en-US" sz="2800" b="1" dirty="0">
                <a:solidFill>
                  <a:srgbClr val="009999"/>
                </a:solidFill>
                <a:latin typeface="+mn-lt"/>
              </a:rPr>
              <a:t>Can</a:t>
            </a:r>
            <a:r>
              <a:rPr lang="en-US" sz="2800" b="1" dirty="0">
                <a:latin typeface="+mn-lt"/>
              </a:rPr>
              <a:t>adians Seeking </a:t>
            </a:r>
            <a:r>
              <a:rPr lang="en-US" sz="2800" b="1" dirty="0">
                <a:solidFill>
                  <a:srgbClr val="009999"/>
                </a:solidFill>
                <a:latin typeface="+mn-lt"/>
              </a:rPr>
              <a:t>Sol</a:t>
            </a:r>
            <a:r>
              <a:rPr lang="en-US" sz="2800" b="1" dirty="0">
                <a:latin typeface="+mn-lt"/>
              </a:rPr>
              <a:t>utions and Innovations to O</a:t>
            </a:r>
            <a:r>
              <a:rPr lang="en-US" sz="2800" b="1" dirty="0">
                <a:solidFill>
                  <a:srgbClr val="009999"/>
                </a:solidFill>
                <a:latin typeface="+mn-lt"/>
              </a:rPr>
              <a:t>ve</a:t>
            </a:r>
            <a:r>
              <a:rPr lang="en-US" sz="2800" b="1" dirty="0">
                <a:latin typeface="+mn-lt"/>
              </a:rPr>
              <a:t>rcome </a:t>
            </a:r>
            <a:r>
              <a:rPr lang="en-US" sz="2800" b="1" dirty="0">
                <a:solidFill>
                  <a:srgbClr val="009999"/>
                </a:solidFill>
                <a:latin typeface="+mn-lt"/>
              </a:rPr>
              <a:t>C</a:t>
            </a:r>
            <a:r>
              <a:rPr lang="en-US" sz="2800" b="1" dirty="0">
                <a:latin typeface="+mn-lt"/>
              </a:rPr>
              <a:t>hronic </a:t>
            </a:r>
            <a:r>
              <a:rPr lang="en-US" sz="2800" b="1" dirty="0">
                <a:solidFill>
                  <a:srgbClr val="009999"/>
                </a:solidFill>
                <a:latin typeface="+mn-lt"/>
              </a:rPr>
              <a:t>K</a:t>
            </a:r>
            <a:r>
              <a:rPr lang="en-US" sz="2800" b="1" dirty="0">
                <a:latin typeface="+mn-lt"/>
              </a:rPr>
              <a:t>idney </a:t>
            </a:r>
            <a:r>
              <a:rPr lang="en-US" sz="2800" b="1" dirty="0">
                <a:solidFill>
                  <a:srgbClr val="009999"/>
                </a:solidFill>
                <a:latin typeface="+mn-lt"/>
              </a:rPr>
              <a:t>D</a:t>
            </a:r>
            <a:r>
              <a:rPr lang="en-US" sz="2800" b="1" dirty="0">
                <a:latin typeface="+mn-lt"/>
              </a:rPr>
              <a:t>isease | </a:t>
            </a:r>
            <a:r>
              <a:rPr lang="en-US" sz="2800" b="1" dirty="0">
                <a:solidFill>
                  <a:srgbClr val="4A3AB3"/>
                </a:solidFill>
                <a:latin typeface="+mn-lt"/>
              </a:rPr>
              <a:t>Can-SOLVE CKD Network</a:t>
            </a:r>
            <a:r>
              <a:rPr lang="en-US" sz="2800" dirty="0">
                <a:solidFill>
                  <a:srgbClr val="4A3AB3"/>
                </a:solidFill>
              </a:rPr>
              <a:t/>
            </a:r>
            <a:br>
              <a:rPr lang="en-US" sz="2800" dirty="0">
                <a:solidFill>
                  <a:srgbClr val="4A3AB3"/>
                </a:solidFill>
              </a:rPr>
            </a:br>
            <a:endParaRPr lang="en-US" sz="2800" dirty="0">
              <a:solidFill>
                <a:srgbClr val="4A3AB3"/>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453" y="5834897"/>
            <a:ext cx="1855860" cy="75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6966685" y="5834897"/>
            <a:ext cx="1878763" cy="776695"/>
          </a:xfrm>
          <a:prstGeom prst="rect">
            <a:avLst/>
          </a:prstGeom>
        </p:spPr>
      </p:pic>
      <p:pic>
        <p:nvPicPr>
          <p:cNvPr id="6" name="Picture 4"/>
          <p:cNvPicPr>
            <a:picLocks noChangeAspect="1"/>
          </p:cNvPicPr>
          <p:nvPr/>
        </p:nvPicPr>
        <p:blipFill>
          <a:blip r:embed="rId4"/>
          <a:srcRect/>
          <a:stretch>
            <a:fillRect/>
          </a:stretch>
        </p:blipFill>
        <p:spPr bwMode="auto">
          <a:xfrm>
            <a:off x="5760010" y="4559688"/>
            <a:ext cx="802429" cy="802430"/>
          </a:xfrm>
          <a:prstGeom prst="rect">
            <a:avLst/>
          </a:prstGeom>
          <a:noFill/>
          <a:ln w="9525">
            <a:noFill/>
            <a:miter lim="800000"/>
            <a:headEnd/>
            <a:tailEnd/>
          </a:ln>
        </p:spPr>
      </p:pic>
      <p:sp>
        <p:nvSpPr>
          <p:cNvPr id="7" name="Content Placeholder 1"/>
          <p:cNvSpPr txBox="1">
            <a:spLocks/>
          </p:cNvSpPr>
          <p:nvPr/>
        </p:nvSpPr>
        <p:spPr>
          <a:xfrm>
            <a:off x="836394" y="2061202"/>
            <a:ext cx="7931224" cy="357902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400" b="1" dirty="0"/>
              <a:t>GOAL: </a:t>
            </a:r>
            <a:r>
              <a:rPr lang="en-CA" sz="3400" dirty="0"/>
              <a:t>transform kidney treatment and care </a:t>
            </a:r>
          </a:p>
          <a:p>
            <a:endParaRPr lang="en-CA" sz="3400" b="1" dirty="0"/>
          </a:p>
          <a:p>
            <a:r>
              <a:rPr lang="en-CA" sz="3400" b="1" dirty="0"/>
              <a:t>PATIENT ENGAGEMENT: </a:t>
            </a:r>
            <a:r>
              <a:rPr lang="en-CA" sz="3400" dirty="0"/>
              <a:t>embedded in all aspects of our research network</a:t>
            </a:r>
          </a:p>
          <a:p>
            <a:endParaRPr lang="en-CA" sz="3400" b="1" dirty="0"/>
          </a:p>
          <a:p>
            <a:r>
              <a:rPr lang="en-CA" sz="3400" b="1" dirty="0"/>
              <a:t>18</a:t>
            </a:r>
            <a:r>
              <a:rPr lang="en-CA" sz="3400" dirty="0"/>
              <a:t> research projects across </a:t>
            </a:r>
            <a:r>
              <a:rPr lang="en-CA" sz="3400" b="1" dirty="0"/>
              <a:t>3</a:t>
            </a:r>
            <a:r>
              <a:rPr lang="en-CA" sz="3400" dirty="0"/>
              <a:t> main themes</a:t>
            </a:r>
          </a:p>
          <a:p>
            <a:endParaRPr lang="en-CA" dirty="0"/>
          </a:p>
          <a:p>
            <a:pPr lvl="1"/>
            <a:r>
              <a:rPr lang="en-CA" sz="2600" b="1" dirty="0">
                <a:solidFill>
                  <a:srgbClr val="7030A0"/>
                </a:solidFill>
              </a:rPr>
              <a:t>Earlier diagnosis</a:t>
            </a:r>
          </a:p>
          <a:p>
            <a:pPr lvl="1"/>
            <a:r>
              <a:rPr lang="en-CA" sz="2600" b="1" dirty="0">
                <a:solidFill>
                  <a:srgbClr val="009999"/>
                </a:solidFill>
              </a:rPr>
              <a:t>Better treatments</a:t>
            </a:r>
          </a:p>
          <a:p>
            <a:pPr lvl="1"/>
            <a:r>
              <a:rPr lang="en-CA" sz="2600" b="1" dirty="0">
                <a:solidFill>
                  <a:srgbClr val="8DC63F"/>
                </a:solidFill>
              </a:rPr>
              <a:t>Innovative care</a:t>
            </a:r>
            <a:endParaRPr lang="en-CA" sz="2600" dirty="0">
              <a:solidFill>
                <a:srgbClr val="8DC63F"/>
              </a:solidFill>
            </a:endParaRPr>
          </a:p>
          <a:p>
            <a:pPr lvl="1"/>
            <a:endParaRPr lang="en-CA" dirty="0">
              <a:solidFill>
                <a:srgbClr val="009999"/>
              </a:solidFill>
            </a:endParaRPr>
          </a:p>
          <a:p>
            <a:pPr marL="457200" lvl="1" indent="0">
              <a:buNone/>
            </a:pPr>
            <a:endParaRPr lang="en-CA" dirty="0"/>
          </a:p>
          <a:p>
            <a:pPr marL="0" indent="0">
              <a:buNone/>
            </a:pPr>
            <a:endParaRPr lang="en-CA" dirty="0"/>
          </a:p>
        </p:txBody>
      </p:sp>
      <p:pic>
        <p:nvPicPr>
          <p:cNvPr id="8" name="Picture 5"/>
          <p:cNvPicPr>
            <a:picLocks noChangeAspect="1"/>
          </p:cNvPicPr>
          <p:nvPr/>
        </p:nvPicPr>
        <p:blipFill>
          <a:blip r:embed="rId5"/>
          <a:srcRect/>
          <a:stretch>
            <a:fillRect/>
          </a:stretch>
        </p:blipFill>
        <p:spPr bwMode="auto">
          <a:xfrm>
            <a:off x="5270339" y="4468063"/>
            <a:ext cx="1104823" cy="1139641"/>
          </a:xfrm>
          <a:prstGeom prst="rect">
            <a:avLst/>
          </a:prstGeom>
          <a:noFill/>
          <a:ln w="9525">
            <a:noFill/>
            <a:miter lim="800000"/>
            <a:headEnd/>
            <a:tailEnd/>
          </a:ln>
        </p:spPr>
      </p:pic>
      <p:pic>
        <p:nvPicPr>
          <p:cNvPr id="10" name="Picture 4"/>
          <p:cNvPicPr>
            <a:picLocks noChangeAspect="1"/>
          </p:cNvPicPr>
          <p:nvPr/>
        </p:nvPicPr>
        <p:blipFill>
          <a:blip r:embed="rId4"/>
          <a:srcRect/>
          <a:stretch>
            <a:fillRect/>
          </a:stretch>
        </p:blipFill>
        <p:spPr bwMode="auto">
          <a:xfrm>
            <a:off x="4093436" y="4467234"/>
            <a:ext cx="1151265" cy="1151266"/>
          </a:xfrm>
          <a:prstGeom prst="rect">
            <a:avLst/>
          </a:prstGeom>
          <a:noFill/>
          <a:ln w="9525">
            <a:noFill/>
            <a:miter lim="800000"/>
            <a:headEnd/>
            <a:tailEnd/>
          </a:ln>
        </p:spPr>
      </p:pic>
      <p:pic>
        <p:nvPicPr>
          <p:cNvPr id="11" name="Picture 6"/>
          <p:cNvPicPr>
            <a:picLocks noChangeAspect="1"/>
          </p:cNvPicPr>
          <p:nvPr/>
        </p:nvPicPr>
        <p:blipFill>
          <a:blip r:embed="rId6"/>
          <a:srcRect/>
          <a:stretch>
            <a:fillRect/>
          </a:stretch>
        </p:blipFill>
        <p:spPr bwMode="auto">
          <a:xfrm>
            <a:off x="6375163" y="4463259"/>
            <a:ext cx="1136594" cy="1110263"/>
          </a:xfrm>
          <a:prstGeom prst="rect">
            <a:avLst/>
          </a:prstGeom>
          <a:noFill/>
          <a:ln w="9525">
            <a:noFill/>
            <a:miter lim="800000"/>
            <a:headEnd/>
            <a:tailEnd/>
          </a:ln>
        </p:spPr>
      </p:pic>
    </p:spTree>
    <p:extLst>
      <p:ext uri="{BB962C8B-B14F-4D97-AF65-F5344CB8AC3E}">
        <p14:creationId xmlns:p14="http://schemas.microsoft.com/office/powerpoint/2010/main" val="14722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453" y="3725971"/>
            <a:ext cx="8328995" cy="2168751"/>
          </a:xfrm>
        </p:spPr>
        <p:txBody>
          <a:bodyPr>
            <a:normAutofit fontScale="92500"/>
          </a:bodyPr>
          <a:lstStyle/>
          <a:p>
            <a:r>
              <a:rPr lang="en-CA" sz="2400" dirty="0"/>
              <a:t>Patient-led initiative connecting previous kidney donors/recipients with potential donors/recipients</a:t>
            </a:r>
          </a:p>
          <a:p>
            <a:r>
              <a:rPr lang="en-CA" sz="2400" dirty="0"/>
              <a:t>Peer-mentorship and support to overcome barriers to donation</a:t>
            </a:r>
            <a:endParaRPr lang="en-US" sz="2400" dirty="0"/>
          </a:p>
          <a:p>
            <a:r>
              <a:rPr lang="en-CA" sz="2400" dirty="0"/>
              <a:t>Informed by 2016 workshop with donors, recipients, family members</a:t>
            </a:r>
            <a:endParaRPr lang="en-US" sz="2400" dirty="0"/>
          </a:p>
          <a:p>
            <a:r>
              <a:rPr lang="en-US" sz="2400" dirty="0"/>
              <a:t>Rolled out in 13 regional renal clinics in Ontario</a:t>
            </a:r>
          </a:p>
        </p:txBody>
      </p:sp>
      <p:sp>
        <p:nvSpPr>
          <p:cNvPr id="8" name="Title 1"/>
          <p:cNvSpPr>
            <a:spLocks noGrp="1"/>
          </p:cNvSpPr>
          <p:nvPr>
            <p:ph type="title"/>
          </p:nvPr>
        </p:nvSpPr>
        <p:spPr>
          <a:xfrm>
            <a:off x="470019" y="399310"/>
            <a:ext cx="8485973" cy="1325563"/>
          </a:xfrm>
        </p:spPr>
        <p:txBody>
          <a:bodyPr>
            <a:noAutofit/>
          </a:bodyPr>
          <a:lstStyle/>
          <a:p>
            <a:pPr algn="ctr"/>
            <a:r>
              <a:rPr lang="en-US" sz="2800" b="1" dirty="0">
                <a:latin typeface="+mn-lt"/>
              </a:rPr>
              <a:t>Can-SOLVE CKD Success Story:</a:t>
            </a:r>
            <a:br>
              <a:rPr lang="en-US" sz="2800" b="1" dirty="0">
                <a:latin typeface="+mn-lt"/>
              </a:rPr>
            </a:br>
            <a:r>
              <a:rPr lang="en-US" sz="2800" b="1" dirty="0">
                <a:latin typeface="+mn-lt"/>
              </a:rPr>
              <a:t>Increasing Living Donor Kidney Transplantation </a:t>
            </a:r>
            <a:r>
              <a:rPr lang="en-US" sz="2800" b="1" dirty="0">
                <a:solidFill>
                  <a:srgbClr val="8DC63F"/>
                </a:solidFill>
                <a:latin typeface="+mn-lt"/>
              </a:rPr>
              <a:t>Transplant Ambassador Program (TAP)</a:t>
            </a:r>
            <a:br>
              <a:rPr lang="en-US" sz="2800" b="1" dirty="0">
                <a:solidFill>
                  <a:srgbClr val="8DC63F"/>
                </a:solidFill>
                <a:latin typeface="+mn-lt"/>
              </a:rPr>
            </a:br>
            <a:r>
              <a:rPr lang="en-US" sz="1800" b="1" dirty="0" err="1">
                <a:latin typeface="+mn-lt"/>
              </a:rPr>
              <a:t>www.transplantambassadors.ca</a:t>
            </a:r>
            <a:endParaRPr lang="en-US" sz="280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453" y="5834897"/>
            <a:ext cx="1855860" cy="75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6966685" y="5834897"/>
            <a:ext cx="1878763" cy="776695"/>
          </a:xfrm>
          <a:prstGeom prst="rect">
            <a:avLst/>
          </a:prstGeom>
        </p:spPr>
      </p:pic>
      <p:sp>
        <p:nvSpPr>
          <p:cNvPr id="2" name="TextBox 1"/>
          <p:cNvSpPr txBox="1"/>
          <p:nvPr/>
        </p:nvSpPr>
        <p:spPr>
          <a:xfrm>
            <a:off x="579755" y="1763394"/>
            <a:ext cx="1402628" cy="307777"/>
          </a:xfrm>
          <a:prstGeom prst="rect">
            <a:avLst/>
          </a:prstGeom>
          <a:noFill/>
        </p:spPr>
        <p:txBody>
          <a:bodyPr wrap="none" rtlCol="0">
            <a:spAutoFit/>
          </a:bodyPr>
          <a:lstStyle/>
          <a:p>
            <a:r>
              <a:rPr lang="en-CA" sz="1400" i="1" dirty="0"/>
              <a:t>PI: Dr. Amit Garg</a:t>
            </a:r>
            <a:endParaRPr lang="en-US" sz="1400" i="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540" y="1763394"/>
            <a:ext cx="3884631" cy="1942316"/>
          </a:xfrm>
          <a:prstGeom prst="rect">
            <a:avLst/>
          </a:prstGeom>
        </p:spPr>
      </p:pic>
    </p:spTree>
    <p:extLst>
      <p:ext uri="{BB962C8B-B14F-4D97-AF65-F5344CB8AC3E}">
        <p14:creationId xmlns:p14="http://schemas.microsoft.com/office/powerpoint/2010/main" val="21966632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POR EA_PRESENTATION Template">
  <a:themeElements>
    <a:clrScheme name="SPOR Evidence Alliance">
      <a:dk1>
        <a:srgbClr val="262626"/>
      </a:dk1>
      <a:lt1>
        <a:srgbClr val="FFFFFF"/>
      </a:lt1>
      <a:dk2>
        <a:srgbClr val="000000"/>
      </a:dk2>
      <a:lt2>
        <a:srgbClr val="FFFFFF"/>
      </a:lt2>
      <a:accent1>
        <a:srgbClr val="FFFFFF"/>
      </a:accent1>
      <a:accent2>
        <a:srgbClr val="C6161D"/>
      </a:accent2>
      <a:accent3>
        <a:srgbClr val="636466"/>
      </a:accent3>
      <a:accent4>
        <a:srgbClr val="00749F"/>
      </a:accent4>
      <a:accent5>
        <a:srgbClr val="D07E28"/>
      </a:accent5>
      <a:accent6>
        <a:srgbClr val="000000"/>
      </a:accent6>
      <a:hlink>
        <a:srgbClr val="00749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TotalTime>
  <Words>2207</Words>
  <Application>Microsoft Office PowerPoint</Application>
  <PresentationFormat>On-screen Show (4:3)</PresentationFormat>
  <Paragraphs>197</Paragraphs>
  <Slides>21</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Calibri Light</vt:lpstr>
      <vt:lpstr>Courier New</vt:lpstr>
      <vt:lpstr>Monolog</vt:lpstr>
      <vt:lpstr>Times New Roman</vt:lpstr>
      <vt:lpstr>Wingdings</vt:lpstr>
      <vt:lpstr>Office Theme</vt:lpstr>
      <vt:lpstr>1_Office Theme</vt:lpstr>
      <vt:lpstr>SPOR EA_PRESENTATION Template</vt:lpstr>
      <vt:lpstr>Understanding the Collective Impact of SPOR in Ontario</vt:lpstr>
      <vt:lpstr>Agenda</vt:lpstr>
      <vt:lpstr>Reports and Discussion on Agenda and Success Stories of Each SPOR Element in Ontario </vt:lpstr>
      <vt:lpstr>ACCESS Open Minds Network </vt:lpstr>
      <vt:lpstr>ACCESS Open Minds’ SPOR Success Story</vt:lpstr>
      <vt:lpstr>BeACCoN (Better Access and Care for Complex Needs) PIHCI Network</vt:lpstr>
      <vt:lpstr>BeACCoN’s SPOR Success Story</vt:lpstr>
      <vt:lpstr>Listening, Learning, Leading: Canadians Seeking Solutions and Innovations to Overcome Chronic Kidney Disease | Can-SOLVE CKD Network </vt:lpstr>
      <vt:lpstr>Can-SOLVE CKD Success Story: Increasing Living Donor Kidney Transplantation Transplant Ambassador Program (TAP) www.transplantambassadors.ca</vt:lpstr>
      <vt:lpstr>PowerPoint Presentation</vt:lpstr>
      <vt:lpstr>PowerPoint Presentation</vt:lpstr>
      <vt:lpstr>Chronic Pain Network </vt:lpstr>
      <vt:lpstr>Chronic Pain Network’s SPOR Success Story</vt:lpstr>
      <vt:lpstr>Diabetes Action Canada </vt:lpstr>
      <vt:lpstr>Diabetes Action Canada’s SPOR Success Story</vt:lpstr>
      <vt:lpstr>SPOR Evidence Alliance</vt:lpstr>
      <vt:lpstr>SPOR Evidence Alliance’s Success Story</vt:lpstr>
      <vt:lpstr>Inflammation, Microbiome, and Alimentation: Gastro-Intestinal and Neuropsychiatric Effects: the IMAGINE-SPOR Chronic Disease Network</vt:lpstr>
      <vt:lpstr>IMAGINE-SPOR’s Success Story</vt:lpstr>
      <vt:lpstr>Ontario SPOR Support Unit </vt:lpstr>
      <vt:lpstr>OSSU’s SPOR Success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PIHCI NCO Patient Engagement Task Force Final Report to the  National Leadership Council</dc:title>
  <dc:creator>Bob Walsh</dc:creator>
  <cp:lastModifiedBy>Shahid, Simone</cp:lastModifiedBy>
  <cp:revision>109</cp:revision>
  <dcterms:created xsi:type="dcterms:W3CDTF">2018-08-02T13:03:58Z</dcterms:created>
  <dcterms:modified xsi:type="dcterms:W3CDTF">2019-02-21T17:06:03Z</dcterms:modified>
</cp:coreProperties>
</file>